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89" r:id="rId2"/>
    <p:sldId id="434" r:id="rId3"/>
    <p:sldId id="414" r:id="rId4"/>
    <p:sldId id="257" r:id="rId5"/>
    <p:sldId id="311" r:id="rId6"/>
    <p:sldId id="258" r:id="rId7"/>
    <p:sldId id="416" r:id="rId8"/>
    <p:sldId id="260" r:id="rId9"/>
    <p:sldId id="261" r:id="rId10"/>
    <p:sldId id="262" r:id="rId11"/>
    <p:sldId id="263" r:id="rId12"/>
    <p:sldId id="264" r:id="rId13"/>
    <p:sldId id="266" r:id="rId14"/>
    <p:sldId id="267" r:id="rId15"/>
    <p:sldId id="268" r:id="rId16"/>
    <p:sldId id="422" r:id="rId17"/>
    <p:sldId id="269" r:id="rId18"/>
    <p:sldId id="270" r:id="rId19"/>
    <p:sldId id="271" r:id="rId20"/>
    <p:sldId id="272" r:id="rId21"/>
    <p:sldId id="415" r:id="rId22"/>
    <p:sldId id="423" r:id="rId23"/>
    <p:sldId id="436" r:id="rId24"/>
    <p:sldId id="418" r:id="rId25"/>
    <p:sldId id="419" r:id="rId26"/>
    <p:sldId id="420" r:id="rId27"/>
    <p:sldId id="421" r:id="rId28"/>
    <p:sldId id="424" r:id="rId29"/>
    <p:sldId id="425" r:id="rId30"/>
    <p:sldId id="426" r:id="rId31"/>
    <p:sldId id="427" r:id="rId32"/>
    <p:sldId id="428" r:id="rId33"/>
    <p:sldId id="429" r:id="rId34"/>
    <p:sldId id="430" r:id="rId35"/>
    <p:sldId id="431" r:id="rId36"/>
    <p:sldId id="432" r:id="rId37"/>
    <p:sldId id="433" r:id="rId38"/>
    <p:sldId id="435" r:id="rId39"/>
    <p:sldId id="277" r:id="rId40"/>
  </p:sldIdLst>
  <p:sldSz cx="18288000" cy="10287000"/>
  <p:notesSz cx="6858000" cy="9144000"/>
  <p:embeddedFontLst>
    <p:embeddedFont>
      <p:font typeface="Aileron Regular" panose="020B0604020202020204" charset="0"/>
      <p:regular r:id="rId42"/>
    </p:embeddedFont>
    <p:embeddedFont>
      <p:font typeface="Aileron Regular Bold" panose="020B0604020202020204" charset="0"/>
      <p:regular r:id="rId43"/>
    </p:embeddedFont>
    <p:embeddedFont>
      <p:font typeface="Aileron Regular Italics" panose="020B0604020202020204" charset="0"/>
      <p:regular r:id="rId44"/>
    </p:embeddedFont>
    <p:embeddedFont>
      <p:font typeface="Calibri" panose="020F0502020204030204" pitchFamily="34" charset="0"/>
      <p:regular r:id="rId45"/>
      <p:bold r:id="rId46"/>
      <p:italic r:id="rId47"/>
      <p:boldItalic r:id="rId48"/>
    </p:embeddedFont>
    <p:embeddedFont>
      <p:font typeface="Century Gothic" panose="020B0502020202020204" pitchFamily="34" charset="0"/>
      <p:regular r:id="rId49"/>
      <p:bold r:id="rId50"/>
      <p:italic r:id="rId51"/>
      <p:boldItalic r:id="rId52"/>
    </p:embeddedFont>
    <p:embeddedFont>
      <p:font typeface="Garet Bold" panose="020B0604020202020204" charset="0"/>
      <p:regular r:id="rId53"/>
    </p:embeddedFont>
    <p:embeddedFont>
      <p:font typeface="Inter" panose="020B0604020202020204" charset="0"/>
      <p:regular r:id="rId54"/>
    </p:embeddedFont>
    <p:embeddedFont>
      <p:font typeface="Inter Bold" panose="020B0604020202020204" charset="0"/>
      <p:regular r:id="rId55"/>
    </p:embeddedFont>
    <p:embeddedFont>
      <p:font typeface="Open Sans Bold" panose="020B0604020202020204" charset="0"/>
      <p:bold r:id="rId56"/>
    </p:embeddedFont>
    <p:embeddedFont>
      <p:font typeface="PT Sans" panose="020B0604020202020204"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A642"/>
    <a:srgbClr val="FFD002"/>
    <a:srgbClr val="FFCC00"/>
    <a:srgbClr val="8AC79B"/>
    <a:srgbClr val="01842D"/>
    <a:srgbClr val="FFE885"/>
    <a:srgbClr val="FFFF5B"/>
    <a:srgbClr val="7FB9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5" d="100"/>
          <a:sy n="55" d="100"/>
        </p:scale>
        <p:origin x="1674" y="6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1827F-151A-4A29-8B8F-2F4C3CBC7E45}" type="doc">
      <dgm:prSet loTypeId="urn:microsoft.com/office/officeart/2008/layout/VerticalCurvedList" loCatId="list" qsTypeId="urn:microsoft.com/office/officeart/2005/8/quickstyle/simple1" qsCatId="simple" csTypeId="urn:microsoft.com/office/officeart/2005/8/colors/accent3_4" csCatId="accent3" phldr="1"/>
      <dgm:spPr/>
      <dgm:t>
        <a:bodyPr/>
        <a:lstStyle/>
        <a:p>
          <a:endParaRPr lang="es-CO"/>
        </a:p>
      </dgm:t>
    </dgm:pt>
    <dgm:pt modelId="{ECE29FD5-2C75-4131-B41A-F7287B9BB778}">
      <dgm:prSet phldrT="[Texto]"/>
      <dgm:spPr>
        <a:solidFill>
          <a:srgbClr val="24A642"/>
        </a:solidFill>
      </dgm:spPr>
      <dgm:t>
        <a:bodyPr/>
        <a:lstStyle/>
        <a:p>
          <a:r>
            <a:rPr lang="es-ES" dirty="0"/>
            <a:t>El 14% de los POT no incluyeron suelo de protección y el 61% lo delimitó de forma errada, lo que condujo al deterioro de las zonas e innumerables perdidas ambientales</a:t>
          </a:r>
          <a:endParaRPr lang="es-CO" dirty="0"/>
        </a:p>
      </dgm:t>
    </dgm:pt>
    <dgm:pt modelId="{1D7F1D2F-B48B-434F-8F2E-4E77A1681E72}" type="parTrans" cxnId="{B2519BE3-FA9A-423D-BDEA-61C394F2AD6F}">
      <dgm:prSet/>
      <dgm:spPr/>
      <dgm:t>
        <a:bodyPr/>
        <a:lstStyle/>
        <a:p>
          <a:endParaRPr lang="es-CO"/>
        </a:p>
      </dgm:t>
    </dgm:pt>
    <dgm:pt modelId="{C9550B63-AF3D-4C40-9982-825FF39CECFD}" type="sibTrans" cxnId="{B2519BE3-FA9A-423D-BDEA-61C394F2AD6F}">
      <dgm:prSet/>
      <dgm:spPr/>
      <dgm:t>
        <a:bodyPr/>
        <a:lstStyle/>
        <a:p>
          <a:endParaRPr lang="es-CO"/>
        </a:p>
      </dgm:t>
    </dgm:pt>
    <dgm:pt modelId="{A3A8CB64-8216-49A2-9970-6D0128FA964B}">
      <dgm:prSet phldrT="[Texto]"/>
      <dgm:spPr>
        <a:solidFill>
          <a:srgbClr val="8AC79B"/>
        </a:solidFill>
      </dgm:spPr>
      <dgm:t>
        <a:bodyPr/>
        <a:lstStyle/>
        <a:p>
          <a:r>
            <a:rPr lang="es-ES" dirty="0"/>
            <a:t>el 60% no tuvo en cuenta los usos agrícolas, ganaderos, forestales lo que causo que la mayoría de los municipios no cuente con líneas estrategias claras para el desarrollo del componente rural de sus regiones</a:t>
          </a:r>
          <a:endParaRPr lang="es-CO" dirty="0"/>
        </a:p>
      </dgm:t>
    </dgm:pt>
    <dgm:pt modelId="{9C53124F-750D-4FCD-89E8-A9AE88056209}" type="parTrans" cxnId="{F85F9232-49B2-4038-B08B-B34BE8879580}">
      <dgm:prSet/>
      <dgm:spPr/>
      <dgm:t>
        <a:bodyPr/>
        <a:lstStyle/>
        <a:p>
          <a:endParaRPr lang="es-CO"/>
        </a:p>
      </dgm:t>
    </dgm:pt>
    <dgm:pt modelId="{76F99AFA-1846-4291-AEE2-9842D8183ED6}" type="sibTrans" cxnId="{F85F9232-49B2-4038-B08B-B34BE8879580}">
      <dgm:prSet/>
      <dgm:spPr/>
      <dgm:t>
        <a:bodyPr/>
        <a:lstStyle/>
        <a:p>
          <a:endParaRPr lang="es-CO"/>
        </a:p>
      </dgm:t>
    </dgm:pt>
    <dgm:pt modelId="{490B9F91-DE23-4248-BFD7-3F68459C50C1}">
      <dgm:prSet/>
      <dgm:spPr>
        <a:solidFill>
          <a:srgbClr val="01842D"/>
        </a:solidFill>
      </dgm:spPr>
      <dgm:t>
        <a:bodyPr/>
        <a:lstStyle/>
        <a:p>
          <a:r>
            <a:rPr lang="es-MX" dirty="0"/>
            <a:t>El 60% de los municipios definieron de forma inadecuada su perímetro urbano en sus instrumentos de ordenamiento lo que conllevo a una deficiente provisión de los servicios públicos y de la infraestructura</a:t>
          </a:r>
          <a:endParaRPr lang="es-CO" dirty="0"/>
        </a:p>
      </dgm:t>
    </dgm:pt>
    <dgm:pt modelId="{7855C79C-AE19-41DF-84C6-3875E8D9DE69}" type="parTrans" cxnId="{C9FD5B85-8FC5-4AF6-8270-1B7390DA48F0}">
      <dgm:prSet/>
      <dgm:spPr/>
      <dgm:t>
        <a:bodyPr/>
        <a:lstStyle/>
        <a:p>
          <a:endParaRPr lang="es-CO"/>
        </a:p>
      </dgm:t>
    </dgm:pt>
    <dgm:pt modelId="{E6754D4C-E0BA-43BC-AE82-DB449124ADC6}" type="sibTrans" cxnId="{C9FD5B85-8FC5-4AF6-8270-1B7390DA48F0}">
      <dgm:prSet/>
      <dgm:spPr>
        <a:solidFill>
          <a:srgbClr val="FFCC00"/>
        </a:solidFill>
      </dgm:spPr>
      <dgm:t>
        <a:bodyPr/>
        <a:lstStyle/>
        <a:p>
          <a:endParaRPr lang="es-CO"/>
        </a:p>
      </dgm:t>
    </dgm:pt>
    <dgm:pt modelId="{D83BAE0D-ADCF-45C8-985E-ABCE585C5007}" type="pres">
      <dgm:prSet presAssocID="{DAB1827F-151A-4A29-8B8F-2F4C3CBC7E45}" presName="Name0" presStyleCnt="0">
        <dgm:presLayoutVars>
          <dgm:chMax val="7"/>
          <dgm:chPref val="7"/>
          <dgm:dir/>
        </dgm:presLayoutVars>
      </dgm:prSet>
      <dgm:spPr/>
    </dgm:pt>
    <dgm:pt modelId="{A9F31E47-3758-474C-A0C7-36C2E7472D95}" type="pres">
      <dgm:prSet presAssocID="{DAB1827F-151A-4A29-8B8F-2F4C3CBC7E45}" presName="Name1" presStyleCnt="0"/>
      <dgm:spPr/>
    </dgm:pt>
    <dgm:pt modelId="{102923C1-48B7-42D1-B3A3-8805422E4D4E}" type="pres">
      <dgm:prSet presAssocID="{DAB1827F-151A-4A29-8B8F-2F4C3CBC7E45}" presName="cycle" presStyleCnt="0"/>
      <dgm:spPr/>
    </dgm:pt>
    <dgm:pt modelId="{3F29BFBF-35F6-4FCB-94F8-3E41DB8F8B4C}" type="pres">
      <dgm:prSet presAssocID="{DAB1827F-151A-4A29-8B8F-2F4C3CBC7E45}" presName="srcNode" presStyleLbl="node1" presStyleIdx="0" presStyleCnt="3"/>
      <dgm:spPr/>
    </dgm:pt>
    <dgm:pt modelId="{FBE57E0E-C1D4-4D50-A55E-2F1E77532644}" type="pres">
      <dgm:prSet presAssocID="{DAB1827F-151A-4A29-8B8F-2F4C3CBC7E45}" presName="conn" presStyleLbl="parChTrans1D2" presStyleIdx="0" presStyleCnt="1"/>
      <dgm:spPr/>
    </dgm:pt>
    <dgm:pt modelId="{4D078F83-2985-4974-B6A2-9E71CE55B0D7}" type="pres">
      <dgm:prSet presAssocID="{DAB1827F-151A-4A29-8B8F-2F4C3CBC7E45}" presName="extraNode" presStyleLbl="node1" presStyleIdx="0" presStyleCnt="3"/>
      <dgm:spPr/>
    </dgm:pt>
    <dgm:pt modelId="{282117A2-8ECF-48B0-8587-DF816DA6225E}" type="pres">
      <dgm:prSet presAssocID="{DAB1827F-151A-4A29-8B8F-2F4C3CBC7E45}" presName="dstNode" presStyleLbl="node1" presStyleIdx="0" presStyleCnt="3"/>
      <dgm:spPr/>
    </dgm:pt>
    <dgm:pt modelId="{20F9BF47-8FC8-4B57-9A9D-211000401F20}" type="pres">
      <dgm:prSet presAssocID="{490B9F91-DE23-4248-BFD7-3F68459C50C1}" presName="text_1" presStyleLbl="node1" presStyleIdx="0" presStyleCnt="3">
        <dgm:presLayoutVars>
          <dgm:bulletEnabled val="1"/>
        </dgm:presLayoutVars>
      </dgm:prSet>
      <dgm:spPr/>
    </dgm:pt>
    <dgm:pt modelId="{B3E6D23B-279E-4385-B638-584FE6CC3DDB}" type="pres">
      <dgm:prSet presAssocID="{490B9F91-DE23-4248-BFD7-3F68459C50C1}" presName="accent_1" presStyleCnt="0"/>
      <dgm:spPr/>
    </dgm:pt>
    <dgm:pt modelId="{42CA3E02-A761-41E4-8425-F4A843178B63}" type="pres">
      <dgm:prSet presAssocID="{490B9F91-DE23-4248-BFD7-3F68459C50C1}" presName="accentRepeatNode" presStyleLbl="solidFgAcc1" presStyleIdx="0" presStyleCnt="3"/>
      <dgm:spPr>
        <a:ln>
          <a:solidFill>
            <a:srgbClr val="FFD002"/>
          </a:solidFill>
        </a:ln>
      </dgm:spPr>
    </dgm:pt>
    <dgm:pt modelId="{7B5ED7F0-A81F-49AA-B4EA-CE58A20DFCB2}" type="pres">
      <dgm:prSet presAssocID="{ECE29FD5-2C75-4131-B41A-F7287B9BB778}" presName="text_2" presStyleLbl="node1" presStyleIdx="1" presStyleCnt="3">
        <dgm:presLayoutVars>
          <dgm:bulletEnabled val="1"/>
        </dgm:presLayoutVars>
      </dgm:prSet>
      <dgm:spPr/>
    </dgm:pt>
    <dgm:pt modelId="{FA1F527A-0E75-4920-8A35-100963A162FF}" type="pres">
      <dgm:prSet presAssocID="{ECE29FD5-2C75-4131-B41A-F7287B9BB778}" presName="accent_2" presStyleCnt="0"/>
      <dgm:spPr/>
    </dgm:pt>
    <dgm:pt modelId="{4ABBAE38-A0AA-498E-A68C-7EC1E8B36E3C}" type="pres">
      <dgm:prSet presAssocID="{ECE29FD5-2C75-4131-B41A-F7287B9BB778}" presName="accentRepeatNode" presStyleLbl="solidFgAcc1" presStyleIdx="1" presStyleCnt="3"/>
      <dgm:spPr>
        <a:ln>
          <a:solidFill>
            <a:srgbClr val="FFD002"/>
          </a:solidFill>
        </a:ln>
      </dgm:spPr>
    </dgm:pt>
    <dgm:pt modelId="{71FAB1E6-F8FB-4881-8381-7079A458081A}" type="pres">
      <dgm:prSet presAssocID="{A3A8CB64-8216-49A2-9970-6D0128FA964B}" presName="text_3" presStyleLbl="node1" presStyleIdx="2" presStyleCnt="3">
        <dgm:presLayoutVars>
          <dgm:bulletEnabled val="1"/>
        </dgm:presLayoutVars>
      </dgm:prSet>
      <dgm:spPr/>
    </dgm:pt>
    <dgm:pt modelId="{6C461D60-7AA6-4531-88D8-583260319AB5}" type="pres">
      <dgm:prSet presAssocID="{A3A8CB64-8216-49A2-9970-6D0128FA964B}" presName="accent_3" presStyleCnt="0"/>
      <dgm:spPr/>
    </dgm:pt>
    <dgm:pt modelId="{9EFD3F31-3D01-4AD9-8270-5BEEB669833B}" type="pres">
      <dgm:prSet presAssocID="{A3A8CB64-8216-49A2-9970-6D0128FA964B}" presName="accentRepeatNode" presStyleLbl="solidFgAcc1" presStyleIdx="2" presStyleCnt="3"/>
      <dgm:spPr>
        <a:ln>
          <a:solidFill>
            <a:srgbClr val="FFCC00"/>
          </a:solidFill>
        </a:ln>
      </dgm:spPr>
    </dgm:pt>
  </dgm:ptLst>
  <dgm:cxnLst>
    <dgm:cxn modelId="{7CA0A130-EF82-4020-A0FF-CC29A0426069}" type="presOf" srcId="{DAB1827F-151A-4A29-8B8F-2F4C3CBC7E45}" destId="{D83BAE0D-ADCF-45C8-985E-ABCE585C5007}" srcOrd="0" destOrd="0" presId="urn:microsoft.com/office/officeart/2008/layout/VerticalCurvedList"/>
    <dgm:cxn modelId="{F85F9232-49B2-4038-B08B-B34BE8879580}" srcId="{DAB1827F-151A-4A29-8B8F-2F4C3CBC7E45}" destId="{A3A8CB64-8216-49A2-9970-6D0128FA964B}" srcOrd="2" destOrd="0" parTransId="{9C53124F-750D-4FCD-89E8-A9AE88056209}" sibTransId="{76F99AFA-1846-4291-AEE2-9842D8183ED6}"/>
    <dgm:cxn modelId="{C9FD5B85-8FC5-4AF6-8270-1B7390DA48F0}" srcId="{DAB1827F-151A-4A29-8B8F-2F4C3CBC7E45}" destId="{490B9F91-DE23-4248-BFD7-3F68459C50C1}" srcOrd="0" destOrd="0" parTransId="{7855C79C-AE19-41DF-84C6-3875E8D9DE69}" sibTransId="{E6754D4C-E0BA-43BC-AE82-DB449124ADC6}"/>
    <dgm:cxn modelId="{6CD5EA92-FB1D-4571-9659-A060E76488E9}" type="presOf" srcId="{A3A8CB64-8216-49A2-9970-6D0128FA964B}" destId="{71FAB1E6-F8FB-4881-8381-7079A458081A}" srcOrd="0" destOrd="0" presId="urn:microsoft.com/office/officeart/2008/layout/VerticalCurvedList"/>
    <dgm:cxn modelId="{C4681BCA-7642-4B89-8565-BC6BD5596445}" type="presOf" srcId="{490B9F91-DE23-4248-BFD7-3F68459C50C1}" destId="{20F9BF47-8FC8-4B57-9A9D-211000401F20}" srcOrd="0" destOrd="0" presId="urn:microsoft.com/office/officeart/2008/layout/VerticalCurvedList"/>
    <dgm:cxn modelId="{270768D6-88A9-4E5B-929F-0BE02061E463}" type="presOf" srcId="{E6754D4C-E0BA-43BC-AE82-DB449124ADC6}" destId="{FBE57E0E-C1D4-4D50-A55E-2F1E77532644}" srcOrd="0" destOrd="0" presId="urn:microsoft.com/office/officeart/2008/layout/VerticalCurvedList"/>
    <dgm:cxn modelId="{B2519BE3-FA9A-423D-BDEA-61C394F2AD6F}" srcId="{DAB1827F-151A-4A29-8B8F-2F4C3CBC7E45}" destId="{ECE29FD5-2C75-4131-B41A-F7287B9BB778}" srcOrd="1" destOrd="0" parTransId="{1D7F1D2F-B48B-434F-8F2E-4E77A1681E72}" sibTransId="{C9550B63-AF3D-4C40-9982-825FF39CECFD}"/>
    <dgm:cxn modelId="{A9DB86FF-38ED-486E-9B19-028E1B5A091C}" type="presOf" srcId="{ECE29FD5-2C75-4131-B41A-F7287B9BB778}" destId="{7B5ED7F0-A81F-49AA-B4EA-CE58A20DFCB2}" srcOrd="0" destOrd="0" presId="urn:microsoft.com/office/officeart/2008/layout/VerticalCurvedList"/>
    <dgm:cxn modelId="{E8544F89-097B-432C-8AD9-E3A2B4543EC9}" type="presParOf" srcId="{D83BAE0D-ADCF-45C8-985E-ABCE585C5007}" destId="{A9F31E47-3758-474C-A0C7-36C2E7472D95}" srcOrd="0" destOrd="0" presId="urn:microsoft.com/office/officeart/2008/layout/VerticalCurvedList"/>
    <dgm:cxn modelId="{C09B0C8E-9E9B-44E4-A1F0-772A2D2880F4}" type="presParOf" srcId="{A9F31E47-3758-474C-A0C7-36C2E7472D95}" destId="{102923C1-48B7-42D1-B3A3-8805422E4D4E}" srcOrd="0" destOrd="0" presId="urn:microsoft.com/office/officeart/2008/layout/VerticalCurvedList"/>
    <dgm:cxn modelId="{00A590AF-1615-4326-940B-3A1298F0948F}" type="presParOf" srcId="{102923C1-48B7-42D1-B3A3-8805422E4D4E}" destId="{3F29BFBF-35F6-4FCB-94F8-3E41DB8F8B4C}" srcOrd="0" destOrd="0" presId="urn:microsoft.com/office/officeart/2008/layout/VerticalCurvedList"/>
    <dgm:cxn modelId="{52C45E1B-CDF9-4479-A3A4-30948CE8DA92}" type="presParOf" srcId="{102923C1-48B7-42D1-B3A3-8805422E4D4E}" destId="{FBE57E0E-C1D4-4D50-A55E-2F1E77532644}" srcOrd="1" destOrd="0" presId="urn:microsoft.com/office/officeart/2008/layout/VerticalCurvedList"/>
    <dgm:cxn modelId="{7BC40CAB-37B3-4729-9153-782B8538F471}" type="presParOf" srcId="{102923C1-48B7-42D1-B3A3-8805422E4D4E}" destId="{4D078F83-2985-4974-B6A2-9E71CE55B0D7}" srcOrd="2" destOrd="0" presId="urn:microsoft.com/office/officeart/2008/layout/VerticalCurvedList"/>
    <dgm:cxn modelId="{3BC241C1-EB07-4662-9405-9AAA53604AD5}" type="presParOf" srcId="{102923C1-48B7-42D1-B3A3-8805422E4D4E}" destId="{282117A2-8ECF-48B0-8587-DF816DA6225E}" srcOrd="3" destOrd="0" presId="urn:microsoft.com/office/officeart/2008/layout/VerticalCurvedList"/>
    <dgm:cxn modelId="{74979E99-7D8B-4F13-908D-D4DFBD3BF1E7}" type="presParOf" srcId="{A9F31E47-3758-474C-A0C7-36C2E7472D95}" destId="{20F9BF47-8FC8-4B57-9A9D-211000401F20}" srcOrd="1" destOrd="0" presId="urn:microsoft.com/office/officeart/2008/layout/VerticalCurvedList"/>
    <dgm:cxn modelId="{927A9DB7-BCAD-40AC-B75A-0250EA424276}" type="presParOf" srcId="{A9F31E47-3758-474C-A0C7-36C2E7472D95}" destId="{B3E6D23B-279E-4385-B638-584FE6CC3DDB}" srcOrd="2" destOrd="0" presId="urn:microsoft.com/office/officeart/2008/layout/VerticalCurvedList"/>
    <dgm:cxn modelId="{43742369-2180-421A-93E9-F029D35FA754}" type="presParOf" srcId="{B3E6D23B-279E-4385-B638-584FE6CC3DDB}" destId="{42CA3E02-A761-41E4-8425-F4A843178B63}" srcOrd="0" destOrd="0" presId="urn:microsoft.com/office/officeart/2008/layout/VerticalCurvedList"/>
    <dgm:cxn modelId="{CCD09C38-D140-4331-91FA-B309E902E0AA}" type="presParOf" srcId="{A9F31E47-3758-474C-A0C7-36C2E7472D95}" destId="{7B5ED7F0-A81F-49AA-B4EA-CE58A20DFCB2}" srcOrd="3" destOrd="0" presId="urn:microsoft.com/office/officeart/2008/layout/VerticalCurvedList"/>
    <dgm:cxn modelId="{1B86D14E-364F-4D0E-A8EE-12F7FDE4C68E}" type="presParOf" srcId="{A9F31E47-3758-474C-A0C7-36C2E7472D95}" destId="{FA1F527A-0E75-4920-8A35-100963A162FF}" srcOrd="4" destOrd="0" presId="urn:microsoft.com/office/officeart/2008/layout/VerticalCurvedList"/>
    <dgm:cxn modelId="{916B7FBC-D2F2-4530-BF14-CBC63FBD8021}" type="presParOf" srcId="{FA1F527A-0E75-4920-8A35-100963A162FF}" destId="{4ABBAE38-A0AA-498E-A68C-7EC1E8B36E3C}" srcOrd="0" destOrd="0" presId="urn:microsoft.com/office/officeart/2008/layout/VerticalCurvedList"/>
    <dgm:cxn modelId="{345EC77C-4641-46C7-BA68-5BB613C40A8C}" type="presParOf" srcId="{A9F31E47-3758-474C-A0C7-36C2E7472D95}" destId="{71FAB1E6-F8FB-4881-8381-7079A458081A}" srcOrd="5" destOrd="0" presId="urn:microsoft.com/office/officeart/2008/layout/VerticalCurvedList"/>
    <dgm:cxn modelId="{77803170-98DB-49BC-8CB6-D753D4C144B1}" type="presParOf" srcId="{A9F31E47-3758-474C-A0C7-36C2E7472D95}" destId="{6C461D60-7AA6-4531-88D8-583260319AB5}" srcOrd="6" destOrd="0" presId="urn:microsoft.com/office/officeart/2008/layout/VerticalCurvedList"/>
    <dgm:cxn modelId="{33C89873-E5B7-446E-B588-8393329C0BD2}" type="presParOf" srcId="{6C461D60-7AA6-4531-88D8-583260319AB5}" destId="{9EFD3F31-3D01-4AD9-8270-5BEEB669833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57E0E-C1D4-4D50-A55E-2F1E77532644}">
      <dsp:nvSpPr>
        <dsp:cNvPr id="0" name=""/>
        <dsp:cNvSpPr/>
      </dsp:nvSpPr>
      <dsp:spPr>
        <a:xfrm>
          <a:off x="-7611896" y="-1163830"/>
          <a:ext cx="9062721" cy="9062721"/>
        </a:xfrm>
        <a:prstGeom prst="blockArc">
          <a:avLst>
            <a:gd name="adj1" fmla="val 18900000"/>
            <a:gd name="adj2" fmla="val 2700000"/>
            <a:gd name="adj3" fmla="val 238"/>
          </a:avLst>
        </a:prstGeom>
        <a:solidFill>
          <a:srgbClr val="FFCC00"/>
        </a:solid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F9BF47-8FC8-4B57-9A9D-211000401F20}">
      <dsp:nvSpPr>
        <dsp:cNvPr id="0" name=""/>
        <dsp:cNvSpPr/>
      </dsp:nvSpPr>
      <dsp:spPr>
        <a:xfrm>
          <a:off x="934826" y="673506"/>
          <a:ext cx="8477198" cy="1347012"/>
        </a:xfrm>
        <a:prstGeom prst="rect">
          <a:avLst/>
        </a:prstGeom>
        <a:solidFill>
          <a:srgbClr val="01842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9191" tIns="55880" rIns="55880" bIns="55880" numCol="1" spcCol="1270" anchor="ctr" anchorCtr="0">
          <a:noAutofit/>
        </a:bodyPr>
        <a:lstStyle/>
        <a:p>
          <a:pPr marL="0" lvl="0" indent="0" algn="l" defTabSz="977900">
            <a:lnSpc>
              <a:spcPct val="90000"/>
            </a:lnSpc>
            <a:spcBef>
              <a:spcPct val="0"/>
            </a:spcBef>
            <a:spcAft>
              <a:spcPct val="35000"/>
            </a:spcAft>
            <a:buNone/>
          </a:pPr>
          <a:r>
            <a:rPr lang="es-MX" sz="2200" kern="1200" dirty="0"/>
            <a:t>El 60% de los municipios definieron de forma inadecuada su perímetro urbano en sus instrumentos de ordenamiento lo que conllevo a una deficiente provisión de los servicios públicos y de la infraestructura</a:t>
          </a:r>
          <a:endParaRPr lang="es-CO" sz="2200" kern="1200" dirty="0"/>
        </a:p>
      </dsp:txBody>
      <dsp:txXfrm>
        <a:off x="934826" y="673506"/>
        <a:ext cx="8477198" cy="1347012"/>
      </dsp:txXfrm>
    </dsp:sp>
    <dsp:sp modelId="{42CA3E02-A761-41E4-8425-F4A843178B63}">
      <dsp:nvSpPr>
        <dsp:cNvPr id="0" name=""/>
        <dsp:cNvSpPr/>
      </dsp:nvSpPr>
      <dsp:spPr>
        <a:xfrm>
          <a:off x="92943" y="505129"/>
          <a:ext cx="1683765" cy="1683765"/>
        </a:xfrm>
        <a:prstGeom prst="ellipse">
          <a:avLst/>
        </a:prstGeom>
        <a:solidFill>
          <a:schemeClr val="lt1">
            <a:hueOff val="0"/>
            <a:satOff val="0"/>
            <a:lumOff val="0"/>
            <a:alphaOff val="0"/>
          </a:schemeClr>
        </a:solidFill>
        <a:ln w="25400" cap="flat" cmpd="sng" algn="ctr">
          <a:solidFill>
            <a:srgbClr val="FFD002"/>
          </a:solidFill>
          <a:prstDash val="solid"/>
        </a:ln>
        <a:effectLst/>
      </dsp:spPr>
      <dsp:style>
        <a:lnRef idx="2">
          <a:scrgbClr r="0" g="0" b="0"/>
        </a:lnRef>
        <a:fillRef idx="1">
          <a:scrgbClr r="0" g="0" b="0"/>
        </a:fillRef>
        <a:effectRef idx="0">
          <a:scrgbClr r="0" g="0" b="0"/>
        </a:effectRef>
        <a:fontRef idx="minor"/>
      </dsp:style>
    </dsp:sp>
    <dsp:sp modelId="{7B5ED7F0-A81F-49AA-B4EA-CE58A20DFCB2}">
      <dsp:nvSpPr>
        <dsp:cNvPr id="0" name=""/>
        <dsp:cNvSpPr/>
      </dsp:nvSpPr>
      <dsp:spPr>
        <a:xfrm>
          <a:off x="1424465" y="2694024"/>
          <a:ext cx="7987559" cy="1347012"/>
        </a:xfrm>
        <a:prstGeom prst="rect">
          <a:avLst/>
        </a:prstGeom>
        <a:solidFill>
          <a:srgbClr val="24A64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9191" tIns="55880" rIns="55880" bIns="55880" numCol="1" spcCol="1270" anchor="ctr" anchorCtr="0">
          <a:noAutofit/>
        </a:bodyPr>
        <a:lstStyle/>
        <a:p>
          <a:pPr marL="0" lvl="0" indent="0" algn="l" defTabSz="977900">
            <a:lnSpc>
              <a:spcPct val="90000"/>
            </a:lnSpc>
            <a:spcBef>
              <a:spcPct val="0"/>
            </a:spcBef>
            <a:spcAft>
              <a:spcPct val="35000"/>
            </a:spcAft>
            <a:buNone/>
          </a:pPr>
          <a:r>
            <a:rPr lang="es-ES" sz="2200" kern="1200" dirty="0"/>
            <a:t>El 14% de los POT no incluyeron suelo de protección y el 61% lo delimitó de forma errada, lo que condujo al deterioro de las zonas e innumerables perdidas ambientales</a:t>
          </a:r>
          <a:endParaRPr lang="es-CO" sz="2200" kern="1200" dirty="0"/>
        </a:p>
      </dsp:txBody>
      <dsp:txXfrm>
        <a:off x="1424465" y="2694024"/>
        <a:ext cx="7987559" cy="1347012"/>
      </dsp:txXfrm>
    </dsp:sp>
    <dsp:sp modelId="{4ABBAE38-A0AA-498E-A68C-7EC1E8B36E3C}">
      <dsp:nvSpPr>
        <dsp:cNvPr id="0" name=""/>
        <dsp:cNvSpPr/>
      </dsp:nvSpPr>
      <dsp:spPr>
        <a:xfrm>
          <a:off x="582582" y="2525647"/>
          <a:ext cx="1683765" cy="1683765"/>
        </a:xfrm>
        <a:prstGeom prst="ellipse">
          <a:avLst/>
        </a:prstGeom>
        <a:solidFill>
          <a:schemeClr val="lt1">
            <a:hueOff val="0"/>
            <a:satOff val="0"/>
            <a:lumOff val="0"/>
            <a:alphaOff val="0"/>
          </a:schemeClr>
        </a:solidFill>
        <a:ln w="25400" cap="flat" cmpd="sng" algn="ctr">
          <a:solidFill>
            <a:srgbClr val="FFD002"/>
          </a:solidFill>
          <a:prstDash val="solid"/>
        </a:ln>
        <a:effectLst/>
      </dsp:spPr>
      <dsp:style>
        <a:lnRef idx="2">
          <a:scrgbClr r="0" g="0" b="0"/>
        </a:lnRef>
        <a:fillRef idx="1">
          <a:scrgbClr r="0" g="0" b="0"/>
        </a:fillRef>
        <a:effectRef idx="0">
          <a:scrgbClr r="0" g="0" b="0"/>
        </a:effectRef>
        <a:fontRef idx="minor"/>
      </dsp:style>
    </dsp:sp>
    <dsp:sp modelId="{71FAB1E6-F8FB-4881-8381-7079A458081A}">
      <dsp:nvSpPr>
        <dsp:cNvPr id="0" name=""/>
        <dsp:cNvSpPr/>
      </dsp:nvSpPr>
      <dsp:spPr>
        <a:xfrm>
          <a:off x="934826" y="4714542"/>
          <a:ext cx="8477198" cy="1347012"/>
        </a:xfrm>
        <a:prstGeom prst="rect">
          <a:avLst/>
        </a:prstGeom>
        <a:solidFill>
          <a:srgbClr val="8AC7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9191" tIns="55880" rIns="55880" bIns="55880" numCol="1" spcCol="1270" anchor="ctr" anchorCtr="0">
          <a:noAutofit/>
        </a:bodyPr>
        <a:lstStyle/>
        <a:p>
          <a:pPr marL="0" lvl="0" indent="0" algn="l" defTabSz="977900">
            <a:lnSpc>
              <a:spcPct val="90000"/>
            </a:lnSpc>
            <a:spcBef>
              <a:spcPct val="0"/>
            </a:spcBef>
            <a:spcAft>
              <a:spcPct val="35000"/>
            </a:spcAft>
            <a:buNone/>
          </a:pPr>
          <a:r>
            <a:rPr lang="es-ES" sz="2200" kern="1200" dirty="0"/>
            <a:t>el 60% no tuvo en cuenta los usos agrícolas, ganaderos, forestales lo que causo que la mayoría de los municipios no cuente con líneas estrategias claras para el desarrollo del componente rural de sus regiones</a:t>
          </a:r>
          <a:endParaRPr lang="es-CO" sz="2200" kern="1200" dirty="0"/>
        </a:p>
      </dsp:txBody>
      <dsp:txXfrm>
        <a:off x="934826" y="4714542"/>
        <a:ext cx="8477198" cy="1347012"/>
      </dsp:txXfrm>
    </dsp:sp>
    <dsp:sp modelId="{9EFD3F31-3D01-4AD9-8270-5BEEB669833B}">
      <dsp:nvSpPr>
        <dsp:cNvPr id="0" name=""/>
        <dsp:cNvSpPr/>
      </dsp:nvSpPr>
      <dsp:spPr>
        <a:xfrm>
          <a:off x="92943" y="4546166"/>
          <a:ext cx="1683765" cy="1683765"/>
        </a:xfrm>
        <a:prstGeom prst="ellipse">
          <a:avLst/>
        </a:prstGeom>
        <a:solidFill>
          <a:schemeClr val="lt1">
            <a:hueOff val="0"/>
            <a:satOff val="0"/>
            <a:lumOff val="0"/>
            <a:alphaOff val="0"/>
          </a:schemeClr>
        </a:solidFill>
        <a:ln w="25400" cap="flat" cmpd="sng" algn="ctr">
          <a:solidFill>
            <a:srgbClr val="FFCC00"/>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EFAAC-BCB4-47D6-9F9F-543E681F1FB4}" type="datetimeFigureOut">
              <a:rPr lang="es-CO" smtClean="0"/>
              <a:t>5/11/2024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722B8-1B6B-4CF7-96FD-035D71D80354}" type="slidenum">
              <a:rPr lang="es-CO" smtClean="0"/>
              <a:t>‹Nº›</a:t>
            </a:fld>
            <a:endParaRPr lang="es-CO"/>
          </a:p>
        </p:txBody>
      </p:sp>
    </p:spTree>
    <p:extLst>
      <p:ext uri="{BB962C8B-B14F-4D97-AF65-F5344CB8AC3E}">
        <p14:creationId xmlns:p14="http://schemas.microsoft.com/office/powerpoint/2010/main" val="1801602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59585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5C722B8-1B6B-4CF7-96FD-035D71D80354}" type="slidenum">
              <a:rPr lang="es-CO" smtClean="0"/>
              <a:t>32</a:t>
            </a:fld>
            <a:endParaRPr lang="es-CO"/>
          </a:p>
        </p:txBody>
      </p:sp>
    </p:spTree>
    <p:extLst>
      <p:ext uri="{BB962C8B-B14F-4D97-AF65-F5344CB8AC3E}">
        <p14:creationId xmlns:p14="http://schemas.microsoft.com/office/powerpoint/2010/main" val="2699000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5C722B8-1B6B-4CF7-96FD-035D71D80354}" type="slidenum">
              <a:rPr lang="es-CO" smtClean="0"/>
              <a:t>33</a:t>
            </a:fld>
            <a:endParaRPr lang="es-CO"/>
          </a:p>
        </p:txBody>
      </p:sp>
    </p:spTree>
    <p:extLst>
      <p:ext uri="{BB962C8B-B14F-4D97-AF65-F5344CB8AC3E}">
        <p14:creationId xmlns:p14="http://schemas.microsoft.com/office/powerpoint/2010/main" val="2752877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5C722B8-1B6B-4CF7-96FD-035D71D80354}" type="slidenum">
              <a:rPr lang="es-CO" smtClean="0"/>
              <a:t>34</a:t>
            </a:fld>
            <a:endParaRPr lang="es-CO"/>
          </a:p>
        </p:txBody>
      </p:sp>
    </p:spTree>
    <p:extLst>
      <p:ext uri="{BB962C8B-B14F-4D97-AF65-F5344CB8AC3E}">
        <p14:creationId xmlns:p14="http://schemas.microsoft.com/office/powerpoint/2010/main" val="3956899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5C722B8-1B6B-4CF7-96FD-035D71D80354}" type="slidenum">
              <a:rPr lang="es-CO" smtClean="0"/>
              <a:t>35</a:t>
            </a:fld>
            <a:endParaRPr lang="es-CO"/>
          </a:p>
        </p:txBody>
      </p:sp>
    </p:spTree>
    <p:extLst>
      <p:ext uri="{BB962C8B-B14F-4D97-AF65-F5344CB8AC3E}">
        <p14:creationId xmlns:p14="http://schemas.microsoft.com/office/powerpoint/2010/main" val="2623546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5C722B8-1B6B-4CF7-96FD-035D71D80354}" type="slidenum">
              <a:rPr lang="es-CO" smtClean="0"/>
              <a:t>36</a:t>
            </a:fld>
            <a:endParaRPr lang="es-CO"/>
          </a:p>
        </p:txBody>
      </p:sp>
    </p:spTree>
    <p:extLst>
      <p:ext uri="{BB962C8B-B14F-4D97-AF65-F5344CB8AC3E}">
        <p14:creationId xmlns:p14="http://schemas.microsoft.com/office/powerpoint/2010/main" val="599508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  </a:t>
            </a:r>
            <a:endParaRPr lang="es-CO" dirty="0"/>
          </a:p>
        </p:txBody>
      </p:sp>
      <p:sp>
        <p:nvSpPr>
          <p:cNvPr id="4" name="Marcador de número de diapositiva 3"/>
          <p:cNvSpPr>
            <a:spLocks noGrp="1"/>
          </p:cNvSpPr>
          <p:nvPr>
            <p:ph type="sldNum" sz="quarter" idx="5"/>
          </p:nvPr>
        </p:nvSpPr>
        <p:spPr/>
        <p:txBody>
          <a:bodyPr/>
          <a:lstStyle/>
          <a:p>
            <a:fld id="{15C722B8-1B6B-4CF7-96FD-035D71D80354}" type="slidenum">
              <a:rPr lang="es-CO" smtClean="0"/>
              <a:t>37</a:t>
            </a:fld>
            <a:endParaRPr lang="es-CO"/>
          </a:p>
        </p:txBody>
      </p:sp>
    </p:spTree>
    <p:extLst>
      <p:ext uri="{BB962C8B-B14F-4D97-AF65-F5344CB8AC3E}">
        <p14:creationId xmlns:p14="http://schemas.microsoft.com/office/powerpoint/2010/main" val="542748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1" name="Google Shape;3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909764f90f_0_8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909764f90f_0_8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9948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7217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5C722B8-1B6B-4CF7-96FD-035D71D80354}" type="slidenum">
              <a:rPr lang="es-CO" smtClean="0"/>
              <a:t>26</a:t>
            </a:fld>
            <a:endParaRPr lang="es-CO"/>
          </a:p>
        </p:txBody>
      </p:sp>
    </p:spTree>
    <p:extLst>
      <p:ext uri="{BB962C8B-B14F-4D97-AF65-F5344CB8AC3E}">
        <p14:creationId xmlns:p14="http://schemas.microsoft.com/office/powerpoint/2010/main" val="346821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5C722B8-1B6B-4CF7-96FD-035D71D80354}" type="slidenum">
              <a:rPr lang="es-CO" smtClean="0"/>
              <a:t>27</a:t>
            </a:fld>
            <a:endParaRPr lang="es-CO"/>
          </a:p>
        </p:txBody>
      </p:sp>
    </p:spTree>
    <p:extLst>
      <p:ext uri="{BB962C8B-B14F-4D97-AF65-F5344CB8AC3E}">
        <p14:creationId xmlns:p14="http://schemas.microsoft.com/office/powerpoint/2010/main" val="2457224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5C722B8-1B6B-4CF7-96FD-035D71D80354}" type="slidenum">
              <a:rPr lang="es-CO" smtClean="0"/>
              <a:t>28</a:t>
            </a:fld>
            <a:endParaRPr lang="es-CO"/>
          </a:p>
        </p:txBody>
      </p:sp>
    </p:spTree>
    <p:extLst>
      <p:ext uri="{BB962C8B-B14F-4D97-AF65-F5344CB8AC3E}">
        <p14:creationId xmlns:p14="http://schemas.microsoft.com/office/powerpoint/2010/main" val="1299643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5C722B8-1B6B-4CF7-96FD-035D71D80354}" type="slidenum">
              <a:rPr lang="es-CO" smtClean="0"/>
              <a:t>29</a:t>
            </a:fld>
            <a:endParaRPr lang="es-CO"/>
          </a:p>
        </p:txBody>
      </p:sp>
    </p:spTree>
    <p:extLst>
      <p:ext uri="{BB962C8B-B14F-4D97-AF65-F5344CB8AC3E}">
        <p14:creationId xmlns:p14="http://schemas.microsoft.com/office/powerpoint/2010/main" val="1020745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5C722B8-1B6B-4CF7-96FD-035D71D80354}" type="slidenum">
              <a:rPr lang="es-CO" smtClean="0"/>
              <a:t>30</a:t>
            </a:fld>
            <a:endParaRPr lang="es-CO"/>
          </a:p>
        </p:txBody>
      </p:sp>
    </p:spTree>
    <p:extLst>
      <p:ext uri="{BB962C8B-B14F-4D97-AF65-F5344CB8AC3E}">
        <p14:creationId xmlns:p14="http://schemas.microsoft.com/office/powerpoint/2010/main" val="1705961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5C722B8-1B6B-4CF7-96FD-035D71D80354}" type="slidenum">
              <a:rPr lang="es-CO" smtClean="0"/>
              <a:t>31</a:t>
            </a:fld>
            <a:endParaRPr lang="es-CO"/>
          </a:p>
        </p:txBody>
      </p:sp>
    </p:spTree>
    <p:extLst>
      <p:ext uri="{BB962C8B-B14F-4D97-AF65-F5344CB8AC3E}">
        <p14:creationId xmlns:p14="http://schemas.microsoft.com/office/powerpoint/2010/main" val="1413200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079150" y="3402450"/>
            <a:ext cx="9184800" cy="35646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9600"/>
            </a:lvl1pPr>
            <a:lvl2pPr lvl="1" rtl="0">
              <a:spcBef>
                <a:spcPts val="0"/>
              </a:spcBef>
              <a:spcAft>
                <a:spcPts val="0"/>
              </a:spcAft>
              <a:buSzPts val="4800"/>
              <a:buNone/>
              <a:defRPr sz="9600"/>
            </a:lvl2pPr>
            <a:lvl3pPr lvl="2" rtl="0">
              <a:spcBef>
                <a:spcPts val="0"/>
              </a:spcBef>
              <a:spcAft>
                <a:spcPts val="0"/>
              </a:spcAft>
              <a:buSzPts val="4800"/>
              <a:buNone/>
              <a:defRPr sz="9600"/>
            </a:lvl3pPr>
            <a:lvl4pPr lvl="3" rtl="0">
              <a:spcBef>
                <a:spcPts val="0"/>
              </a:spcBef>
              <a:spcAft>
                <a:spcPts val="0"/>
              </a:spcAft>
              <a:buSzPts val="4800"/>
              <a:buNone/>
              <a:defRPr sz="9600"/>
            </a:lvl4pPr>
            <a:lvl5pPr lvl="4" rtl="0">
              <a:spcBef>
                <a:spcPts val="0"/>
              </a:spcBef>
              <a:spcAft>
                <a:spcPts val="0"/>
              </a:spcAft>
              <a:buSzPts val="4800"/>
              <a:buNone/>
              <a:defRPr sz="9600"/>
            </a:lvl5pPr>
            <a:lvl6pPr lvl="5" rtl="0">
              <a:spcBef>
                <a:spcPts val="0"/>
              </a:spcBef>
              <a:spcAft>
                <a:spcPts val="0"/>
              </a:spcAft>
              <a:buSzPts val="4800"/>
              <a:buNone/>
              <a:defRPr sz="9600"/>
            </a:lvl6pPr>
            <a:lvl7pPr lvl="6" rtl="0">
              <a:spcBef>
                <a:spcPts val="0"/>
              </a:spcBef>
              <a:spcAft>
                <a:spcPts val="0"/>
              </a:spcAft>
              <a:buSzPts val="4800"/>
              <a:buNone/>
              <a:defRPr sz="9600"/>
            </a:lvl7pPr>
            <a:lvl8pPr lvl="7" rtl="0">
              <a:spcBef>
                <a:spcPts val="0"/>
              </a:spcBef>
              <a:spcAft>
                <a:spcPts val="0"/>
              </a:spcAft>
              <a:buSzPts val="4800"/>
              <a:buNone/>
              <a:defRPr sz="9600"/>
            </a:lvl8pPr>
            <a:lvl9pPr lvl="8" rtl="0">
              <a:spcBef>
                <a:spcPts val="0"/>
              </a:spcBef>
              <a:spcAft>
                <a:spcPts val="0"/>
              </a:spcAft>
              <a:buSzPts val="4800"/>
              <a:buNone/>
              <a:defRPr sz="9600"/>
            </a:lvl9pPr>
          </a:lstStyle>
          <a:p>
            <a:endParaRPr/>
          </a:p>
        </p:txBody>
      </p:sp>
      <p:sp>
        <p:nvSpPr>
          <p:cNvPr id="10" name="Google Shape;10;p2"/>
          <p:cNvSpPr txBox="1">
            <a:spLocks noGrp="1"/>
          </p:cNvSpPr>
          <p:nvPr>
            <p:ph type="subTitle" idx="1"/>
          </p:nvPr>
        </p:nvSpPr>
        <p:spPr>
          <a:xfrm>
            <a:off x="2079150" y="6412800"/>
            <a:ext cx="4804200" cy="143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5600"/>
            </a:lvl2pPr>
            <a:lvl3pPr lvl="2" rtl="0">
              <a:lnSpc>
                <a:spcPct val="100000"/>
              </a:lnSpc>
              <a:spcBef>
                <a:spcPts val="0"/>
              </a:spcBef>
              <a:spcAft>
                <a:spcPts val="0"/>
              </a:spcAft>
              <a:buSzPts val="2800"/>
              <a:buNone/>
              <a:defRPr sz="5600"/>
            </a:lvl3pPr>
            <a:lvl4pPr lvl="3" rtl="0">
              <a:lnSpc>
                <a:spcPct val="100000"/>
              </a:lnSpc>
              <a:spcBef>
                <a:spcPts val="0"/>
              </a:spcBef>
              <a:spcAft>
                <a:spcPts val="0"/>
              </a:spcAft>
              <a:buSzPts val="2800"/>
              <a:buNone/>
              <a:defRPr sz="5600"/>
            </a:lvl4pPr>
            <a:lvl5pPr lvl="4" rtl="0">
              <a:lnSpc>
                <a:spcPct val="100000"/>
              </a:lnSpc>
              <a:spcBef>
                <a:spcPts val="0"/>
              </a:spcBef>
              <a:spcAft>
                <a:spcPts val="0"/>
              </a:spcAft>
              <a:buSzPts val="2800"/>
              <a:buNone/>
              <a:defRPr sz="5600"/>
            </a:lvl5pPr>
            <a:lvl6pPr lvl="5" rtl="0">
              <a:lnSpc>
                <a:spcPct val="100000"/>
              </a:lnSpc>
              <a:spcBef>
                <a:spcPts val="0"/>
              </a:spcBef>
              <a:spcAft>
                <a:spcPts val="0"/>
              </a:spcAft>
              <a:buSzPts val="2800"/>
              <a:buNone/>
              <a:defRPr sz="5600"/>
            </a:lvl6pPr>
            <a:lvl7pPr lvl="6" rtl="0">
              <a:lnSpc>
                <a:spcPct val="100000"/>
              </a:lnSpc>
              <a:spcBef>
                <a:spcPts val="0"/>
              </a:spcBef>
              <a:spcAft>
                <a:spcPts val="0"/>
              </a:spcAft>
              <a:buSzPts val="2800"/>
              <a:buNone/>
              <a:defRPr sz="5600"/>
            </a:lvl7pPr>
            <a:lvl8pPr lvl="7" rtl="0">
              <a:lnSpc>
                <a:spcPct val="100000"/>
              </a:lnSpc>
              <a:spcBef>
                <a:spcPts val="0"/>
              </a:spcBef>
              <a:spcAft>
                <a:spcPts val="0"/>
              </a:spcAft>
              <a:buSzPts val="2800"/>
              <a:buNone/>
              <a:defRPr sz="5600"/>
            </a:lvl8pPr>
            <a:lvl9pPr lvl="8"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1236926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02">
  <p:cSld name="Title Only 02">
    <p:spTree>
      <p:nvGrpSpPr>
        <p:cNvPr id="1" name="Shape 140"/>
        <p:cNvGrpSpPr/>
        <p:nvPr/>
      </p:nvGrpSpPr>
      <p:grpSpPr>
        <a:xfrm>
          <a:off x="0" y="0"/>
          <a:ext cx="0" cy="0"/>
          <a:chOff x="0" y="0"/>
          <a:chExt cx="0" cy="0"/>
        </a:xfrm>
      </p:grpSpPr>
      <p:sp>
        <p:nvSpPr>
          <p:cNvPr id="141" name="Google Shape;141;p23"/>
          <p:cNvSpPr/>
          <p:nvPr/>
        </p:nvSpPr>
        <p:spPr>
          <a:xfrm flipH="1">
            <a:off x="-66199" y="-61924"/>
            <a:ext cx="18420418" cy="10410844"/>
          </a:xfrm>
          <a:custGeom>
            <a:avLst/>
            <a:gdLst/>
            <a:ahLst/>
            <a:cxnLst/>
            <a:rect l="l" t="t" r="r" b="b"/>
            <a:pathLst>
              <a:path w="285212" h="161196" extrusionOk="0">
                <a:moveTo>
                  <a:pt x="48327" y="475"/>
                </a:moveTo>
                <a:lnTo>
                  <a:pt x="49372" y="3167"/>
                </a:lnTo>
                <a:lnTo>
                  <a:pt x="44400" y="4909"/>
                </a:lnTo>
                <a:lnTo>
                  <a:pt x="43197" y="2249"/>
                </a:lnTo>
                <a:lnTo>
                  <a:pt x="48327" y="475"/>
                </a:lnTo>
                <a:close/>
                <a:moveTo>
                  <a:pt x="233338" y="1742"/>
                </a:moveTo>
                <a:lnTo>
                  <a:pt x="243820" y="2787"/>
                </a:lnTo>
                <a:lnTo>
                  <a:pt x="243820" y="5669"/>
                </a:lnTo>
                <a:lnTo>
                  <a:pt x="232863" y="4909"/>
                </a:lnTo>
                <a:lnTo>
                  <a:pt x="233338" y="1742"/>
                </a:lnTo>
                <a:close/>
                <a:moveTo>
                  <a:pt x="188463" y="1425"/>
                </a:moveTo>
                <a:cubicBezTo>
                  <a:pt x="191440" y="1932"/>
                  <a:pt x="194385" y="2471"/>
                  <a:pt x="197108" y="2882"/>
                </a:cubicBezTo>
                <a:lnTo>
                  <a:pt x="196823" y="6397"/>
                </a:lnTo>
                <a:lnTo>
                  <a:pt x="188051" y="5701"/>
                </a:lnTo>
                <a:lnTo>
                  <a:pt x="188463" y="1425"/>
                </a:lnTo>
                <a:close/>
                <a:moveTo>
                  <a:pt x="204709" y="3927"/>
                </a:moveTo>
                <a:cubicBezTo>
                  <a:pt x="205152" y="3959"/>
                  <a:pt x="205564" y="3991"/>
                  <a:pt x="205912" y="3991"/>
                </a:cubicBezTo>
                <a:lnTo>
                  <a:pt x="208541" y="4149"/>
                </a:lnTo>
                <a:lnTo>
                  <a:pt x="208351" y="7284"/>
                </a:lnTo>
                <a:lnTo>
                  <a:pt x="204392" y="7094"/>
                </a:lnTo>
                <a:lnTo>
                  <a:pt x="204709" y="3927"/>
                </a:lnTo>
                <a:close/>
                <a:moveTo>
                  <a:pt x="37370" y="3294"/>
                </a:moveTo>
                <a:lnTo>
                  <a:pt x="38985" y="6809"/>
                </a:lnTo>
                <a:lnTo>
                  <a:pt x="34139" y="8488"/>
                </a:lnTo>
                <a:lnTo>
                  <a:pt x="32778" y="5226"/>
                </a:lnTo>
                <a:lnTo>
                  <a:pt x="37370" y="3294"/>
                </a:lnTo>
                <a:close/>
                <a:moveTo>
                  <a:pt x="64763" y="3136"/>
                </a:moveTo>
                <a:lnTo>
                  <a:pt x="66727" y="7031"/>
                </a:lnTo>
                <a:lnTo>
                  <a:pt x="61755" y="8614"/>
                </a:lnTo>
                <a:lnTo>
                  <a:pt x="60298" y="5352"/>
                </a:lnTo>
                <a:lnTo>
                  <a:pt x="64763" y="3136"/>
                </a:lnTo>
                <a:close/>
                <a:moveTo>
                  <a:pt x="52982" y="2376"/>
                </a:moveTo>
                <a:lnTo>
                  <a:pt x="54693" y="6619"/>
                </a:lnTo>
                <a:lnTo>
                  <a:pt x="48929" y="8804"/>
                </a:lnTo>
                <a:lnTo>
                  <a:pt x="47124" y="4434"/>
                </a:lnTo>
                <a:lnTo>
                  <a:pt x="52982" y="2376"/>
                </a:lnTo>
                <a:close/>
                <a:moveTo>
                  <a:pt x="197552" y="2977"/>
                </a:moveTo>
                <a:cubicBezTo>
                  <a:pt x="199927" y="3357"/>
                  <a:pt x="202080" y="3642"/>
                  <a:pt x="203791" y="3832"/>
                </a:cubicBezTo>
                <a:lnTo>
                  <a:pt x="203315" y="8899"/>
                </a:lnTo>
                <a:lnTo>
                  <a:pt x="197108" y="8456"/>
                </a:lnTo>
                <a:lnTo>
                  <a:pt x="197267" y="6683"/>
                </a:lnTo>
                <a:lnTo>
                  <a:pt x="197552" y="2977"/>
                </a:lnTo>
                <a:close/>
                <a:moveTo>
                  <a:pt x="188019" y="6144"/>
                </a:moveTo>
                <a:lnTo>
                  <a:pt x="196792" y="6873"/>
                </a:lnTo>
                <a:lnTo>
                  <a:pt x="196633" y="8646"/>
                </a:lnTo>
                <a:lnTo>
                  <a:pt x="196538" y="9881"/>
                </a:lnTo>
                <a:lnTo>
                  <a:pt x="192675" y="9501"/>
                </a:lnTo>
                <a:cubicBezTo>
                  <a:pt x="192640" y="9449"/>
                  <a:pt x="192586" y="9425"/>
                  <a:pt x="192528" y="9425"/>
                </a:cubicBezTo>
                <a:cubicBezTo>
                  <a:pt x="192481" y="9425"/>
                  <a:pt x="192432" y="9441"/>
                  <a:pt x="192390" y="9469"/>
                </a:cubicBezTo>
                <a:lnTo>
                  <a:pt x="187766" y="8963"/>
                </a:lnTo>
                <a:lnTo>
                  <a:pt x="188019" y="6144"/>
                </a:lnTo>
                <a:close/>
                <a:moveTo>
                  <a:pt x="57321" y="887"/>
                </a:moveTo>
                <a:lnTo>
                  <a:pt x="60868" y="8931"/>
                </a:lnTo>
                <a:lnTo>
                  <a:pt x="56783" y="10483"/>
                </a:lnTo>
                <a:lnTo>
                  <a:pt x="53426" y="2249"/>
                </a:lnTo>
                <a:lnTo>
                  <a:pt x="57321" y="887"/>
                </a:lnTo>
                <a:close/>
                <a:moveTo>
                  <a:pt x="3832" y="5004"/>
                </a:moveTo>
                <a:lnTo>
                  <a:pt x="5510" y="8773"/>
                </a:lnTo>
                <a:lnTo>
                  <a:pt x="2439" y="10641"/>
                </a:lnTo>
                <a:lnTo>
                  <a:pt x="348" y="7316"/>
                </a:lnTo>
                <a:lnTo>
                  <a:pt x="3832" y="5004"/>
                </a:lnTo>
                <a:close/>
                <a:moveTo>
                  <a:pt x="46680" y="4624"/>
                </a:moveTo>
                <a:lnTo>
                  <a:pt x="48454" y="8963"/>
                </a:lnTo>
                <a:lnTo>
                  <a:pt x="41677" y="11496"/>
                </a:lnTo>
                <a:lnTo>
                  <a:pt x="39618" y="7094"/>
                </a:lnTo>
                <a:lnTo>
                  <a:pt x="46680" y="4624"/>
                </a:lnTo>
                <a:close/>
                <a:moveTo>
                  <a:pt x="71730" y="2819"/>
                </a:moveTo>
                <a:lnTo>
                  <a:pt x="76259" y="8488"/>
                </a:lnTo>
                <a:lnTo>
                  <a:pt x="76861" y="9438"/>
                </a:lnTo>
                <a:lnTo>
                  <a:pt x="71255" y="12351"/>
                </a:lnTo>
                <a:lnTo>
                  <a:pt x="67328" y="7189"/>
                </a:lnTo>
                <a:lnTo>
                  <a:pt x="71730" y="2819"/>
                </a:lnTo>
                <a:close/>
                <a:moveTo>
                  <a:pt x="246100" y="3041"/>
                </a:moveTo>
                <a:lnTo>
                  <a:pt x="251262" y="3547"/>
                </a:lnTo>
                <a:lnTo>
                  <a:pt x="251262" y="12731"/>
                </a:lnTo>
                <a:lnTo>
                  <a:pt x="246069" y="12510"/>
                </a:lnTo>
                <a:cubicBezTo>
                  <a:pt x="246100" y="9216"/>
                  <a:pt x="246100" y="5922"/>
                  <a:pt x="246100" y="3041"/>
                </a:cubicBezTo>
                <a:close/>
                <a:moveTo>
                  <a:pt x="54883" y="7031"/>
                </a:moveTo>
                <a:lnTo>
                  <a:pt x="56371" y="10641"/>
                </a:lnTo>
                <a:lnTo>
                  <a:pt x="50576" y="12858"/>
                </a:lnTo>
                <a:lnTo>
                  <a:pt x="49087" y="9216"/>
                </a:lnTo>
                <a:lnTo>
                  <a:pt x="54883" y="7031"/>
                </a:lnTo>
                <a:close/>
                <a:moveTo>
                  <a:pt x="251737" y="3611"/>
                </a:moveTo>
                <a:lnTo>
                  <a:pt x="254683" y="3896"/>
                </a:lnTo>
                <a:lnTo>
                  <a:pt x="254556" y="12858"/>
                </a:lnTo>
                <a:lnTo>
                  <a:pt x="251737" y="12731"/>
                </a:lnTo>
                <a:lnTo>
                  <a:pt x="251737" y="3611"/>
                </a:lnTo>
                <a:close/>
                <a:moveTo>
                  <a:pt x="255126" y="3927"/>
                </a:moveTo>
                <a:lnTo>
                  <a:pt x="259940" y="4434"/>
                </a:lnTo>
                <a:lnTo>
                  <a:pt x="259655" y="13080"/>
                </a:lnTo>
                <a:lnTo>
                  <a:pt x="254999" y="12890"/>
                </a:lnTo>
                <a:lnTo>
                  <a:pt x="255126" y="3927"/>
                </a:lnTo>
                <a:close/>
                <a:moveTo>
                  <a:pt x="260415" y="4466"/>
                </a:moveTo>
                <a:lnTo>
                  <a:pt x="268332" y="5257"/>
                </a:lnTo>
                <a:lnTo>
                  <a:pt x="267794" y="13428"/>
                </a:lnTo>
                <a:lnTo>
                  <a:pt x="260130" y="13080"/>
                </a:lnTo>
                <a:lnTo>
                  <a:pt x="260415" y="4466"/>
                </a:lnTo>
                <a:close/>
                <a:moveTo>
                  <a:pt x="135069" y="9564"/>
                </a:moveTo>
                <a:lnTo>
                  <a:pt x="138299" y="10926"/>
                </a:lnTo>
                <a:cubicBezTo>
                  <a:pt x="138109" y="11401"/>
                  <a:pt x="137634" y="12510"/>
                  <a:pt x="137000" y="13998"/>
                </a:cubicBezTo>
                <a:lnTo>
                  <a:pt x="133707" y="12605"/>
                </a:lnTo>
                <a:lnTo>
                  <a:pt x="135069" y="9564"/>
                </a:lnTo>
                <a:close/>
                <a:moveTo>
                  <a:pt x="5700" y="9184"/>
                </a:moveTo>
                <a:lnTo>
                  <a:pt x="7284" y="12763"/>
                </a:lnTo>
                <a:lnTo>
                  <a:pt x="4655" y="14125"/>
                </a:lnTo>
                <a:lnTo>
                  <a:pt x="2692" y="11053"/>
                </a:lnTo>
                <a:lnTo>
                  <a:pt x="5700" y="9184"/>
                </a:lnTo>
                <a:close/>
                <a:moveTo>
                  <a:pt x="175320" y="5194"/>
                </a:moveTo>
                <a:lnTo>
                  <a:pt x="187576" y="6112"/>
                </a:lnTo>
                <a:lnTo>
                  <a:pt x="186753" y="14885"/>
                </a:lnTo>
                <a:lnTo>
                  <a:pt x="182762" y="14505"/>
                </a:lnTo>
                <a:lnTo>
                  <a:pt x="174053" y="9406"/>
                </a:lnTo>
                <a:lnTo>
                  <a:pt x="175320" y="5194"/>
                </a:lnTo>
                <a:close/>
                <a:moveTo>
                  <a:pt x="48644" y="9374"/>
                </a:moveTo>
                <a:lnTo>
                  <a:pt x="50132" y="13016"/>
                </a:lnTo>
                <a:lnTo>
                  <a:pt x="43545" y="15518"/>
                </a:lnTo>
                <a:lnTo>
                  <a:pt x="41867" y="11908"/>
                </a:lnTo>
                <a:lnTo>
                  <a:pt x="48644" y="9374"/>
                </a:lnTo>
                <a:close/>
                <a:moveTo>
                  <a:pt x="66948" y="7474"/>
                </a:moveTo>
                <a:lnTo>
                  <a:pt x="70875" y="12573"/>
                </a:lnTo>
                <a:lnTo>
                  <a:pt x="64858" y="15740"/>
                </a:lnTo>
                <a:lnTo>
                  <a:pt x="61913" y="9058"/>
                </a:lnTo>
                <a:lnTo>
                  <a:pt x="66948" y="7474"/>
                </a:lnTo>
                <a:close/>
                <a:moveTo>
                  <a:pt x="187703" y="9406"/>
                </a:moveTo>
                <a:lnTo>
                  <a:pt x="192295" y="9881"/>
                </a:lnTo>
                <a:lnTo>
                  <a:pt x="192136" y="12700"/>
                </a:lnTo>
                <a:cubicBezTo>
                  <a:pt x="192136" y="12826"/>
                  <a:pt x="192231" y="12921"/>
                  <a:pt x="192358" y="12921"/>
                </a:cubicBezTo>
                <a:cubicBezTo>
                  <a:pt x="192485" y="12921"/>
                  <a:pt x="192580" y="12826"/>
                  <a:pt x="192580" y="12731"/>
                </a:cubicBezTo>
                <a:lnTo>
                  <a:pt x="192738" y="9944"/>
                </a:lnTo>
                <a:lnTo>
                  <a:pt x="196507" y="10356"/>
                </a:lnTo>
                <a:lnTo>
                  <a:pt x="196063" y="15740"/>
                </a:lnTo>
                <a:lnTo>
                  <a:pt x="187196" y="14948"/>
                </a:lnTo>
                <a:lnTo>
                  <a:pt x="187703" y="9406"/>
                </a:lnTo>
                <a:close/>
                <a:moveTo>
                  <a:pt x="197077" y="8899"/>
                </a:moveTo>
                <a:lnTo>
                  <a:pt x="203252" y="9374"/>
                </a:lnTo>
                <a:lnTo>
                  <a:pt x="202587" y="16342"/>
                </a:lnTo>
                <a:lnTo>
                  <a:pt x="196538" y="15803"/>
                </a:lnTo>
                <a:lnTo>
                  <a:pt x="197077" y="8899"/>
                </a:lnTo>
                <a:close/>
                <a:moveTo>
                  <a:pt x="183649" y="15075"/>
                </a:moveTo>
                <a:lnTo>
                  <a:pt x="186689" y="15360"/>
                </a:lnTo>
                <a:lnTo>
                  <a:pt x="186563" y="16785"/>
                </a:lnTo>
                <a:lnTo>
                  <a:pt x="183649" y="15075"/>
                </a:lnTo>
                <a:close/>
                <a:moveTo>
                  <a:pt x="204361" y="7569"/>
                </a:moveTo>
                <a:lnTo>
                  <a:pt x="208319" y="7759"/>
                </a:lnTo>
                <a:lnTo>
                  <a:pt x="208161" y="16817"/>
                </a:lnTo>
                <a:lnTo>
                  <a:pt x="203505" y="16405"/>
                </a:lnTo>
                <a:lnTo>
                  <a:pt x="204361" y="7569"/>
                </a:lnTo>
                <a:close/>
                <a:moveTo>
                  <a:pt x="56529" y="11053"/>
                </a:moveTo>
                <a:lnTo>
                  <a:pt x="57923" y="14378"/>
                </a:lnTo>
                <a:lnTo>
                  <a:pt x="52191" y="16848"/>
                </a:lnTo>
                <a:lnTo>
                  <a:pt x="50734" y="13270"/>
                </a:lnTo>
                <a:lnTo>
                  <a:pt x="56529" y="11053"/>
                </a:lnTo>
                <a:close/>
                <a:moveTo>
                  <a:pt x="77083" y="9818"/>
                </a:moveTo>
                <a:lnTo>
                  <a:pt x="79996" y="14410"/>
                </a:lnTo>
                <a:lnTo>
                  <a:pt x="74676" y="16848"/>
                </a:lnTo>
                <a:lnTo>
                  <a:pt x="71540" y="12731"/>
                </a:lnTo>
                <a:lnTo>
                  <a:pt x="77083" y="9818"/>
                </a:lnTo>
                <a:close/>
                <a:moveTo>
                  <a:pt x="15265" y="6302"/>
                </a:moveTo>
                <a:lnTo>
                  <a:pt x="19033" y="13776"/>
                </a:lnTo>
                <a:lnTo>
                  <a:pt x="9722" y="17038"/>
                </a:lnTo>
                <a:lnTo>
                  <a:pt x="6144" y="8994"/>
                </a:lnTo>
                <a:lnTo>
                  <a:pt x="15265" y="6302"/>
                </a:lnTo>
                <a:close/>
                <a:moveTo>
                  <a:pt x="125251" y="5416"/>
                </a:moveTo>
                <a:lnTo>
                  <a:pt x="134657" y="9406"/>
                </a:lnTo>
                <a:lnTo>
                  <a:pt x="133200" y="12636"/>
                </a:lnTo>
                <a:lnTo>
                  <a:pt x="131110" y="17228"/>
                </a:lnTo>
                <a:lnTo>
                  <a:pt x="121704" y="13238"/>
                </a:lnTo>
                <a:cubicBezTo>
                  <a:pt x="122908" y="10578"/>
                  <a:pt x="124111" y="7918"/>
                  <a:pt x="125251" y="5416"/>
                </a:cubicBezTo>
                <a:close/>
                <a:moveTo>
                  <a:pt x="61058" y="9343"/>
                </a:moveTo>
                <a:lnTo>
                  <a:pt x="64035" y="16151"/>
                </a:lnTo>
                <a:lnTo>
                  <a:pt x="61406" y="17545"/>
                </a:lnTo>
                <a:lnTo>
                  <a:pt x="58271" y="10388"/>
                </a:lnTo>
                <a:lnTo>
                  <a:pt x="61058" y="9343"/>
                </a:lnTo>
                <a:close/>
                <a:moveTo>
                  <a:pt x="246069" y="12953"/>
                </a:moveTo>
                <a:lnTo>
                  <a:pt x="259876" y="13555"/>
                </a:lnTo>
                <a:lnTo>
                  <a:pt x="267984" y="13903"/>
                </a:lnTo>
                <a:lnTo>
                  <a:pt x="283502" y="15075"/>
                </a:lnTo>
                <a:cubicBezTo>
                  <a:pt x="283502" y="15106"/>
                  <a:pt x="283502" y="15106"/>
                  <a:pt x="283502" y="15138"/>
                </a:cubicBezTo>
                <a:lnTo>
                  <a:pt x="283502" y="17608"/>
                </a:lnTo>
                <a:lnTo>
                  <a:pt x="269187" y="17133"/>
                </a:lnTo>
                <a:cubicBezTo>
                  <a:pt x="269155" y="17070"/>
                  <a:pt x="269060" y="17007"/>
                  <a:pt x="268997" y="17007"/>
                </a:cubicBezTo>
                <a:cubicBezTo>
                  <a:pt x="268902" y="17007"/>
                  <a:pt x="268839" y="17070"/>
                  <a:pt x="268807" y="17133"/>
                </a:cubicBezTo>
                <a:lnTo>
                  <a:pt x="246037" y="16373"/>
                </a:lnTo>
                <a:cubicBezTo>
                  <a:pt x="246069" y="15265"/>
                  <a:pt x="246069" y="14125"/>
                  <a:pt x="246069" y="12953"/>
                </a:cubicBezTo>
                <a:close/>
                <a:moveTo>
                  <a:pt x="39206" y="7221"/>
                </a:moveTo>
                <a:lnTo>
                  <a:pt x="43102" y="15708"/>
                </a:lnTo>
                <a:lnTo>
                  <a:pt x="37876" y="17672"/>
                </a:lnTo>
                <a:lnTo>
                  <a:pt x="34298" y="8931"/>
                </a:lnTo>
                <a:lnTo>
                  <a:pt x="39206" y="7221"/>
                </a:lnTo>
                <a:close/>
                <a:moveTo>
                  <a:pt x="7506" y="13206"/>
                </a:moveTo>
                <a:lnTo>
                  <a:pt x="9279" y="17197"/>
                </a:lnTo>
                <a:lnTo>
                  <a:pt x="7094" y="17957"/>
                </a:lnTo>
                <a:lnTo>
                  <a:pt x="4909" y="14536"/>
                </a:lnTo>
                <a:lnTo>
                  <a:pt x="7506" y="13206"/>
                </a:lnTo>
                <a:close/>
                <a:moveTo>
                  <a:pt x="71160" y="12953"/>
                </a:moveTo>
                <a:lnTo>
                  <a:pt x="72776" y="15043"/>
                </a:lnTo>
                <a:lnTo>
                  <a:pt x="65872" y="17988"/>
                </a:lnTo>
                <a:lnTo>
                  <a:pt x="65048" y="16151"/>
                </a:lnTo>
                <a:lnTo>
                  <a:pt x="71160" y="12953"/>
                </a:lnTo>
                <a:close/>
                <a:moveTo>
                  <a:pt x="208984" y="4212"/>
                </a:moveTo>
                <a:cubicBezTo>
                  <a:pt x="212753" y="4434"/>
                  <a:pt x="218358" y="4814"/>
                  <a:pt x="223995" y="5194"/>
                </a:cubicBezTo>
                <a:lnTo>
                  <a:pt x="222127" y="18115"/>
                </a:lnTo>
                <a:lnTo>
                  <a:pt x="208604" y="16880"/>
                </a:lnTo>
                <a:lnTo>
                  <a:pt x="208794" y="7538"/>
                </a:lnTo>
                <a:lnTo>
                  <a:pt x="208984" y="4212"/>
                </a:lnTo>
                <a:close/>
                <a:moveTo>
                  <a:pt x="57859" y="10546"/>
                </a:moveTo>
                <a:lnTo>
                  <a:pt x="60995" y="17767"/>
                </a:lnTo>
                <a:lnTo>
                  <a:pt x="60013" y="18273"/>
                </a:lnTo>
                <a:lnTo>
                  <a:pt x="56973" y="10894"/>
                </a:lnTo>
                <a:lnTo>
                  <a:pt x="57859" y="10546"/>
                </a:lnTo>
                <a:close/>
                <a:moveTo>
                  <a:pt x="224914" y="5257"/>
                </a:moveTo>
                <a:lnTo>
                  <a:pt x="232293" y="5764"/>
                </a:lnTo>
                <a:lnTo>
                  <a:pt x="230329" y="18843"/>
                </a:lnTo>
                <a:lnTo>
                  <a:pt x="223045" y="18178"/>
                </a:lnTo>
                <a:lnTo>
                  <a:pt x="224914" y="5257"/>
                </a:lnTo>
                <a:close/>
                <a:moveTo>
                  <a:pt x="133549" y="13016"/>
                </a:moveTo>
                <a:lnTo>
                  <a:pt x="136842" y="14441"/>
                </a:lnTo>
                <a:cubicBezTo>
                  <a:pt x="136304" y="15708"/>
                  <a:pt x="135670" y="17260"/>
                  <a:pt x="135005" y="18907"/>
                </a:cubicBezTo>
                <a:lnTo>
                  <a:pt x="131522" y="17418"/>
                </a:lnTo>
                <a:lnTo>
                  <a:pt x="133549" y="13016"/>
                </a:lnTo>
                <a:close/>
                <a:moveTo>
                  <a:pt x="106091" y="7063"/>
                </a:moveTo>
                <a:lnTo>
                  <a:pt x="111982" y="9564"/>
                </a:lnTo>
                <a:lnTo>
                  <a:pt x="108973" y="19192"/>
                </a:lnTo>
                <a:lnTo>
                  <a:pt x="103938" y="17862"/>
                </a:lnTo>
                <a:cubicBezTo>
                  <a:pt x="103938" y="17545"/>
                  <a:pt x="103906" y="16912"/>
                  <a:pt x="103875" y="16183"/>
                </a:cubicBezTo>
                <a:cubicBezTo>
                  <a:pt x="103811" y="14695"/>
                  <a:pt x="103685" y="11940"/>
                  <a:pt x="103906" y="11591"/>
                </a:cubicBezTo>
                <a:cubicBezTo>
                  <a:pt x="104223" y="11053"/>
                  <a:pt x="105711" y="7886"/>
                  <a:pt x="106091" y="7063"/>
                </a:cubicBezTo>
                <a:close/>
                <a:moveTo>
                  <a:pt x="87090" y="14821"/>
                </a:moveTo>
                <a:lnTo>
                  <a:pt x="88262" y="16848"/>
                </a:lnTo>
                <a:lnTo>
                  <a:pt x="83733" y="19413"/>
                </a:lnTo>
                <a:lnTo>
                  <a:pt x="82466" y="17418"/>
                </a:lnTo>
                <a:lnTo>
                  <a:pt x="87090" y="14821"/>
                </a:lnTo>
                <a:close/>
                <a:moveTo>
                  <a:pt x="4497" y="14726"/>
                </a:moveTo>
                <a:lnTo>
                  <a:pt x="6619" y="18115"/>
                </a:lnTo>
                <a:lnTo>
                  <a:pt x="2534" y="19540"/>
                </a:lnTo>
                <a:lnTo>
                  <a:pt x="887" y="16627"/>
                </a:lnTo>
                <a:lnTo>
                  <a:pt x="4497" y="14726"/>
                </a:lnTo>
                <a:close/>
                <a:moveTo>
                  <a:pt x="80281" y="14790"/>
                </a:moveTo>
                <a:lnTo>
                  <a:pt x="81833" y="17260"/>
                </a:lnTo>
                <a:lnTo>
                  <a:pt x="76259" y="19888"/>
                </a:lnTo>
                <a:lnTo>
                  <a:pt x="74929" y="17228"/>
                </a:lnTo>
                <a:lnTo>
                  <a:pt x="80281" y="14790"/>
                </a:lnTo>
                <a:close/>
                <a:moveTo>
                  <a:pt x="232736" y="5796"/>
                </a:moveTo>
                <a:cubicBezTo>
                  <a:pt x="237708" y="6144"/>
                  <a:pt x="241888" y="6429"/>
                  <a:pt x="243820" y="6587"/>
                </a:cubicBezTo>
                <a:cubicBezTo>
                  <a:pt x="243820" y="11021"/>
                  <a:pt x="243789" y="15930"/>
                  <a:pt x="243662" y="20078"/>
                </a:cubicBezTo>
                <a:lnTo>
                  <a:pt x="237993" y="19572"/>
                </a:lnTo>
                <a:cubicBezTo>
                  <a:pt x="237961" y="19540"/>
                  <a:pt x="237930" y="19508"/>
                  <a:pt x="237866" y="19508"/>
                </a:cubicBezTo>
                <a:cubicBezTo>
                  <a:pt x="237835" y="19508"/>
                  <a:pt x="237771" y="19508"/>
                  <a:pt x="237740" y="19540"/>
                </a:cubicBezTo>
                <a:lnTo>
                  <a:pt x="230804" y="18907"/>
                </a:lnTo>
                <a:lnTo>
                  <a:pt x="232736" y="5796"/>
                </a:lnTo>
                <a:close/>
                <a:moveTo>
                  <a:pt x="73061" y="15423"/>
                </a:moveTo>
                <a:lnTo>
                  <a:pt x="74264" y="17007"/>
                </a:lnTo>
                <a:lnTo>
                  <a:pt x="66790" y="20110"/>
                </a:lnTo>
                <a:lnTo>
                  <a:pt x="66062" y="18432"/>
                </a:lnTo>
                <a:lnTo>
                  <a:pt x="73061" y="15423"/>
                </a:lnTo>
                <a:close/>
                <a:moveTo>
                  <a:pt x="127468" y="475"/>
                </a:moveTo>
                <a:lnTo>
                  <a:pt x="149225" y="7791"/>
                </a:lnTo>
                <a:lnTo>
                  <a:pt x="151442" y="20205"/>
                </a:lnTo>
                <a:lnTo>
                  <a:pt x="137444" y="14220"/>
                </a:lnTo>
                <a:cubicBezTo>
                  <a:pt x="138267" y="12225"/>
                  <a:pt x="138806" y="10958"/>
                  <a:pt x="138837" y="10926"/>
                </a:cubicBezTo>
                <a:cubicBezTo>
                  <a:pt x="138869" y="10799"/>
                  <a:pt x="138806" y="10673"/>
                  <a:pt x="138711" y="10609"/>
                </a:cubicBezTo>
                <a:lnTo>
                  <a:pt x="125410" y="5004"/>
                </a:lnTo>
                <a:cubicBezTo>
                  <a:pt x="126138" y="3421"/>
                  <a:pt x="126835" y="1900"/>
                  <a:pt x="127468" y="475"/>
                </a:cubicBezTo>
                <a:close/>
                <a:moveTo>
                  <a:pt x="6904" y="18527"/>
                </a:moveTo>
                <a:lnTo>
                  <a:pt x="8234" y="20617"/>
                </a:lnTo>
                <a:cubicBezTo>
                  <a:pt x="6746" y="20458"/>
                  <a:pt x="4497" y="20205"/>
                  <a:pt x="2629" y="19983"/>
                </a:cubicBezTo>
                <a:lnTo>
                  <a:pt x="6904" y="18527"/>
                </a:lnTo>
                <a:close/>
                <a:moveTo>
                  <a:pt x="9501" y="17608"/>
                </a:moveTo>
                <a:lnTo>
                  <a:pt x="11084" y="21155"/>
                </a:lnTo>
                <a:lnTo>
                  <a:pt x="11084" y="21155"/>
                </a:lnTo>
                <a:lnTo>
                  <a:pt x="9722" y="20838"/>
                </a:lnTo>
                <a:cubicBezTo>
                  <a:pt x="9596" y="20807"/>
                  <a:pt x="9279" y="20743"/>
                  <a:pt x="8836" y="20680"/>
                </a:cubicBezTo>
                <a:lnTo>
                  <a:pt x="7347" y="18368"/>
                </a:lnTo>
                <a:lnTo>
                  <a:pt x="9501" y="17608"/>
                </a:lnTo>
                <a:close/>
                <a:moveTo>
                  <a:pt x="58081" y="14821"/>
                </a:moveTo>
                <a:lnTo>
                  <a:pt x="59601" y="18495"/>
                </a:lnTo>
                <a:lnTo>
                  <a:pt x="54059" y="21409"/>
                </a:lnTo>
                <a:lnTo>
                  <a:pt x="52349" y="17260"/>
                </a:lnTo>
                <a:lnTo>
                  <a:pt x="58081" y="14821"/>
                </a:lnTo>
                <a:close/>
                <a:moveTo>
                  <a:pt x="88515" y="17228"/>
                </a:moveTo>
                <a:lnTo>
                  <a:pt x="89465" y="18875"/>
                </a:lnTo>
                <a:lnTo>
                  <a:pt x="85000" y="21440"/>
                </a:lnTo>
                <a:lnTo>
                  <a:pt x="83955" y="19793"/>
                </a:lnTo>
                <a:lnTo>
                  <a:pt x="88515" y="17228"/>
                </a:lnTo>
                <a:close/>
                <a:moveTo>
                  <a:pt x="74486" y="17418"/>
                </a:moveTo>
                <a:lnTo>
                  <a:pt x="74992" y="18400"/>
                </a:lnTo>
                <a:lnTo>
                  <a:pt x="67455" y="21567"/>
                </a:lnTo>
                <a:lnTo>
                  <a:pt x="66980" y="20553"/>
                </a:lnTo>
                <a:lnTo>
                  <a:pt x="74486" y="17418"/>
                </a:lnTo>
                <a:close/>
                <a:moveTo>
                  <a:pt x="64225" y="16595"/>
                </a:moveTo>
                <a:lnTo>
                  <a:pt x="65935" y="20458"/>
                </a:lnTo>
                <a:lnTo>
                  <a:pt x="63212" y="21662"/>
                </a:lnTo>
                <a:lnTo>
                  <a:pt x="61596" y="17957"/>
                </a:lnTo>
                <a:lnTo>
                  <a:pt x="64225" y="16595"/>
                </a:lnTo>
                <a:close/>
                <a:moveTo>
                  <a:pt x="187164" y="15391"/>
                </a:moveTo>
                <a:lnTo>
                  <a:pt x="196032" y="16183"/>
                </a:lnTo>
                <a:lnTo>
                  <a:pt x="195588" y="22105"/>
                </a:lnTo>
                <a:lnTo>
                  <a:pt x="187006" y="17038"/>
                </a:lnTo>
                <a:lnTo>
                  <a:pt x="187164" y="15391"/>
                </a:lnTo>
                <a:close/>
                <a:moveTo>
                  <a:pt x="61185" y="18178"/>
                </a:moveTo>
                <a:lnTo>
                  <a:pt x="62768" y="21820"/>
                </a:lnTo>
                <a:lnTo>
                  <a:pt x="61660" y="22327"/>
                </a:lnTo>
                <a:lnTo>
                  <a:pt x="60203" y="18717"/>
                </a:lnTo>
                <a:lnTo>
                  <a:pt x="61185" y="18178"/>
                </a:lnTo>
                <a:close/>
                <a:moveTo>
                  <a:pt x="246005" y="16848"/>
                </a:moveTo>
                <a:lnTo>
                  <a:pt x="268744" y="17577"/>
                </a:lnTo>
                <a:lnTo>
                  <a:pt x="268649" y="22644"/>
                </a:lnTo>
                <a:lnTo>
                  <a:pt x="245942" y="20268"/>
                </a:lnTo>
                <a:cubicBezTo>
                  <a:pt x="245974" y="19192"/>
                  <a:pt x="246005" y="18020"/>
                  <a:pt x="246005" y="16848"/>
                </a:cubicBezTo>
                <a:close/>
                <a:moveTo>
                  <a:pt x="19223" y="14220"/>
                </a:moveTo>
                <a:cubicBezTo>
                  <a:pt x="19350" y="15170"/>
                  <a:pt x="19888" y="18685"/>
                  <a:pt x="20585" y="23277"/>
                </a:cubicBezTo>
                <a:lnTo>
                  <a:pt x="11591" y="21282"/>
                </a:lnTo>
                <a:lnTo>
                  <a:pt x="9912" y="17450"/>
                </a:lnTo>
                <a:lnTo>
                  <a:pt x="19223" y="14220"/>
                </a:lnTo>
                <a:close/>
                <a:moveTo>
                  <a:pt x="89687" y="19287"/>
                </a:moveTo>
                <a:lnTo>
                  <a:pt x="90732" y="21060"/>
                </a:lnTo>
                <a:lnTo>
                  <a:pt x="86267" y="23435"/>
                </a:lnTo>
                <a:lnTo>
                  <a:pt x="85253" y="21820"/>
                </a:lnTo>
                <a:lnTo>
                  <a:pt x="89687" y="19287"/>
                </a:lnTo>
                <a:close/>
                <a:moveTo>
                  <a:pt x="269219" y="17577"/>
                </a:moveTo>
                <a:lnTo>
                  <a:pt x="277168" y="17830"/>
                </a:lnTo>
                <a:lnTo>
                  <a:pt x="277009" y="23530"/>
                </a:lnTo>
                <a:lnTo>
                  <a:pt x="269092" y="22707"/>
                </a:lnTo>
                <a:lnTo>
                  <a:pt x="269219" y="17577"/>
                </a:lnTo>
                <a:close/>
                <a:moveTo>
                  <a:pt x="75214" y="18780"/>
                </a:moveTo>
                <a:lnTo>
                  <a:pt x="75847" y="20078"/>
                </a:lnTo>
                <a:lnTo>
                  <a:pt x="68342" y="23625"/>
                </a:lnTo>
                <a:lnTo>
                  <a:pt x="67614" y="21947"/>
                </a:lnTo>
                <a:lnTo>
                  <a:pt x="75214" y="18780"/>
                </a:lnTo>
                <a:close/>
                <a:moveTo>
                  <a:pt x="22960" y="12890"/>
                </a:moveTo>
                <a:lnTo>
                  <a:pt x="24195" y="24069"/>
                </a:lnTo>
                <a:lnTo>
                  <a:pt x="22992" y="23815"/>
                </a:lnTo>
                <a:cubicBezTo>
                  <a:pt x="22105" y="18052"/>
                  <a:pt x="21472" y="13745"/>
                  <a:pt x="21440" y="13650"/>
                </a:cubicBezTo>
                <a:cubicBezTo>
                  <a:pt x="21440" y="13555"/>
                  <a:pt x="21408" y="13491"/>
                  <a:pt x="21408" y="13428"/>
                </a:cubicBezTo>
                <a:lnTo>
                  <a:pt x="22960" y="12890"/>
                </a:lnTo>
                <a:close/>
                <a:moveTo>
                  <a:pt x="112394" y="9754"/>
                </a:moveTo>
                <a:lnTo>
                  <a:pt x="120691" y="13270"/>
                </a:lnTo>
                <a:cubicBezTo>
                  <a:pt x="119044" y="16975"/>
                  <a:pt x="117334" y="20775"/>
                  <a:pt x="115845" y="24195"/>
                </a:cubicBezTo>
                <a:lnTo>
                  <a:pt x="109702" y="21472"/>
                </a:lnTo>
                <a:lnTo>
                  <a:pt x="109353" y="19477"/>
                </a:lnTo>
                <a:lnTo>
                  <a:pt x="112394" y="9754"/>
                </a:lnTo>
                <a:close/>
                <a:moveTo>
                  <a:pt x="277643" y="17862"/>
                </a:moveTo>
                <a:lnTo>
                  <a:pt x="283502" y="18052"/>
                </a:lnTo>
                <a:lnTo>
                  <a:pt x="283502" y="24195"/>
                </a:lnTo>
                <a:lnTo>
                  <a:pt x="277453" y="23562"/>
                </a:lnTo>
                <a:lnTo>
                  <a:pt x="277643" y="17862"/>
                </a:lnTo>
                <a:close/>
                <a:moveTo>
                  <a:pt x="50291" y="13428"/>
                </a:moveTo>
                <a:lnTo>
                  <a:pt x="53679" y="21630"/>
                </a:lnTo>
                <a:lnTo>
                  <a:pt x="47852" y="24670"/>
                </a:lnTo>
                <a:lnTo>
                  <a:pt x="43767" y="15930"/>
                </a:lnTo>
                <a:lnTo>
                  <a:pt x="50291" y="13428"/>
                </a:lnTo>
                <a:close/>
                <a:moveTo>
                  <a:pt x="59791" y="18938"/>
                </a:moveTo>
                <a:lnTo>
                  <a:pt x="61248" y="22517"/>
                </a:lnTo>
                <a:lnTo>
                  <a:pt x="55548" y="24987"/>
                </a:lnTo>
                <a:lnTo>
                  <a:pt x="54249" y="21852"/>
                </a:lnTo>
                <a:lnTo>
                  <a:pt x="59791" y="18938"/>
                </a:lnTo>
                <a:close/>
                <a:moveTo>
                  <a:pt x="82055" y="17672"/>
                </a:moveTo>
                <a:lnTo>
                  <a:pt x="85031" y="22359"/>
                </a:lnTo>
                <a:lnTo>
                  <a:pt x="78919" y="25145"/>
                </a:lnTo>
                <a:lnTo>
                  <a:pt x="76449" y="20300"/>
                </a:lnTo>
                <a:lnTo>
                  <a:pt x="82055" y="17672"/>
                </a:lnTo>
                <a:close/>
                <a:moveTo>
                  <a:pt x="66125" y="20870"/>
                </a:moveTo>
                <a:lnTo>
                  <a:pt x="67518" y="24037"/>
                </a:lnTo>
                <a:lnTo>
                  <a:pt x="64795" y="25304"/>
                </a:lnTo>
                <a:lnTo>
                  <a:pt x="63370" y="22042"/>
                </a:lnTo>
                <a:lnTo>
                  <a:pt x="66125" y="20870"/>
                </a:lnTo>
                <a:close/>
                <a:moveTo>
                  <a:pt x="150238" y="8203"/>
                </a:moveTo>
                <a:lnTo>
                  <a:pt x="177569" y="20680"/>
                </a:lnTo>
                <a:lnTo>
                  <a:pt x="176555" y="22390"/>
                </a:lnTo>
                <a:lnTo>
                  <a:pt x="175035" y="25335"/>
                </a:lnTo>
                <a:lnTo>
                  <a:pt x="161639" y="20047"/>
                </a:lnTo>
                <a:cubicBezTo>
                  <a:pt x="161609" y="20039"/>
                  <a:pt x="161579" y="20035"/>
                  <a:pt x="161551" y="20035"/>
                </a:cubicBezTo>
                <a:cubicBezTo>
                  <a:pt x="161458" y="20035"/>
                  <a:pt x="161378" y="20077"/>
                  <a:pt x="161354" y="20173"/>
                </a:cubicBezTo>
                <a:lnTo>
                  <a:pt x="159295" y="24385"/>
                </a:lnTo>
                <a:lnTo>
                  <a:pt x="152423" y="20680"/>
                </a:lnTo>
                <a:cubicBezTo>
                  <a:pt x="152455" y="20617"/>
                  <a:pt x="152455" y="20585"/>
                  <a:pt x="152423" y="20522"/>
                </a:cubicBezTo>
                <a:lnTo>
                  <a:pt x="150238" y="8203"/>
                </a:lnTo>
                <a:close/>
                <a:moveTo>
                  <a:pt x="196507" y="16247"/>
                </a:moveTo>
                <a:lnTo>
                  <a:pt x="202555" y="16785"/>
                </a:lnTo>
                <a:lnTo>
                  <a:pt x="201732" y="25716"/>
                </a:lnTo>
                <a:lnTo>
                  <a:pt x="196032" y="22359"/>
                </a:lnTo>
                <a:lnTo>
                  <a:pt x="196507" y="16247"/>
                </a:lnTo>
                <a:close/>
                <a:moveTo>
                  <a:pt x="29009" y="10768"/>
                </a:moveTo>
                <a:lnTo>
                  <a:pt x="32968" y="20553"/>
                </a:lnTo>
                <a:lnTo>
                  <a:pt x="32302" y="25874"/>
                </a:lnTo>
                <a:lnTo>
                  <a:pt x="24670" y="24195"/>
                </a:lnTo>
                <a:lnTo>
                  <a:pt x="23403" y="12731"/>
                </a:lnTo>
                <a:lnTo>
                  <a:pt x="29009" y="10768"/>
                </a:lnTo>
                <a:close/>
                <a:moveTo>
                  <a:pt x="83765" y="4624"/>
                </a:moveTo>
                <a:lnTo>
                  <a:pt x="94659" y="15455"/>
                </a:lnTo>
                <a:lnTo>
                  <a:pt x="96686" y="24544"/>
                </a:lnTo>
                <a:lnTo>
                  <a:pt x="94057" y="25874"/>
                </a:lnTo>
                <a:lnTo>
                  <a:pt x="92949" y="23974"/>
                </a:lnTo>
                <a:lnTo>
                  <a:pt x="89940" y="18843"/>
                </a:lnTo>
                <a:lnTo>
                  <a:pt x="88768" y="16817"/>
                </a:lnTo>
                <a:lnTo>
                  <a:pt x="87343" y="14410"/>
                </a:lnTo>
                <a:cubicBezTo>
                  <a:pt x="87301" y="14325"/>
                  <a:pt x="87231" y="14283"/>
                  <a:pt x="87160" y="14283"/>
                </a:cubicBezTo>
                <a:cubicBezTo>
                  <a:pt x="87125" y="14283"/>
                  <a:pt x="87090" y="14294"/>
                  <a:pt x="87058" y="14315"/>
                </a:cubicBezTo>
                <a:lnTo>
                  <a:pt x="82213" y="17070"/>
                </a:lnTo>
                <a:lnTo>
                  <a:pt x="77494" y="9564"/>
                </a:lnTo>
                <a:lnTo>
                  <a:pt x="83765" y="4624"/>
                </a:lnTo>
                <a:close/>
                <a:moveTo>
                  <a:pt x="76037" y="20458"/>
                </a:moveTo>
                <a:lnTo>
                  <a:pt x="77051" y="22454"/>
                </a:lnTo>
                <a:lnTo>
                  <a:pt x="69355" y="25906"/>
                </a:lnTo>
                <a:lnTo>
                  <a:pt x="68532" y="24037"/>
                </a:lnTo>
                <a:lnTo>
                  <a:pt x="76037" y="20458"/>
                </a:lnTo>
                <a:close/>
                <a:moveTo>
                  <a:pt x="178329" y="21219"/>
                </a:moveTo>
                <a:cubicBezTo>
                  <a:pt x="179754" y="22675"/>
                  <a:pt x="181495" y="24480"/>
                  <a:pt x="182921" y="26032"/>
                </a:cubicBezTo>
                <a:lnTo>
                  <a:pt x="177569" y="22485"/>
                </a:lnTo>
                <a:lnTo>
                  <a:pt x="178329" y="21219"/>
                </a:lnTo>
                <a:close/>
                <a:moveTo>
                  <a:pt x="62990" y="22232"/>
                </a:moveTo>
                <a:lnTo>
                  <a:pt x="64415" y="25494"/>
                </a:lnTo>
                <a:lnTo>
                  <a:pt x="63212" y="26064"/>
                </a:lnTo>
                <a:lnTo>
                  <a:pt x="61850" y="22739"/>
                </a:lnTo>
                <a:lnTo>
                  <a:pt x="62990" y="22232"/>
                </a:lnTo>
                <a:close/>
                <a:moveTo>
                  <a:pt x="90954" y="21472"/>
                </a:moveTo>
                <a:lnTo>
                  <a:pt x="92442" y="24005"/>
                </a:lnTo>
                <a:lnTo>
                  <a:pt x="88198" y="26507"/>
                </a:lnTo>
                <a:lnTo>
                  <a:pt x="86488" y="23815"/>
                </a:lnTo>
                <a:lnTo>
                  <a:pt x="90954" y="21472"/>
                </a:lnTo>
                <a:close/>
                <a:moveTo>
                  <a:pt x="203474" y="16880"/>
                </a:moveTo>
                <a:lnTo>
                  <a:pt x="208161" y="17292"/>
                </a:lnTo>
                <a:lnTo>
                  <a:pt x="207971" y="26824"/>
                </a:lnTo>
                <a:lnTo>
                  <a:pt x="202587" y="26096"/>
                </a:lnTo>
                <a:lnTo>
                  <a:pt x="203474" y="16880"/>
                </a:lnTo>
                <a:close/>
                <a:moveTo>
                  <a:pt x="85285" y="22739"/>
                </a:moveTo>
                <a:lnTo>
                  <a:pt x="86520" y="24670"/>
                </a:lnTo>
                <a:lnTo>
                  <a:pt x="80091" y="27457"/>
                </a:lnTo>
                <a:lnTo>
                  <a:pt x="79109" y="25557"/>
                </a:lnTo>
                <a:lnTo>
                  <a:pt x="85285" y="22739"/>
                </a:lnTo>
                <a:close/>
                <a:moveTo>
                  <a:pt x="43292" y="16088"/>
                </a:moveTo>
                <a:lnTo>
                  <a:pt x="47409" y="24892"/>
                </a:lnTo>
                <a:lnTo>
                  <a:pt x="41993" y="27742"/>
                </a:lnTo>
                <a:lnTo>
                  <a:pt x="38035" y="18083"/>
                </a:lnTo>
                <a:lnTo>
                  <a:pt x="43292" y="16088"/>
                </a:lnTo>
                <a:close/>
                <a:moveTo>
                  <a:pt x="208604" y="17355"/>
                </a:moveTo>
                <a:lnTo>
                  <a:pt x="215318" y="17957"/>
                </a:lnTo>
                <a:lnTo>
                  <a:pt x="214938" y="27806"/>
                </a:lnTo>
                <a:lnTo>
                  <a:pt x="208414" y="26887"/>
                </a:lnTo>
                <a:lnTo>
                  <a:pt x="208604" y="17355"/>
                </a:lnTo>
                <a:close/>
                <a:moveTo>
                  <a:pt x="33443" y="9216"/>
                </a:moveTo>
                <a:lnTo>
                  <a:pt x="41043" y="27837"/>
                </a:lnTo>
                <a:lnTo>
                  <a:pt x="41043" y="27837"/>
                </a:lnTo>
                <a:lnTo>
                  <a:pt x="32714" y="25969"/>
                </a:lnTo>
                <a:lnTo>
                  <a:pt x="33379" y="20553"/>
                </a:lnTo>
                <a:cubicBezTo>
                  <a:pt x="33411" y="20522"/>
                  <a:pt x="33411" y="20490"/>
                  <a:pt x="33379" y="20458"/>
                </a:cubicBezTo>
                <a:lnTo>
                  <a:pt x="29421" y="10641"/>
                </a:lnTo>
                <a:lnTo>
                  <a:pt x="33443" y="9216"/>
                </a:lnTo>
                <a:close/>
                <a:moveTo>
                  <a:pt x="92664" y="24417"/>
                </a:moveTo>
                <a:lnTo>
                  <a:pt x="93645" y="26096"/>
                </a:lnTo>
                <a:lnTo>
                  <a:pt x="89307" y="28249"/>
                </a:lnTo>
                <a:lnTo>
                  <a:pt x="88452" y="26887"/>
                </a:lnTo>
                <a:lnTo>
                  <a:pt x="92664" y="24417"/>
                </a:lnTo>
                <a:close/>
                <a:moveTo>
                  <a:pt x="269092" y="23150"/>
                </a:moveTo>
                <a:lnTo>
                  <a:pt x="276978" y="23974"/>
                </a:lnTo>
                <a:lnTo>
                  <a:pt x="276851" y="28281"/>
                </a:lnTo>
                <a:lnTo>
                  <a:pt x="268997" y="28344"/>
                </a:lnTo>
                <a:lnTo>
                  <a:pt x="269092" y="23150"/>
                </a:lnTo>
                <a:close/>
                <a:moveTo>
                  <a:pt x="262885" y="22517"/>
                </a:moveTo>
                <a:lnTo>
                  <a:pt x="268649" y="23119"/>
                </a:lnTo>
                <a:lnTo>
                  <a:pt x="268522" y="28344"/>
                </a:lnTo>
                <a:lnTo>
                  <a:pt x="262885" y="28439"/>
                </a:lnTo>
                <a:lnTo>
                  <a:pt x="262885" y="22517"/>
                </a:lnTo>
                <a:close/>
                <a:moveTo>
                  <a:pt x="256805" y="21884"/>
                </a:moveTo>
                <a:lnTo>
                  <a:pt x="262410" y="22454"/>
                </a:lnTo>
                <a:lnTo>
                  <a:pt x="262410" y="28439"/>
                </a:lnTo>
                <a:lnTo>
                  <a:pt x="256678" y="28502"/>
                </a:lnTo>
                <a:lnTo>
                  <a:pt x="256678" y="28502"/>
                </a:lnTo>
                <a:lnTo>
                  <a:pt x="256805" y="21884"/>
                </a:lnTo>
                <a:close/>
                <a:moveTo>
                  <a:pt x="251009" y="21282"/>
                </a:moveTo>
                <a:lnTo>
                  <a:pt x="256361" y="21852"/>
                </a:lnTo>
                <a:lnTo>
                  <a:pt x="256203" y="28502"/>
                </a:lnTo>
                <a:lnTo>
                  <a:pt x="250724" y="28566"/>
                </a:lnTo>
                <a:cubicBezTo>
                  <a:pt x="250724" y="28534"/>
                  <a:pt x="250724" y="28534"/>
                  <a:pt x="250724" y="28534"/>
                </a:cubicBezTo>
                <a:lnTo>
                  <a:pt x="251009" y="21282"/>
                </a:lnTo>
                <a:close/>
                <a:moveTo>
                  <a:pt x="215761" y="17988"/>
                </a:moveTo>
                <a:lnTo>
                  <a:pt x="222064" y="18558"/>
                </a:lnTo>
                <a:lnTo>
                  <a:pt x="220575" y="28597"/>
                </a:lnTo>
                <a:lnTo>
                  <a:pt x="215413" y="27869"/>
                </a:lnTo>
                <a:lnTo>
                  <a:pt x="215761" y="17988"/>
                </a:lnTo>
                <a:close/>
                <a:moveTo>
                  <a:pt x="245942" y="20743"/>
                </a:moveTo>
                <a:lnTo>
                  <a:pt x="250597" y="21250"/>
                </a:lnTo>
                <a:lnTo>
                  <a:pt x="250281" y="28502"/>
                </a:lnTo>
                <a:cubicBezTo>
                  <a:pt x="250281" y="28534"/>
                  <a:pt x="250281" y="28534"/>
                  <a:pt x="250281" y="28566"/>
                </a:cubicBezTo>
                <a:lnTo>
                  <a:pt x="245467" y="28629"/>
                </a:lnTo>
                <a:cubicBezTo>
                  <a:pt x="245499" y="28376"/>
                  <a:pt x="245530" y="28154"/>
                  <a:pt x="245562" y="27932"/>
                </a:cubicBezTo>
                <a:cubicBezTo>
                  <a:pt x="245720" y="26222"/>
                  <a:pt x="245847" y="23689"/>
                  <a:pt x="245942" y="20743"/>
                </a:cubicBezTo>
                <a:close/>
                <a:moveTo>
                  <a:pt x="238056" y="20015"/>
                </a:moveTo>
                <a:lnTo>
                  <a:pt x="243630" y="20553"/>
                </a:lnTo>
                <a:cubicBezTo>
                  <a:pt x="243567" y="23499"/>
                  <a:pt x="243440" y="26032"/>
                  <a:pt x="243282" y="27711"/>
                </a:cubicBezTo>
                <a:cubicBezTo>
                  <a:pt x="243250" y="27996"/>
                  <a:pt x="243218" y="28312"/>
                  <a:pt x="243187" y="28661"/>
                </a:cubicBezTo>
                <a:lnTo>
                  <a:pt x="237550" y="28724"/>
                </a:lnTo>
                <a:lnTo>
                  <a:pt x="238056" y="20015"/>
                </a:lnTo>
                <a:close/>
                <a:moveTo>
                  <a:pt x="1583" y="20807"/>
                </a:moveTo>
                <a:lnTo>
                  <a:pt x="1583" y="20807"/>
                </a:lnTo>
                <a:cubicBezTo>
                  <a:pt x="5067" y="21187"/>
                  <a:pt x="9057" y="21630"/>
                  <a:pt x="9469" y="21725"/>
                </a:cubicBezTo>
                <a:lnTo>
                  <a:pt x="11401" y="22169"/>
                </a:lnTo>
                <a:lnTo>
                  <a:pt x="12383" y="27679"/>
                </a:lnTo>
                <a:lnTo>
                  <a:pt x="6556" y="28787"/>
                </a:lnTo>
                <a:cubicBezTo>
                  <a:pt x="6302" y="28122"/>
                  <a:pt x="6017" y="27521"/>
                  <a:pt x="5764" y="26982"/>
                </a:cubicBezTo>
                <a:cubicBezTo>
                  <a:pt x="5035" y="25462"/>
                  <a:pt x="3515" y="23309"/>
                  <a:pt x="1583" y="20807"/>
                </a:cubicBezTo>
                <a:close/>
                <a:moveTo>
                  <a:pt x="230709" y="19350"/>
                </a:moveTo>
                <a:lnTo>
                  <a:pt x="237613" y="19983"/>
                </a:lnTo>
                <a:lnTo>
                  <a:pt x="237106" y="28724"/>
                </a:lnTo>
                <a:lnTo>
                  <a:pt x="228017" y="28819"/>
                </a:lnTo>
                <a:lnTo>
                  <a:pt x="230709" y="19350"/>
                </a:lnTo>
                <a:close/>
                <a:moveTo>
                  <a:pt x="77273" y="22929"/>
                </a:moveTo>
                <a:lnTo>
                  <a:pt x="78476" y="25367"/>
                </a:lnTo>
                <a:lnTo>
                  <a:pt x="70654" y="28882"/>
                </a:lnTo>
                <a:lnTo>
                  <a:pt x="69514" y="26317"/>
                </a:lnTo>
                <a:lnTo>
                  <a:pt x="77273" y="22929"/>
                </a:lnTo>
                <a:close/>
                <a:moveTo>
                  <a:pt x="222950" y="18653"/>
                </a:moveTo>
                <a:lnTo>
                  <a:pt x="230234" y="19318"/>
                </a:lnTo>
                <a:lnTo>
                  <a:pt x="227542" y="28819"/>
                </a:lnTo>
                <a:lnTo>
                  <a:pt x="221462" y="28882"/>
                </a:lnTo>
                <a:lnTo>
                  <a:pt x="222950" y="18653"/>
                </a:lnTo>
                <a:close/>
                <a:moveTo>
                  <a:pt x="61406" y="22929"/>
                </a:moveTo>
                <a:lnTo>
                  <a:pt x="62768" y="26254"/>
                </a:lnTo>
                <a:lnTo>
                  <a:pt x="57131" y="28914"/>
                </a:lnTo>
                <a:lnTo>
                  <a:pt x="55674" y="25399"/>
                </a:lnTo>
                <a:lnTo>
                  <a:pt x="61406" y="22929"/>
                </a:lnTo>
                <a:close/>
                <a:moveTo>
                  <a:pt x="23151" y="24804"/>
                </a:moveTo>
                <a:lnTo>
                  <a:pt x="27774" y="25811"/>
                </a:lnTo>
                <a:lnTo>
                  <a:pt x="28154" y="28977"/>
                </a:lnTo>
                <a:lnTo>
                  <a:pt x="23752" y="28787"/>
                </a:lnTo>
                <a:cubicBezTo>
                  <a:pt x="23531" y="27397"/>
                  <a:pt x="23341" y="26100"/>
                  <a:pt x="23151" y="24804"/>
                </a:cubicBezTo>
                <a:close/>
                <a:moveTo>
                  <a:pt x="137285" y="14600"/>
                </a:moveTo>
                <a:lnTo>
                  <a:pt x="151473" y="20712"/>
                </a:lnTo>
                <a:lnTo>
                  <a:pt x="148623" y="28977"/>
                </a:lnTo>
                <a:lnTo>
                  <a:pt x="134024" y="22517"/>
                </a:lnTo>
                <a:cubicBezTo>
                  <a:pt x="135227" y="19572"/>
                  <a:pt x="136399" y="16753"/>
                  <a:pt x="137285" y="14600"/>
                </a:cubicBezTo>
                <a:close/>
                <a:moveTo>
                  <a:pt x="86742" y="25082"/>
                </a:moveTo>
                <a:lnTo>
                  <a:pt x="87407" y="26127"/>
                </a:lnTo>
                <a:lnTo>
                  <a:pt x="80915" y="29136"/>
                </a:lnTo>
                <a:lnTo>
                  <a:pt x="80281" y="27869"/>
                </a:lnTo>
                <a:lnTo>
                  <a:pt x="86742" y="25082"/>
                </a:lnTo>
                <a:close/>
                <a:moveTo>
                  <a:pt x="11908" y="22295"/>
                </a:moveTo>
                <a:lnTo>
                  <a:pt x="17481" y="23530"/>
                </a:lnTo>
                <a:lnTo>
                  <a:pt x="18241" y="28281"/>
                </a:lnTo>
                <a:lnTo>
                  <a:pt x="13111" y="29167"/>
                </a:lnTo>
                <a:lnTo>
                  <a:pt x="12889" y="27837"/>
                </a:lnTo>
                <a:lnTo>
                  <a:pt x="11908" y="22295"/>
                </a:lnTo>
                <a:close/>
                <a:moveTo>
                  <a:pt x="53806" y="22042"/>
                </a:moveTo>
                <a:lnTo>
                  <a:pt x="55738" y="26697"/>
                </a:lnTo>
                <a:lnTo>
                  <a:pt x="49974" y="29326"/>
                </a:lnTo>
                <a:lnTo>
                  <a:pt x="48010" y="25082"/>
                </a:lnTo>
                <a:lnTo>
                  <a:pt x="53806" y="22042"/>
                </a:lnTo>
                <a:close/>
                <a:moveTo>
                  <a:pt x="47599" y="25304"/>
                </a:moveTo>
                <a:lnTo>
                  <a:pt x="48517" y="27236"/>
                </a:lnTo>
                <a:lnTo>
                  <a:pt x="42785" y="29642"/>
                </a:lnTo>
                <a:lnTo>
                  <a:pt x="42215" y="28281"/>
                </a:lnTo>
                <a:lnTo>
                  <a:pt x="42152" y="28154"/>
                </a:lnTo>
                <a:lnTo>
                  <a:pt x="47599" y="25304"/>
                </a:lnTo>
                <a:close/>
                <a:moveTo>
                  <a:pt x="67709" y="24417"/>
                </a:moveTo>
                <a:lnTo>
                  <a:pt x="69514" y="28534"/>
                </a:lnTo>
                <a:lnTo>
                  <a:pt x="66727" y="29674"/>
                </a:lnTo>
                <a:lnTo>
                  <a:pt x="64985" y="25716"/>
                </a:lnTo>
                <a:lnTo>
                  <a:pt x="67709" y="24417"/>
                </a:lnTo>
                <a:close/>
                <a:moveTo>
                  <a:pt x="96527" y="25209"/>
                </a:moveTo>
                <a:lnTo>
                  <a:pt x="94532" y="30117"/>
                </a:lnTo>
                <a:lnTo>
                  <a:pt x="92790" y="27046"/>
                </a:lnTo>
                <a:lnTo>
                  <a:pt x="96527" y="25209"/>
                </a:lnTo>
                <a:close/>
                <a:moveTo>
                  <a:pt x="64573" y="25906"/>
                </a:moveTo>
                <a:lnTo>
                  <a:pt x="66283" y="29864"/>
                </a:lnTo>
                <a:lnTo>
                  <a:pt x="64985" y="30434"/>
                </a:lnTo>
                <a:lnTo>
                  <a:pt x="63370" y="26476"/>
                </a:lnTo>
                <a:lnTo>
                  <a:pt x="64573" y="25906"/>
                </a:lnTo>
                <a:close/>
                <a:moveTo>
                  <a:pt x="177125" y="23309"/>
                </a:moveTo>
                <a:lnTo>
                  <a:pt x="183364" y="27426"/>
                </a:lnTo>
                <a:lnTo>
                  <a:pt x="181717" y="30593"/>
                </a:lnTo>
                <a:lnTo>
                  <a:pt x="175257" y="27014"/>
                </a:lnTo>
                <a:lnTo>
                  <a:pt x="177125" y="23309"/>
                </a:lnTo>
                <a:close/>
                <a:moveTo>
                  <a:pt x="121546" y="13650"/>
                </a:moveTo>
                <a:lnTo>
                  <a:pt x="134847" y="19318"/>
                </a:lnTo>
                <a:cubicBezTo>
                  <a:pt x="133327" y="22992"/>
                  <a:pt x="131617" y="27172"/>
                  <a:pt x="130287" y="30624"/>
                </a:cubicBezTo>
                <a:lnTo>
                  <a:pt x="126360" y="28882"/>
                </a:lnTo>
                <a:lnTo>
                  <a:pt x="128735" y="24195"/>
                </a:lnTo>
                <a:cubicBezTo>
                  <a:pt x="128846" y="24040"/>
                  <a:pt x="128629" y="23868"/>
                  <a:pt x="128468" y="23868"/>
                </a:cubicBezTo>
                <a:cubicBezTo>
                  <a:pt x="128400" y="23868"/>
                  <a:pt x="128342" y="23899"/>
                  <a:pt x="128323" y="23974"/>
                </a:cubicBezTo>
                <a:lnTo>
                  <a:pt x="125980" y="28692"/>
                </a:lnTo>
                <a:lnTo>
                  <a:pt x="116669" y="24575"/>
                </a:lnTo>
                <a:cubicBezTo>
                  <a:pt x="118157" y="21219"/>
                  <a:pt x="119836" y="17450"/>
                  <a:pt x="121546" y="13650"/>
                </a:cubicBezTo>
                <a:close/>
                <a:moveTo>
                  <a:pt x="227416" y="29294"/>
                </a:moveTo>
                <a:lnTo>
                  <a:pt x="226941" y="30909"/>
                </a:lnTo>
                <a:lnTo>
                  <a:pt x="221145" y="30814"/>
                </a:lnTo>
                <a:lnTo>
                  <a:pt x="221399" y="29357"/>
                </a:lnTo>
                <a:lnTo>
                  <a:pt x="227416" y="29294"/>
                </a:lnTo>
                <a:close/>
                <a:moveTo>
                  <a:pt x="237075" y="29167"/>
                </a:moveTo>
                <a:lnTo>
                  <a:pt x="236948" y="31036"/>
                </a:lnTo>
                <a:lnTo>
                  <a:pt x="227416" y="30909"/>
                </a:lnTo>
                <a:lnTo>
                  <a:pt x="227891" y="29262"/>
                </a:lnTo>
                <a:lnTo>
                  <a:pt x="237075" y="29167"/>
                </a:lnTo>
                <a:close/>
                <a:moveTo>
                  <a:pt x="78698" y="25779"/>
                </a:moveTo>
                <a:lnTo>
                  <a:pt x="79648" y="27647"/>
                </a:lnTo>
                <a:lnTo>
                  <a:pt x="71635" y="31131"/>
                </a:lnTo>
                <a:lnTo>
                  <a:pt x="70844" y="29326"/>
                </a:lnTo>
                <a:lnTo>
                  <a:pt x="78698" y="25779"/>
                </a:lnTo>
                <a:close/>
                <a:moveTo>
                  <a:pt x="243123" y="29104"/>
                </a:moveTo>
                <a:lnTo>
                  <a:pt x="243123" y="29104"/>
                </a:lnTo>
                <a:cubicBezTo>
                  <a:pt x="243060" y="29706"/>
                  <a:pt x="242997" y="30402"/>
                  <a:pt x="242933" y="31131"/>
                </a:cubicBezTo>
                <a:lnTo>
                  <a:pt x="237423" y="31068"/>
                </a:lnTo>
                <a:lnTo>
                  <a:pt x="237518" y="29167"/>
                </a:lnTo>
                <a:lnTo>
                  <a:pt x="243123" y="29104"/>
                </a:lnTo>
                <a:close/>
                <a:moveTo>
                  <a:pt x="18305" y="28756"/>
                </a:moveTo>
                <a:lnTo>
                  <a:pt x="18590" y="30529"/>
                </a:lnTo>
                <a:lnTo>
                  <a:pt x="13523" y="31448"/>
                </a:lnTo>
                <a:lnTo>
                  <a:pt x="13206" y="29642"/>
                </a:lnTo>
                <a:lnTo>
                  <a:pt x="18305" y="28756"/>
                </a:lnTo>
                <a:close/>
                <a:moveTo>
                  <a:pt x="32619" y="26887"/>
                </a:moveTo>
                <a:lnTo>
                  <a:pt x="40125" y="28566"/>
                </a:lnTo>
                <a:lnTo>
                  <a:pt x="33316" y="31543"/>
                </a:lnTo>
                <a:lnTo>
                  <a:pt x="32366" y="28914"/>
                </a:lnTo>
                <a:lnTo>
                  <a:pt x="32619" y="26887"/>
                </a:lnTo>
                <a:close/>
                <a:moveTo>
                  <a:pt x="268522" y="28819"/>
                </a:moveTo>
                <a:lnTo>
                  <a:pt x="268459" y="31543"/>
                </a:lnTo>
                <a:lnTo>
                  <a:pt x="245245" y="31194"/>
                </a:lnTo>
                <a:lnTo>
                  <a:pt x="245435" y="29072"/>
                </a:lnTo>
                <a:lnTo>
                  <a:pt x="268522" y="28819"/>
                </a:lnTo>
                <a:close/>
                <a:moveTo>
                  <a:pt x="62926" y="26697"/>
                </a:moveTo>
                <a:lnTo>
                  <a:pt x="63972" y="29167"/>
                </a:lnTo>
                <a:lnTo>
                  <a:pt x="58271" y="31701"/>
                </a:lnTo>
                <a:lnTo>
                  <a:pt x="57289" y="29357"/>
                </a:lnTo>
                <a:lnTo>
                  <a:pt x="62926" y="26697"/>
                </a:lnTo>
                <a:close/>
                <a:moveTo>
                  <a:pt x="87660" y="26507"/>
                </a:moveTo>
                <a:lnTo>
                  <a:pt x="87913" y="26919"/>
                </a:lnTo>
                <a:lnTo>
                  <a:pt x="88863" y="28407"/>
                </a:lnTo>
                <a:lnTo>
                  <a:pt x="84905" y="30371"/>
                </a:lnTo>
                <a:lnTo>
                  <a:pt x="84810" y="30371"/>
                </a:lnTo>
                <a:cubicBezTo>
                  <a:pt x="84778" y="30402"/>
                  <a:pt x="84746" y="30434"/>
                  <a:pt x="84715" y="30466"/>
                </a:cubicBezTo>
                <a:lnTo>
                  <a:pt x="82213" y="31701"/>
                </a:lnTo>
                <a:lnTo>
                  <a:pt x="81136" y="29547"/>
                </a:lnTo>
                <a:lnTo>
                  <a:pt x="87660" y="26507"/>
                </a:lnTo>
                <a:close/>
                <a:moveTo>
                  <a:pt x="55896" y="27141"/>
                </a:moveTo>
                <a:lnTo>
                  <a:pt x="56719" y="29104"/>
                </a:lnTo>
                <a:lnTo>
                  <a:pt x="51114" y="31764"/>
                </a:lnTo>
                <a:lnTo>
                  <a:pt x="50164" y="29737"/>
                </a:lnTo>
                <a:lnTo>
                  <a:pt x="55896" y="27141"/>
                </a:lnTo>
                <a:close/>
                <a:moveTo>
                  <a:pt x="12509" y="28122"/>
                </a:moveTo>
                <a:lnTo>
                  <a:pt x="12731" y="29516"/>
                </a:lnTo>
                <a:lnTo>
                  <a:pt x="13079" y="31543"/>
                </a:lnTo>
                <a:lnTo>
                  <a:pt x="10799" y="31954"/>
                </a:lnTo>
                <a:lnTo>
                  <a:pt x="10007" y="28597"/>
                </a:lnTo>
                <a:lnTo>
                  <a:pt x="12509" y="28122"/>
                </a:lnTo>
                <a:close/>
                <a:moveTo>
                  <a:pt x="152297" y="21124"/>
                </a:moveTo>
                <a:lnTo>
                  <a:pt x="159105" y="24797"/>
                </a:lnTo>
                <a:lnTo>
                  <a:pt x="155559" y="32049"/>
                </a:lnTo>
                <a:lnTo>
                  <a:pt x="149478" y="29326"/>
                </a:lnTo>
                <a:lnTo>
                  <a:pt x="152297" y="21124"/>
                </a:lnTo>
                <a:close/>
                <a:moveTo>
                  <a:pt x="276851" y="28724"/>
                </a:moveTo>
                <a:lnTo>
                  <a:pt x="276724" y="32049"/>
                </a:lnTo>
                <a:lnTo>
                  <a:pt x="268934" y="31543"/>
                </a:lnTo>
                <a:lnTo>
                  <a:pt x="268997" y="28819"/>
                </a:lnTo>
                <a:lnTo>
                  <a:pt x="276851" y="28724"/>
                </a:lnTo>
                <a:close/>
                <a:moveTo>
                  <a:pt x="9532" y="28724"/>
                </a:moveTo>
                <a:lnTo>
                  <a:pt x="10324" y="32049"/>
                </a:lnTo>
                <a:lnTo>
                  <a:pt x="7917" y="32493"/>
                </a:lnTo>
                <a:cubicBezTo>
                  <a:pt x="7537" y="31321"/>
                  <a:pt x="7126" y="30212"/>
                  <a:pt x="6746" y="29262"/>
                </a:cubicBezTo>
                <a:lnTo>
                  <a:pt x="9532" y="28724"/>
                </a:lnTo>
                <a:close/>
                <a:moveTo>
                  <a:pt x="69672" y="28946"/>
                </a:moveTo>
                <a:lnTo>
                  <a:pt x="70780" y="31479"/>
                </a:lnTo>
                <a:lnTo>
                  <a:pt x="68025" y="32683"/>
                </a:lnTo>
                <a:lnTo>
                  <a:pt x="66885" y="30117"/>
                </a:lnTo>
                <a:lnTo>
                  <a:pt x="69672" y="28946"/>
                </a:lnTo>
                <a:close/>
                <a:moveTo>
                  <a:pt x="28249" y="25937"/>
                </a:moveTo>
                <a:lnTo>
                  <a:pt x="32144" y="26792"/>
                </a:lnTo>
                <a:lnTo>
                  <a:pt x="31891" y="28914"/>
                </a:lnTo>
                <a:cubicBezTo>
                  <a:pt x="31891" y="28946"/>
                  <a:pt x="31891" y="28977"/>
                  <a:pt x="31922" y="29009"/>
                </a:cubicBezTo>
                <a:lnTo>
                  <a:pt x="31891" y="29009"/>
                </a:lnTo>
                <a:lnTo>
                  <a:pt x="32873" y="31701"/>
                </a:lnTo>
                <a:lnTo>
                  <a:pt x="30244" y="32841"/>
                </a:lnTo>
                <a:lnTo>
                  <a:pt x="28629" y="29167"/>
                </a:lnTo>
                <a:lnTo>
                  <a:pt x="28249" y="25937"/>
                </a:lnTo>
                <a:close/>
                <a:moveTo>
                  <a:pt x="79869" y="28059"/>
                </a:moveTo>
                <a:lnTo>
                  <a:pt x="80598" y="29547"/>
                </a:lnTo>
                <a:lnTo>
                  <a:pt x="81801" y="31923"/>
                </a:lnTo>
                <a:lnTo>
                  <a:pt x="78919" y="33379"/>
                </a:lnTo>
                <a:lnTo>
                  <a:pt x="77209" y="29231"/>
                </a:lnTo>
                <a:lnTo>
                  <a:pt x="79869" y="28059"/>
                </a:lnTo>
                <a:close/>
                <a:moveTo>
                  <a:pt x="66473" y="30276"/>
                </a:moveTo>
                <a:lnTo>
                  <a:pt x="67614" y="32873"/>
                </a:lnTo>
                <a:lnTo>
                  <a:pt x="66220" y="33474"/>
                </a:lnTo>
                <a:lnTo>
                  <a:pt x="65143" y="30846"/>
                </a:lnTo>
                <a:lnTo>
                  <a:pt x="66473" y="30276"/>
                </a:lnTo>
                <a:close/>
                <a:moveTo>
                  <a:pt x="89117" y="28819"/>
                </a:moveTo>
                <a:lnTo>
                  <a:pt x="91555" y="32683"/>
                </a:lnTo>
                <a:lnTo>
                  <a:pt x="89560" y="33569"/>
                </a:lnTo>
                <a:lnTo>
                  <a:pt x="87438" y="29642"/>
                </a:lnTo>
                <a:lnTo>
                  <a:pt x="89117" y="28819"/>
                </a:lnTo>
                <a:close/>
                <a:moveTo>
                  <a:pt x="92379" y="27236"/>
                </a:moveTo>
                <a:lnTo>
                  <a:pt x="94311" y="30688"/>
                </a:lnTo>
                <a:lnTo>
                  <a:pt x="92949" y="34108"/>
                </a:lnTo>
                <a:lnTo>
                  <a:pt x="89529" y="28661"/>
                </a:lnTo>
                <a:lnTo>
                  <a:pt x="92379" y="27236"/>
                </a:lnTo>
                <a:close/>
                <a:moveTo>
                  <a:pt x="76798" y="29389"/>
                </a:moveTo>
                <a:lnTo>
                  <a:pt x="78539" y="33569"/>
                </a:lnTo>
                <a:lnTo>
                  <a:pt x="77874" y="33886"/>
                </a:lnTo>
                <a:lnTo>
                  <a:pt x="76354" y="34646"/>
                </a:lnTo>
                <a:lnTo>
                  <a:pt x="74486" y="30402"/>
                </a:lnTo>
                <a:lnTo>
                  <a:pt x="76798" y="29389"/>
                </a:lnTo>
                <a:close/>
                <a:moveTo>
                  <a:pt x="48707" y="27616"/>
                </a:moveTo>
                <a:lnTo>
                  <a:pt x="50702" y="31923"/>
                </a:lnTo>
                <a:lnTo>
                  <a:pt x="44875" y="34678"/>
                </a:lnTo>
                <a:cubicBezTo>
                  <a:pt x="44083" y="32809"/>
                  <a:pt x="43450" y="31194"/>
                  <a:pt x="42975" y="30054"/>
                </a:cubicBezTo>
                <a:lnTo>
                  <a:pt x="48707" y="27616"/>
                </a:lnTo>
                <a:close/>
                <a:moveTo>
                  <a:pt x="87027" y="29864"/>
                </a:moveTo>
                <a:lnTo>
                  <a:pt x="89148" y="33791"/>
                </a:lnTo>
                <a:lnTo>
                  <a:pt x="87058" y="34804"/>
                </a:lnTo>
                <a:lnTo>
                  <a:pt x="85222" y="30751"/>
                </a:lnTo>
                <a:lnTo>
                  <a:pt x="87027" y="29864"/>
                </a:lnTo>
                <a:close/>
                <a:moveTo>
                  <a:pt x="23815" y="29231"/>
                </a:moveTo>
                <a:lnTo>
                  <a:pt x="28249" y="29452"/>
                </a:lnTo>
                <a:lnTo>
                  <a:pt x="29832" y="32999"/>
                </a:lnTo>
                <a:lnTo>
                  <a:pt x="24765" y="35216"/>
                </a:lnTo>
                <a:cubicBezTo>
                  <a:pt x="24449" y="33221"/>
                  <a:pt x="24132" y="31194"/>
                  <a:pt x="23815" y="29231"/>
                </a:cubicBezTo>
                <a:close/>
                <a:moveTo>
                  <a:pt x="175035" y="27362"/>
                </a:moveTo>
                <a:lnTo>
                  <a:pt x="181527" y="30973"/>
                </a:lnTo>
                <a:lnTo>
                  <a:pt x="179310" y="35280"/>
                </a:lnTo>
                <a:lnTo>
                  <a:pt x="172850" y="31701"/>
                </a:lnTo>
                <a:lnTo>
                  <a:pt x="175035" y="27362"/>
                </a:lnTo>
                <a:close/>
                <a:moveTo>
                  <a:pt x="74074" y="30593"/>
                </a:moveTo>
                <a:lnTo>
                  <a:pt x="75942" y="34868"/>
                </a:lnTo>
                <a:lnTo>
                  <a:pt x="73757" y="35945"/>
                </a:lnTo>
                <a:lnTo>
                  <a:pt x="71825" y="31543"/>
                </a:lnTo>
                <a:lnTo>
                  <a:pt x="74074" y="30593"/>
                </a:lnTo>
                <a:close/>
                <a:moveTo>
                  <a:pt x="84810" y="30973"/>
                </a:moveTo>
                <a:lnTo>
                  <a:pt x="86615" y="34963"/>
                </a:lnTo>
                <a:lnTo>
                  <a:pt x="84366" y="36008"/>
                </a:lnTo>
                <a:lnTo>
                  <a:pt x="83480" y="34203"/>
                </a:lnTo>
                <a:lnTo>
                  <a:pt x="82435" y="32144"/>
                </a:lnTo>
                <a:lnTo>
                  <a:pt x="84810" y="30973"/>
                </a:lnTo>
                <a:close/>
                <a:moveTo>
                  <a:pt x="103906" y="18337"/>
                </a:moveTo>
                <a:lnTo>
                  <a:pt x="108942" y="19635"/>
                </a:lnTo>
                <a:lnTo>
                  <a:pt x="109290" y="21662"/>
                </a:lnTo>
                <a:cubicBezTo>
                  <a:pt x="109290" y="21725"/>
                  <a:pt x="109353" y="21789"/>
                  <a:pt x="109417" y="21820"/>
                </a:cubicBezTo>
                <a:lnTo>
                  <a:pt x="115655" y="24575"/>
                </a:lnTo>
                <a:cubicBezTo>
                  <a:pt x="113217" y="30117"/>
                  <a:pt x="111380" y="34551"/>
                  <a:pt x="111158" y="35501"/>
                </a:cubicBezTo>
                <a:cubicBezTo>
                  <a:pt x="111158" y="35596"/>
                  <a:pt x="111127" y="35723"/>
                  <a:pt x="111095" y="35850"/>
                </a:cubicBezTo>
                <a:lnTo>
                  <a:pt x="104540" y="35058"/>
                </a:lnTo>
                <a:lnTo>
                  <a:pt x="104413" y="35058"/>
                </a:lnTo>
                <a:lnTo>
                  <a:pt x="102703" y="36040"/>
                </a:lnTo>
                <a:lnTo>
                  <a:pt x="101974" y="31954"/>
                </a:lnTo>
                <a:cubicBezTo>
                  <a:pt x="102069" y="31099"/>
                  <a:pt x="103653" y="20268"/>
                  <a:pt x="103906" y="18337"/>
                </a:cubicBezTo>
                <a:close/>
                <a:moveTo>
                  <a:pt x="82023" y="32366"/>
                </a:moveTo>
                <a:lnTo>
                  <a:pt x="82941" y="34203"/>
                </a:lnTo>
                <a:lnTo>
                  <a:pt x="79046" y="36103"/>
                </a:lnTo>
                <a:lnTo>
                  <a:pt x="78254" y="34234"/>
                </a:lnTo>
                <a:lnTo>
                  <a:pt x="82023" y="32366"/>
                </a:lnTo>
                <a:close/>
                <a:moveTo>
                  <a:pt x="17956" y="23625"/>
                </a:moveTo>
                <a:lnTo>
                  <a:pt x="20743" y="24259"/>
                </a:lnTo>
                <a:cubicBezTo>
                  <a:pt x="21282" y="27806"/>
                  <a:pt x="21915" y="31954"/>
                  <a:pt x="22580" y="35976"/>
                </a:cubicBezTo>
                <a:lnTo>
                  <a:pt x="19952" y="36388"/>
                </a:lnTo>
                <a:lnTo>
                  <a:pt x="19065" y="30688"/>
                </a:lnTo>
                <a:lnTo>
                  <a:pt x="17956" y="23625"/>
                </a:lnTo>
                <a:close/>
                <a:moveTo>
                  <a:pt x="181971" y="15138"/>
                </a:moveTo>
                <a:lnTo>
                  <a:pt x="201542" y="26697"/>
                </a:lnTo>
                <a:lnTo>
                  <a:pt x="198660" y="36388"/>
                </a:lnTo>
                <a:lnTo>
                  <a:pt x="184536" y="27077"/>
                </a:lnTo>
                <a:cubicBezTo>
                  <a:pt x="182667" y="25019"/>
                  <a:pt x="179754" y="22010"/>
                  <a:pt x="178582" y="20807"/>
                </a:cubicBezTo>
                <a:lnTo>
                  <a:pt x="181971" y="15138"/>
                </a:lnTo>
                <a:close/>
                <a:moveTo>
                  <a:pt x="18653" y="30973"/>
                </a:moveTo>
                <a:lnTo>
                  <a:pt x="19508" y="36420"/>
                </a:lnTo>
                <a:lnTo>
                  <a:pt x="14536" y="37180"/>
                </a:lnTo>
                <a:lnTo>
                  <a:pt x="13618" y="31923"/>
                </a:lnTo>
                <a:lnTo>
                  <a:pt x="18653" y="30973"/>
                </a:lnTo>
                <a:close/>
                <a:moveTo>
                  <a:pt x="133865" y="22929"/>
                </a:moveTo>
                <a:lnTo>
                  <a:pt x="148465" y="29421"/>
                </a:lnTo>
                <a:lnTo>
                  <a:pt x="145709" y="37465"/>
                </a:lnTo>
                <a:lnTo>
                  <a:pt x="130698" y="30814"/>
                </a:lnTo>
                <a:cubicBezTo>
                  <a:pt x="131648" y="28439"/>
                  <a:pt x="132757" y="25652"/>
                  <a:pt x="133865" y="22929"/>
                </a:cubicBezTo>
                <a:close/>
                <a:moveTo>
                  <a:pt x="158567" y="33854"/>
                </a:moveTo>
                <a:lnTo>
                  <a:pt x="160277" y="34614"/>
                </a:lnTo>
                <a:lnTo>
                  <a:pt x="158947" y="37528"/>
                </a:lnTo>
                <a:lnTo>
                  <a:pt x="157079" y="36641"/>
                </a:lnTo>
                <a:lnTo>
                  <a:pt x="158567" y="33854"/>
                </a:lnTo>
                <a:close/>
                <a:moveTo>
                  <a:pt x="83163" y="34614"/>
                </a:moveTo>
                <a:lnTo>
                  <a:pt x="83955" y="36198"/>
                </a:lnTo>
                <a:lnTo>
                  <a:pt x="79806" y="37876"/>
                </a:lnTo>
                <a:lnTo>
                  <a:pt x="79204" y="36515"/>
                </a:lnTo>
                <a:lnTo>
                  <a:pt x="79236" y="36515"/>
                </a:lnTo>
                <a:lnTo>
                  <a:pt x="83163" y="34614"/>
                </a:lnTo>
                <a:close/>
                <a:moveTo>
                  <a:pt x="161671" y="20553"/>
                </a:moveTo>
                <a:lnTo>
                  <a:pt x="174845" y="25779"/>
                </a:lnTo>
                <a:lnTo>
                  <a:pt x="168701" y="37876"/>
                </a:lnTo>
                <a:lnTo>
                  <a:pt x="155970" y="32239"/>
                </a:lnTo>
                <a:lnTo>
                  <a:pt x="161671" y="20553"/>
                </a:lnTo>
                <a:close/>
                <a:moveTo>
                  <a:pt x="13174" y="32018"/>
                </a:moveTo>
                <a:lnTo>
                  <a:pt x="14093" y="37243"/>
                </a:lnTo>
                <a:lnTo>
                  <a:pt x="9627" y="37908"/>
                </a:lnTo>
                <a:cubicBezTo>
                  <a:pt x="9121" y="36135"/>
                  <a:pt x="8582" y="34456"/>
                  <a:pt x="8076" y="32936"/>
                </a:cubicBezTo>
                <a:lnTo>
                  <a:pt x="13174" y="32018"/>
                </a:lnTo>
                <a:close/>
                <a:moveTo>
                  <a:pt x="183744" y="27679"/>
                </a:moveTo>
                <a:lnTo>
                  <a:pt x="185327" y="28724"/>
                </a:lnTo>
                <a:cubicBezTo>
                  <a:pt x="185454" y="28851"/>
                  <a:pt x="185581" y="29009"/>
                  <a:pt x="185676" y="29199"/>
                </a:cubicBezTo>
                <a:cubicBezTo>
                  <a:pt x="185771" y="29452"/>
                  <a:pt x="186626" y="32303"/>
                  <a:pt x="187703" y="36071"/>
                </a:cubicBezTo>
                <a:lnTo>
                  <a:pt x="183617" y="38003"/>
                </a:lnTo>
                <a:lnTo>
                  <a:pt x="181052" y="32873"/>
                </a:lnTo>
                <a:lnTo>
                  <a:pt x="182034" y="31004"/>
                </a:lnTo>
                <a:lnTo>
                  <a:pt x="183744" y="27679"/>
                </a:lnTo>
                <a:close/>
                <a:moveTo>
                  <a:pt x="91809" y="33063"/>
                </a:moveTo>
                <a:lnTo>
                  <a:pt x="94532" y="37401"/>
                </a:lnTo>
                <a:lnTo>
                  <a:pt x="91999" y="38098"/>
                </a:lnTo>
                <a:lnTo>
                  <a:pt x="89782" y="34013"/>
                </a:lnTo>
                <a:lnTo>
                  <a:pt x="91809" y="33063"/>
                </a:lnTo>
                <a:close/>
                <a:moveTo>
                  <a:pt x="70970" y="31923"/>
                </a:moveTo>
                <a:lnTo>
                  <a:pt x="72902" y="36293"/>
                </a:lnTo>
                <a:lnTo>
                  <a:pt x="68120" y="38130"/>
                </a:lnTo>
                <a:lnTo>
                  <a:pt x="66378" y="33886"/>
                </a:lnTo>
                <a:lnTo>
                  <a:pt x="67994" y="33221"/>
                </a:lnTo>
                <a:lnTo>
                  <a:pt x="70970" y="31923"/>
                </a:lnTo>
                <a:close/>
                <a:moveTo>
                  <a:pt x="149320" y="29769"/>
                </a:moveTo>
                <a:lnTo>
                  <a:pt x="155368" y="32461"/>
                </a:lnTo>
                <a:lnTo>
                  <a:pt x="152360" y="38605"/>
                </a:lnTo>
                <a:lnTo>
                  <a:pt x="146564" y="37718"/>
                </a:lnTo>
                <a:lnTo>
                  <a:pt x="149320" y="29769"/>
                </a:lnTo>
                <a:close/>
                <a:moveTo>
                  <a:pt x="64130" y="29579"/>
                </a:moveTo>
                <a:lnTo>
                  <a:pt x="64637" y="30814"/>
                </a:lnTo>
                <a:lnTo>
                  <a:pt x="67012" y="36578"/>
                </a:lnTo>
                <a:lnTo>
                  <a:pt x="61153" y="38731"/>
                </a:lnTo>
                <a:lnTo>
                  <a:pt x="58429" y="32113"/>
                </a:lnTo>
                <a:lnTo>
                  <a:pt x="64130" y="29579"/>
                </a:lnTo>
                <a:close/>
                <a:moveTo>
                  <a:pt x="89370" y="34203"/>
                </a:moveTo>
                <a:lnTo>
                  <a:pt x="91524" y="38161"/>
                </a:lnTo>
                <a:lnTo>
                  <a:pt x="88895" y="38858"/>
                </a:lnTo>
                <a:lnTo>
                  <a:pt x="87248" y="35185"/>
                </a:lnTo>
                <a:lnTo>
                  <a:pt x="89370" y="34203"/>
                </a:lnTo>
                <a:close/>
                <a:moveTo>
                  <a:pt x="56878" y="29547"/>
                </a:moveTo>
                <a:lnTo>
                  <a:pt x="59918" y="36926"/>
                </a:lnTo>
                <a:lnTo>
                  <a:pt x="54503" y="39048"/>
                </a:lnTo>
                <a:lnTo>
                  <a:pt x="51304" y="32176"/>
                </a:lnTo>
                <a:lnTo>
                  <a:pt x="56878" y="29547"/>
                </a:lnTo>
                <a:close/>
                <a:moveTo>
                  <a:pt x="180799" y="33348"/>
                </a:moveTo>
                <a:lnTo>
                  <a:pt x="183237" y="38193"/>
                </a:lnTo>
                <a:lnTo>
                  <a:pt x="181242" y="39143"/>
                </a:lnTo>
                <a:lnTo>
                  <a:pt x="179659" y="35596"/>
                </a:lnTo>
                <a:lnTo>
                  <a:pt x="180799" y="33348"/>
                </a:lnTo>
                <a:close/>
                <a:moveTo>
                  <a:pt x="102925" y="21979"/>
                </a:moveTo>
                <a:cubicBezTo>
                  <a:pt x="102323" y="26064"/>
                  <a:pt x="101499" y="31828"/>
                  <a:pt x="101468" y="31923"/>
                </a:cubicBezTo>
                <a:cubicBezTo>
                  <a:pt x="101468" y="31954"/>
                  <a:pt x="101468" y="31986"/>
                  <a:pt x="101468" y="31986"/>
                </a:cubicBezTo>
                <a:lnTo>
                  <a:pt x="102259" y="36325"/>
                </a:lnTo>
                <a:lnTo>
                  <a:pt x="96781" y="39460"/>
                </a:lnTo>
                <a:lnTo>
                  <a:pt x="95039" y="37401"/>
                </a:lnTo>
                <a:lnTo>
                  <a:pt x="93265" y="34551"/>
                </a:lnTo>
                <a:lnTo>
                  <a:pt x="97161" y="24765"/>
                </a:lnTo>
                <a:lnTo>
                  <a:pt x="97161" y="24734"/>
                </a:lnTo>
                <a:lnTo>
                  <a:pt x="97161" y="24702"/>
                </a:lnTo>
                <a:lnTo>
                  <a:pt x="97161" y="24670"/>
                </a:lnTo>
                <a:lnTo>
                  <a:pt x="96622" y="22327"/>
                </a:lnTo>
                <a:lnTo>
                  <a:pt x="102925" y="21979"/>
                </a:lnTo>
                <a:close/>
                <a:moveTo>
                  <a:pt x="160689" y="34804"/>
                </a:moveTo>
                <a:lnTo>
                  <a:pt x="164679" y="36578"/>
                </a:lnTo>
                <a:lnTo>
                  <a:pt x="163222" y="39555"/>
                </a:lnTo>
                <a:lnTo>
                  <a:pt x="159359" y="37686"/>
                </a:lnTo>
                <a:lnTo>
                  <a:pt x="160689" y="34804"/>
                </a:lnTo>
                <a:close/>
                <a:moveTo>
                  <a:pt x="202429" y="26982"/>
                </a:moveTo>
                <a:lnTo>
                  <a:pt x="220448" y="29516"/>
                </a:lnTo>
                <a:lnTo>
                  <a:pt x="218770" y="39555"/>
                </a:lnTo>
                <a:lnTo>
                  <a:pt x="199610" y="36990"/>
                </a:lnTo>
                <a:lnTo>
                  <a:pt x="199452" y="36895"/>
                </a:lnTo>
                <a:lnTo>
                  <a:pt x="202429" y="26982"/>
                </a:lnTo>
                <a:close/>
                <a:moveTo>
                  <a:pt x="86837" y="35375"/>
                </a:moveTo>
                <a:lnTo>
                  <a:pt x="88483" y="38985"/>
                </a:lnTo>
                <a:lnTo>
                  <a:pt x="86172" y="39586"/>
                </a:lnTo>
                <a:lnTo>
                  <a:pt x="84588" y="36420"/>
                </a:lnTo>
                <a:lnTo>
                  <a:pt x="86837" y="35375"/>
                </a:lnTo>
                <a:close/>
                <a:moveTo>
                  <a:pt x="84145" y="36610"/>
                </a:moveTo>
                <a:lnTo>
                  <a:pt x="85665" y="39618"/>
                </a:lnTo>
                <a:lnTo>
                  <a:pt x="80598" y="39745"/>
                </a:lnTo>
                <a:cubicBezTo>
                  <a:pt x="80598" y="39713"/>
                  <a:pt x="80598" y="39681"/>
                  <a:pt x="80598" y="39681"/>
                </a:cubicBezTo>
                <a:lnTo>
                  <a:pt x="79996" y="38320"/>
                </a:lnTo>
                <a:lnTo>
                  <a:pt x="84145" y="36610"/>
                </a:lnTo>
                <a:close/>
                <a:moveTo>
                  <a:pt x="77811" y="34424"/>
                </a:moveTo>
                <a:lnTo>
                  <a:pt x="80059" y="39745"/>
                </a:lnTo>
                <a:lnTo>
                  <a:pt x="75277" y="39840"/>
                </a:lnTo>
                <a:cubicBezTo>
                  <a:pt x="75182" y="39428"/>
                  <a:pt x="75151" y="39175"/>
                  <a:pt x="75151" y="39143"/>
                </a:cubicBezTo>
                <a:cubicBezTo>
                  <a:pt x="75151" y="39111"/>
                  <a:pt x="75119" y="39080"/>
                  <a:pt x="75119" y="39048"/>
                </a:cubicBezTo>
                <a:lnTo>
                  <a:pt x="73916" y="36356"/>
                </a:lnTo>
                <a:lnTo>
                  <a:pt x="77811" y="34424"/>
                </a:lnTo>
                <a:close/>
                <a:moveTo>
                  <a:pt x="221050" y="31258"/>
                </a:moveTo>
                <a:lnTo>
                  <a:pt x="237170" y="31511"/>
                </a:lnTo>
                <a:lnTo>
                  <a:pt x="242870" y="31606"/>
                </a:lnTo>
                <a:cubicBezTo>
                  <a:pt x="242648" y="33854"/>
                  <a:pt x="242363" y="36673"/>
                  <a:pt x="242047" y="39840"/>
                </a:cubicBezTo>
                <a:lnTo>
                  <a:pt x="219657" y="39808"/>
                </a:lnTo>
                <a:lnTo>
                  <a:pt x="221050" y="31258"/>
                </a:lnTo>
                <a:close/>
                <a:moveTo>
                  <a:pt x="73092" y="36705"/>
                </a:moveTo>
                <a:lnTo>
                  <a:pt x="74264" y="39365"/>
                </a:lnTo>
                <a:lnTo>
                  <a:pt x="74327" y="39871"/>
                </a:lnTo>
                <a:lnTo>
                  <a:pt x="68880" y="39967"/>
                </a:lnTo>
                <a:lnTo>
                  <a:pt x="68310" y="38541"/>
                </a:lnTo>
                <a:lnTo>
                  <a:pt x="73092" y="36705"/>
                </a:lnTo>
                <a:close/>
                <a:moveTo>
                  <a:pt x="116511" y="24987"/>
                </a:moveTo>
                <a:lnTo>
                  <a:pt x="125758" y="29104"/>
                </a:lnTo>
                <a:lnTo>
                  <a:pt x="120247" y="40062"/>
                </a:lnTo>
                <a:lnTo>
                  <a:pt x="111982" y="36135"/>
                </a:lnTo>
                <a:cubicBezTo>
                  <a:pt x="112014" y="35976"/>
                  <a:pt x="112045" y="35818"/>
                  <a:pt x="112077" y="35723"/>
                </a:cubicBezTo>
                <a:cubicBezTo>
                  <a:pt x="112235" y="34836"/>
                  <a:pt x="114040" y="30561"/>
                  <a:pt x="116511" y="24987"/>
                </a:cubicBezTo>
                <a:close/>
                <a:moveTo>
                  <a:pt x="50892" y="32366"/>
                </a:moveTo>
                <a:lnTo>
                  <a:pt x="53267" y="37433"/>
                </a:lnTo>
                <a:lnTo>
                  <a:pt x="47155" y="40093"/>
                </a:lnTo>
                <a:cubicBezTo>
                  <a:pt x="46427" y="38383"/>
                  <a:pt x="45730" y="36673"/>
                  <a:pt x="45065" y="35121"/>
                </a:cubicBezTo>
                <a:lnTo>
                  <a:pt x="50892" y="32366"/>
                </a:lnTo>
                <a:close/>
                <a:moveTo>
                  <a:pt x="67170" y="37021"/>
                </a:moveTo>
                <a:lnTo>
                  <a:pt x="68405" y="39998"/>
                </a:lnTo>
                <a:lnTo>
                  <a:pt x="61945" y="40442"/>
                </a:lnTo>
                <a:lnTo>
                  <a:pt x="61723" y="40157"/>
                </a:lnTo>
                <a:lnTo>
                  <a:pt x="61311" y="39143"/>
                </a:lnTo>
                <a:lnTo>
                  <a:pt x="67170" y="37021"/>
                </a:lnTo>
                <a:close/>
                <a:moveTo>
                  <a:pt x="104888" y="35596"/>
                </a:moveTo>
                <a:lnTo>
                  <a:pt x="111000" y="36293"/>
                </a:lnTo>
                <a:cubicBezTo>
                  <a:pt x="110778" y="37180"/>
                  <a:pt x="110493" y="38478"/>
                  <a:pt x="110113" y="39967"/>
                </a:cubicBezTo>
                <a:lnTo>
                  <a:pt x="107200" y="40853"/>
                </a:lnTo>
                <a:lnTo>
                  <a:pt x="104888" y="35596"/>
                </a:lnTo>
                <a:close/>
                <a:moveTo>
                  <a:pt x="60076" y="37338"/>
                </a:moveTo>
                <a:lnTo>
                  <a:pt x="61311" y="40378"/>
                </a:lnTo>
                <a:cubicBezTo>
                  <a:pt x="61311" y="40378"/>
                  <a:pt x="61343" y="40410"/>
                  <a:pt x="61343" y="40410"/>
                </a:cubicBezTo>
                <a:lnTo>
                  <a:pt x="61375" y="40473"/>
                </a:lnTo>
                <a:lnTo>
                  <a:pt x="55358" y="40885"/>
                </a:lnTo>
                <a:lnTo>
                  <a:pt x="54693" y="39460"/>
                </a:lnTo>
                <a:lnTo>
                  <a:pt x="60076" y="37338"/>
                </a:lnTo>
                <a:close/>
                <a:moveTo>
                  <a:pt x="155812" y="32651"/>
                </a:moveTo>
                <a:lnTo>
                  <a:pt x="158155" y="33696"/>
                </a:lnTo>
                <a:lnTo>
                  <a:pt x="156572" y="36641"/>
                </a:lnTo>
                <a:cubicBezTo>
                  <a:pt x="156540" y="36673"/>
                  <a:pt x="156540" y="36736"/>
                  <a:pt x="156572" y="36800"/>
                </a:cubicBezTo>
                <a:cubicBezTo>
                  <a:pt x="156572" y="36863"/>
                  <a:pt x="156635" y="36926"/>
                  <a:pt x="156699" y="36958"/>
                </a:cubicBezTo>
                <a:lnTo>
                  <a:pt x="158789" y="37940"/>
                </a:lnTo>
                <a:lnTo>
                  <a:pt x="157332" y="41107"/>
                </a:lnTo>
                <a:lnTo>
                  <a:pt x="152803" y="38763"/>
                </a:lnTo>
                <a:lnTo>
                  <a:pt x="155812" y="32651"/>
                </a:lnTo>
                <a:close/>
                <a:moveTo>
                  <a:pt x="186183" y="29262"/>
                </a:moveTo>
                <a:lnTo>
                  <a:pt x="198185" y="37180"/>
                </a:lnTo>
                <a:lnTo>
                  <a:pt x="189698" y="41170"/>
                </a:lnTo>
                <a:cubicBezTo>
                  <a:pt x="188114" y="35691"/>
                  <a:pt x="186531" y="30402"/>
                  <a:pt x="186183" y="29262"/>
                </a:cubicBezTo>
                <a:close/>
                <a:moveTo>
                  <a:pt x="104445" y="35628"/>
                </a:moveTo>
                <a:lnTo>
                  <a:pt x="106756" y="40980"/>
                </a:lnTo>
                <a:lnTo>
                  <a:pt x="105743" y="41265"/>
                </a:lnTo>
                <a:lnTo>
                  <a:pt x="102861" y="36515"/>
                </a:lnTo>
                <a:lnTo>
                  <a:pt x="104445" y="35628"/>
                </a:lnTo>
                <a:close/>
                <a:moveTo>
                  <a:pt x="179405" y="36135"/>
                </a:moveTo>
                <a:lnTo>
                  <a:pt x="180862" y="39333"/>
                </a:lnTo>
                <a:lnTo>
                  <a:pt x="176713" y="41328"/>
                </a:lnTo>
                <a:lnTo>
                  <a:pt x="179405" y="36135"/>
                </a:lnTo>
                <a:close/>
                <a:moveTo>
                  <a:pt x="53426" y="37845"/>
                </a:moveTo>
                <a:lnTo>
                  <a:pt x="54883" y="40917"/>
                </a:lnTo>
                <a:lnTo>
                  <a:pt x="47694" y="41392"/>
                </a:lnTo>
                <a:cubicBezTo>
                  <a:pt x="47567" y="41107"/>
                  <a:pt x="47440" y="40790"/>
                  <a:pt x="47314" y="40505"/>
                </a:cubicBezTo>
                <a:lnTo>
                  <a:pt x="53426" y="37845"/>
                </a:lnTo>
                <a:close/>
                <a:moveTo>
                  <a:pt x="172660" y="32144"/>
                </a:moveTo>
                <a:lnTo>
                  <a:pt x="179120" y="35691"/>
                </a:lnTo>
                <a:lnTo>
                  <a:pt x="176112" y="41518"/>
                </a:lnTo>
                <a:lnTo>
                  <a:pt x="169556" y="38256"/>
                </a:lnTo>
                <a:lnTo>
                  <a:pt x="172660" y="32144"/>
                </a:lnTo>
                <a:close/>
                <a:moveTo>
                  <a:pt x="40885" y="28756"/>
                </a:moveTo>
                <a:lnTo>
                  <a:pt x="41455" y="28882"/>
                </a:lnTo>
                <a:cubicBezTo>
                  <a:pt x="41962" y="30117"/>
                  <a:pt x="44337" y="35818"/>
                  <a:pt x="46744" y="41455"/>
                </a:cubicBezTo>
                <a:lnTo>
                  <a:pt x="42817" y="41708"/>
                </a:lnTo>
                <a:lnTo>
                  <a:pt x="38225" y="29896"/>
                </a:lnTo>
                <a:lnTo>
                  <a:pt x="40885" y="28756"/>
                </a:lnTo>
                <a:close/>
                <a:moveTo>
                  <a:pt x="165091" y="36768"/>
                </a:moveTo>
                <a:lnTo>
                  <a:pt x="168543" y="38288"/>
                </a:lnTo>
                <a:lnTo>
                  <a:pt x="167909" y="41708"/>
                </a:lnTo>
                <a:lnTo>
                  <a:pt x="163666" y="39713"/>
                </a:lnTo>
                <a:lnTo>
                  <a:pt x="165091" y="36768"/>
                </a:lnTo>
                <a:close/>
                <a:moveTo>
                  <a:pt x="199515" y="37908"/>
                </a:moveTo>
                <a:lnTo>
                  <a:pt x="203791" y="38478"/>
                </a:lnTo>
                <a:lnTo>
                  <a:pt x="204994" y="42025"/>
                </a:lnTo>
                <a:lnTo>
                  <a:pt x="201162" y="41740"/>
                </a:lnTo>
                <a:lnTo>
                  <a:pt x="199515" y="37908"/>
                </a:lnTo>
                <a:close/>
                <a:moveTo>
                  <a:pt x="19572" y="36895"/>
                </a:moveTo>
                <a:lnTo>
                  <a:pt x="20268" y="41233"/>
                </a:lnTo>
                <a:lnTo>
                  <a:pt x="15423" y="42057"/>
                </a:lnTo>
                <a:lnTo>
                  <a:pt x="14631" y="37623"/>
                </a:lnTo>
                <a:lnTo>
                  <a:pt x="19572" y="36895"/>
                </a:lnTo>
                <a:close/>
                <a:moveTo>
                  <a:pt x="37813" y="30086"/>
                </a:moveTo>
                <a:lnTo>
                  <a:pt x="42342" y="41772"/>
                </a:lnTo>
                <a:lnTo>
                  <a:pt x="34456" y="42310"/>
                </a:lnTo>
                <a:lnTo>
                  <a:pt x="30466" y="33253"/>
                </a:lnTo>
                <a:lnTo>
                  <a:pt x="37813" y="30086"/>
                </a:lnTo>
                <a:close/>
                <a:moveTo>
                  <a:pt x="82910" y="40125"/>
                </a:moveTo>
                <a:lnTo>
                  <a:pt x="83005" y="42753"/>
                </a:lnTo>
                <a:lnTo>
                  <a:pt x="75784" y="42753"/>
                </a:lnTo>
                <a:cubicBezTo>
                  <a:pt x="75626" y="41740"/>
                  <a:pt x="75467" y="40917"/>
                  <a:pt x="75341" y="40283"/>
                </a:cubicBezTo>
                <a:lnTo>
                  <a:pt x="82910" y="40125"/>
                </a:lnTo>
                <a:close/>
                <a:moveTo>
                  <a:pt x="14188" y="37686"/>
                </a:moveTo>
                <a:lnTo>
                  <a:pt x="14980" y="42152"/>
                </a:lnTo>
                <a:lnTo>
                  <a:pt x="11053" y="42817"/>
                </a:lnTo>
                <a:cubicBezTo>
                  <a:pt x="10641" y="41297"/>
                  <a:pt x="10197" y="39808"/>
                  <a:pt x="9754" y="38351"/>
                </a:cubicBezTo>
                <a:lnTo>
                  <a:pt x="14188" y="37686"/>
                </a:lnTo>
                <a:close/>
                <a:moveTo>
                  <a:pt x="30022" y="33443"/>
                </a:moveTo>
                <a:lnTo>
                  <a:pt x="33949" y="42310"/>
                </a:lnTo>
                <a:lnTo>
                  <a:pt x="26000" y="42880"/>
                </a:lnTo>
                <a:cubicBezTo>
                  <a:pt x="25652" y="40600"/>
                  <a:pt x="25240" y="38161"/>
                  <a:pt x="24860" y="35691"/>
                </a:cubicBezTo>
                <a:lnTo>
                  <a:pt x="30022" y="33443"/>
                </a:lnTo>
                <a:close/>
                <a:moveTo>
                  <a:pt x="187861" y="36515"/>
                </a:moveTo>
                <a:cubicBezTo>
                  <a:pt x="188304" y="38035"/>
                  <a:pt x="188779" y="39713"/>
                  <a:pt x="189286" y="41392"/>
                </a:cubicBezTo>
                <a:lnTo>
                  <a:pt x="186087" y="42880"/>
                </a:lnTo>
                <a:lnTo>
                  <a:pt x="183839" y="38415"/>
                </a:lnTo>
                <a:lnTo>
                  <a:pt x="187861" y="36515"/>
                </a:lnTo>
                <a:close/>
                <a:moveTo>
                  <a:pt x="102449" y="36768"/>
                </a:moveTo>
                <a:lnTo>
                  <a:pt x="105331" y="41487"/>
                </a:lnTo>
                <a:lnTo>
                  <a:pt x="103115" y="42975"/>
                </a:lnTo>
                <a:lnTo>
                  <a:pt x="100043" y="38161"/>
                </a:lnTo>
                <a:lnTo>
                  <a:pt x="102449" y="36768"/>
                </a:lnTo>
                <a:close/>
                <a:moveTo>
                  <a:pt x="204297" y="38541"/>
                </a:moveTo>
                <a:lnTo>
                  <a:pt x="218548" y="40473"/>
                </a:lnTo>
                <a:lnTo>
                  <a:pt x="217757" y="42975"/>
                </a:lnTo>
                <a:lnTo>
                  <a:pt x="205469" y="42057"/>
                </a:lnTo>
                <a:lnTo>
                  <a:pt x="204297" y="38541"/>
                </a:lnTo>
                <a:close/>
                <a:moveTo>
                  <a:pt x="159169" y="38130"/>
                </a:moveTo>
                <a:lnTo>
                  <a:pt x="163032" y="39967"/>
                </a:lnTo>
                <a:lnTo>
                  <a:pt x="161449" y="43228"/>
                </a:lnTo>
                <a:lnTo>
                  <a:pt x="157712" y="41297"/>
                </a:lnTo>
                <a:lnTo>
                  <a:pt x="159169" y="38130"/>
                </a:lnTo>
                <a:close/>
                <a:moveTo>
                  <a:pt x="126170" y="29294"/>
                </a:moveTo>
                <a:lnTo>
                  <a:pt x="130128" y="31036"/>
                </a:lnTo>
                <a:cubicBezTo>
                  <a:pt x="128893" y="34139"/>
                  <a:pt x="128006" y="36546"/>
                  <a:pt x="127911" y="37211"/>
                </a:cubicBezTo>
                <a:cubicBezTo>
                  <a:pt x="127595" y="39143"/>
                  <a:pt x="127595" y="42437"/>
                  <a:pt x="127626" y="43577"/>
                </a:cubicBezTo>
                <a:lnTo>
                  <a:pt x="120659" y="40252"/>
                </a:lnTo>
                <a:lnTo>
                  <a:pt x="126170" y="29294"/>
                </a:lnTo>
                <a:close/>
                <a:moveTo>
                  <a:pt x="169430" y="38700"/>
                </a:moveTo>
                <a:lnTo>
                  <a:pt x="175700" y="41803"/>
                </a:lnTo>
                <a:lnTo>
                  <a:pt x="172185" y="43735"/>
                </a:lnTo>
                <a:lnTo>
                  <a:pt x="168765" y="42120"/>
                </a:lnTo>
                <a:lnTo>
                  <a:pt x="169430" y="38700"/>
                </a:lnTo>
                <a:close/>
                <a:moveTo>
                  <a:pt x="183396" y="38636"/>
                </a:moveTo>
                <a:lnTo>
                  <a:pt x="185676" y="43102"/>
                </a:lnTo>
                <a:lnTo>
                  <a:pt x="183459" y="44115"/>
                </a:lnTo>
                <a:lnTo>
                  <a:pt x="181432" y="39586"/>
                </a:lnTo>
                <a:lnTo>
                  <a:pt x="183396" y="38636"/>
                </a:lnTo>
                <a:close/>
                <a:moveTo>
                  <a:pt x="219562" y="40252"/>
                </a:moveTo>
                <a:lnTo>
                  <a:pt x="236758" y="40283"/>
                </a:lnTo>
                <a:lnTo>
                  <a:pt x="236473" y="44337"/>
                </a:lnTo>
                <a:lnTo>
                  <a:pt x="218675" y="43038"/>
                </a:lnTo>
                <a:lnTo>
                  <a:pt x="219562" y="40252"/>
                </a:lnTo>
                <a:close/>
                <a:moveTo>
                  <a:pt x="99663" y="38351"/>
                </a:moveTo>
                <a:lnTo>
                  <a:pt x="102766" y="43228"/>
                </a:lnTo>
                <a:lnTo>
                  <a:pt x="100961" y="44432"/>
                </a:lnTo>
                <a:lnTo>
                  <a:pt x="97097" y="39808"/>
                </a:lnTo>
                <a:lnTo>
                  <a:pt x="99663" y="38351"/>
                </a:lnTo>
                <a:close/>
                <a:moveTo>
                  <a:pt x="130540" y="31226"/>
                </a:moveTo>
                <a:lnTo>
                  <a:pt x="145551" y="37908"/>
                </a:lnTo>
                <a:lnTo>
                  <a:pt x="143271" y="44495"/>
                </a:lnTo>
                <a:lnTo>
                  <a:pt x="128070" y="43703"/>
                </a:lnTo>
                <a:cubicBezTo>
                  <a:pt x="128070" y="42785"/>
                  <a:pt x="128070" y="39238"/>
                  <a:pt x="128355" y="37275"/>
                </a:cubicBezTo>
                <a:cubicBezTo>
                  <a:pt x="128481" y="36641"/>
                  <a:pt x="129337" y="34298"/>
                  <a:pt x="130540" y="31226"/>
                </a:cubicBezTo>
                <a:close/>
                <a:moveTo>
                  <a:pt x="94786" y="37813"/>
                </a:moveTo>
                <a:lnTo>
                  <a:pt x="100613" y="44749"/>
                </a:lnTo>
                <a:lnTo>
                  <a:pt x="88578" y="45065"/>
                </a:lnTo>
                <a:lnTo>
                  <a:pt x="86393" y="39998"/>
                </a:lnTo>
                <a:lnTo>
                  <a:pt x="94786" y="37813"/>
                </a:lnTo>
                <a:close/>
                <a:moveTo>
                  <a:pt x="244485" y="40283"/>
                </a:moveTo>
                <a:lnTo>
                  <a:pt x="252022" y="40315"/>
                </a:lnTo>
                <a:lnTo>
                  <a:pt x="252909" y="43545"/>
                </a:lnTo>
                <a:lnTo>
                  <a:pt x="246195" y="45160"/>
                </a:lnTo>
                <a:lnTo>
                  <a:pt x="244485" y="40283"/>
                </a:lnTo>
                <a:close/>
                <a:moveTo>
                  <a:pt x="85918" y="40062"/>
                </a:moveTo>
                <a:lnTo>
                  <a:pt x="88040" y="45097"/>
                </a:lnTo>
                <a:lnTo>
                  <a:pt x="83575" y="45192"/>
                </a:lnTo>
                <a:lnTo>
                  <a:pt x="83385" y="40125"/>
                </a:lnTo>
                <a:lnTo>
                  <a:pt x="85918" y="40062"/>
                </a:lnTo>
                <a:close/>
                <a:moveTo>
                  <a:pt x="83036" y="43197"/>
                </a:moveTo>
                <a:lnTo>
                  <a:pt x="83100" y="45224"/>
                </a:lnTo>
                <a:lnTo>
                  <a:pt x="76259" y="45414"/>
                </a:lnTo>
                <a:cubicBezTo>
                  <a:pt x="76101" y="44622"/>
                  <a:pt x="75974" y="43893"/>
                  <a:pt x="75847" y="43197"/>
                </a:cubicBezTo>
                <a:close/>
                <a:moveTo>
                  <a:pt x="74422" y="40315"/>
                </a:moveTo>
                <a:cubicBezTo>
                  <a:pt x="74612" y="41392"/>
                  <a:pt x="74929" y="43197"/>
                  <a:pt x="75309" y="45445"/>
                </a:cubicBezTo>
                <a:cubicBezTo>
                  <a:pt x="72301" y="45509"/>
                  <a:pt x="69165" y="45604"/>
                  <a:pt x="66062" y="45699"/>
                </a:cubicBezTo>
                <a:lnTo>
                  <a:pt x="62293" y="40885"/>
                </a:lnTo>
                <a:lnTo>
                  <a:pt x="68754" y="40442"/>
                </a:lnTo>
                <a:lnTo>
                  <a:pt x="74422" y="40315"/>
                </a:lnTo>
                <a:close/>
                <a:moveTo>
                  <a:pt x="168670" y="42563"/>
                </a:moveTo>
                <a:lnTo>
                  <a:pt x="171678" y="44020"/>
                </a:lnTo>
                <a:lnTo>
                  <a:pt x="168004" y="45984"/>
                </a:lnTo>
                <a:lnTo>
                  <a:pt x="168670" y="42563"/>
                </a:lnTo>
                <a:close/>
                <a:moveTo>
                  <a:pt x="111855" y="36610"/>
                </a:moveTo>
                <a:lnTo>
                  <a:pt x="119962" y="40473"/>
                </a:lnTo>
                <a:lnTo>
                  <a:pt x="114705" y="46079"/>
                </a:lnTo>
                <a:lnTo>
                  <a:pt x="110525" y="42247"/>
                </a:lnTo>
                <a:cubicBezTo>
                  <a:pt x="111063" y="39903"/>
                  <a:pt x="111570" y="37876"/>
                  <a:pt x="111855" y="36610"/>
                </a:cubicBezTo>
                <a:close/>
                <a:moveTo>
                  <a:pt x="163444" y="40157"/>
                </a:moveTo>
                <a:lnTo>
                  <a:pt x="167814" y="42215"/>
                </a:lnTo>
                <a:lnTo>
                  <a:pt x="167054" y="46142"/>
                </a:lnTo>
                <a:lnTo>
                  <a:pt x="161829" y="43450"/>
                </a:lnTo>
                <a:lnTo>
                  <a:pt x="163444" y="40157"/>
                </a:lnTo>
                <a:close/>
                <a:moveTo>
                  <a:pt x="61755" y="40948"/>
                </a:moveTo>
                <a:lnTo>
                  <a:pt x="65492" y="45730"/>
                </a:lnTo>
                <a:cubicBezTo>
                  <a:pt x="59950" y="45889"/>
                  <a:pt x="54534" y="46079"/>
                  <a:pt x="49752" y="46237"/>
                </a:cubicBezTo>
                <a:cubicBezTo>
                  <a:pt x="49155" y="44853"/>
                  <a:pt x="48526" y="43375"/>
                  <a:pt x="47897" y="41866"/>
                </a:cubicBezTo>
                <a:lnTo>
                  <a:pt x="47897" y="41866"/>
                </a:lnTo>
                <a:lnTo>
                  <a:pt x="61755" y="40948"/>
                </a:lnTo>
                <a:close/>
                <a:moveTo>
                  <a:pt x="146438" y="38161"/>
                </a:moveTo>
                <a:lnTo>
                  <a:pt x="152423" y="39080"/>
                </a:lnTo>
                <a:lnTo>
                  <a:pt x="154260" y="40030"/>
                </a:lnTo>
                <a:lnTo>
                  <a:pt x="151283" y="46269"/>
                </a:lnTo>
                <a:lnTo>
                  <a:pt x="144791" y="42943"/>
                </a:lnTo>
                <a:lnTo>
                  <a:pt x="146438" y="38161"/>
                </a:lnTo>
                <a:close/>
                <a:moveTo>
                  <a:pt x="154672" y="40252"/>
                </a:moveTo>
                <a:lnTo>
                  <a:pt x="157300" y="41613"/>
                </a:lnTo>
                <a:lnTo>
                  <a:pt x="159074" y="42532"/>
                </a:lnTo>
                <a:lnTo>
                  <a:pt x="157269" y="46300"/>
                </a:lnTo>
                <a:lnTo>
                  <a:pt x="152708" y="44463"/>
                </a:lnTo>
                <a:lnTo>
                  <a:pt x="154672" y="40252"/>
                </a:lnTo>
                <a:close/>
                <a:moveTo>
                  <a:pt x="181020" y="39745"/>
                </a:moveTo>
                <a:lnTo>
                  <a:pt x="183047" y="44305"/>
                </a:lnTo>
                <a:lnTo>
                  <a:pt x="178360" y="46522"/>
                </a:lnTo>
                <a:lnTo>
                  <a:pt x="176492" y="41930"/>
                </a:lnTo>
                <a:lnTo>
                  <a:pt x="181020" y="39745"/>
                </a:lnTo>
                <a:close/>
                <a:moveTo>
                  <a:pt x="46934" y="41930"/>
                </a:moveTo>
                <a:cubicBezTo>
                  <a:pt x="47567" y="43387"/>
                  <a:pt x="48200" y="44875"/>
                  <a:pt x="48802" y="46269"/>
                </a:cubicBezTo>
                <a:cubicBezTo>
                  <a:pt x="43292" y="46459"/>
                  <a:pt x="38826" y="46649"/>
                  <a:pt x="36419" y="46775"/>
                </a:cubicBezTo>
                <a:lnTo>
                  <a:pt x="34678" y="42753"/>
                </a:lnTo>
                <a:lnTo>
                  <a:pt x="46934" y="41930"/>
                </a:lnTo>
                <a:close/>
                <a:moveTo>
                  <a:pt x="189413" y="41835"/>
                </a:moveTo>
                <a:lnTo>
                  <a:pt x="191186" y="47915"/>
                </a:lnTo>
                <a:lnTo>
                  <a:pt x="191186" y="47915"/>
                </a:lnTo>
                <a:lnTo>
                  <a:pt x="177759" y="47314"/>
                </a:lnTo>
                <a:lnTo>
                  <a:pt x="178170" y="47155"/>
                </a:lnTo>
                <a:cubicBezTo>
                  <a:pt x="178202" y="47187"/>
                  <a:pt x="178234" y="47219"/>
                  <a:pt x="178297" y="47219"/>
                </a:cubicBezTo>
                <a:cubicBezTo>
                  <a:pt x="178424" y="47219"/>
                  <a:pt x="178550" y="47092"/>
                  <a:pt x="178519" y="46965"/>
                </a:cubicBezTo>
                <a:lnTo>
                  <a:pt x="189413" y="41835"/>
                </a:lnTo>
                <a:close/>
                <a:moveTo>
                  <a:pt x="34171" y="42785"/>
                </a:moveTo>
                <a:lnTo>
                  <a:pt x="35944" y="46807"/>
                </a:lnTo>
                <a:lnTo>
                  <a:pt x="35596" y="46807"/>
                </a:lnTo>
                <a:cubicBezTo>
                  <a:pt x="33759" y="46965"/>
                  <a:pt x="30656" y="47440"/>
                  <a:pt x="26887" y="48105"/>
                </a:cubicBezTo>
                <a:cubicBezTo>
                  <a:pt x="26634" y="46680"/>
                  <a:pt x="26349" y="45065"/>
                  <a:pt x="26064" y="43323"/>
                </a:cubicBezTo>
                <a:lnTo>
                  <a:pt x="34171" y="42785"/>
                </a:lnTo>
                <a:close/>
                <a:moveTo>
                  <a:pt x="198248" y="37655"/>
                </a:moveTo>
                <a:lnTo>
                  <a:pt x="195113" y="48105"/>
                </a:lnTo>
                <a:lnTo>
                  <a:pt x="191661" y="47947"/>
                </a:lnTo>
                <a:cubicBezTo>
                  <a:pt x="191091" y="45984"/>
                  <a:pt x="190458" y="43798"/>
                  <a:pt x="189824" y="41613"/>
                </a:cubicBezTo>
                <a:lnTo>
                  <a:pt x="198248" y="37655"/>
                </a:lnTo>
                <a:close/>
                <a:moveTo>
                  <a:pt x="176080" y="42120"/>
                </a:moveTo>
                <a:lnTo>
                  <a:pt x="177949" y="46744"/>
                </a:lnTo>
                <a:lnTo>
                  <a:pt x="174497" y="48359"/>
                </a:lnTo>
                <a:lnTo>
                  <a:pt x="172470" y="44115"/>
                </a:lnTo>
                <a:lnTo>
                  <a:pt x="176080" y="42120"/>
                </a:lnTo>
                <a:close/>
                <a:moveTo>
                  <a:pt x="199072" y="38035"/>
                </a:moveTo>
                <a:lnTo>
                  <a:pt x="200814" y="42025"/>
                </a:lnTo>
                <a:cubicBezTo>
                  <a:pt x="200814" y="42057"/>
                  <a:pt x="200814" y="42057"/>
                  <a:pt x="200845" y="42088"/>
                </a:cubicBezTo>
                <a:cubicBezTo>
                  <a:pt x="202334" y="44020"/>
                  <a:pt x="203537" y="46205"/>
                  <a:pt x="204424" y="48485"/>
                </a:cubicBezTo>
                <a:lnTo>
                  <a:pt x="196063" y="48105"/>
                </a:lnTo>
                <a:lnTo>
                  <a:pt x="199072" y="38035"/>
                </a:lnTo>
                <a:close/>
                <a:moveTo>
                  <a:pt x="201510" y="42215"/>
                </a:moveTo>
                <a:lnTo>
                  <a:pt x="205152" y="42468"/>
                </a:lnTo>
                <a:lnTo>
                  <a:pt x="207211" y="48644"/>
                </a:lnTo>
                <a:lnTo>
                  <a:pt x="204931" y="48549"/>
                </a:lnTo>
                <a:cubicBezTo>
                  <a:pt x="204076" y="46300"/>
                  <a:pt x="202935" y="44147"/>
                  <a:pt x="201510" y="42215"/>
                </a:cubicBezTo>
                <a:close/>
                <a:moveTo>
                  <a:pt x="22612" y="36420"/>
                </a:moveTo>
                <a:cubicBezTo>
                  <a:pt x="23340" y="40885"/>
                  <a:pt x="24037" y="45224"/>
                  <a:pt x="24639" y="48517"/>
                </a:cubicBezTo>
                <a:cubicBezTo>
                  <a:pt x="23752" y="48675"/>
                  <a:pt x="22865" y="48865"/>
                  <a:pt x="21947" y="49024"/>
                </a:cubicBezTo>
                <a:lnTo>
                  <a:pt x="20015" y="36800"/>
                </a:lnTo>
                <a:lnTo>
                  <a:pt x="22612" y="36420"/>
                </a:lnTo>
                <a:close/>
                <a:moveTo>
                  <a:pt x="205627" y="42500"/>
                </a:moveTo>
                <a:lnTo>
                  <a:pt x="217598" y="43387"/>
                </a:lnTo>
                <a:lnTo>
                  <a:pt x="215825" y="49055"/>
                </a:lnTo>
                <a:lnTo>
                  <a:pt x="207686" y="48644"/>
                </a:lnTo>
                <a:lnTo>
                  <a:pt x="205627" y="42500"/>
                </a:lnTo>
                <a:close/>
                <a:moveTo>
                  <a:pt x="152487" y="44875"/>
                </a:moveTo>
                <a:lnTo>
                  <a:pt x="157047" y="46712"/>
                </a:lnTo>
                <a:lnTo>
                  <a:pt x="155717" y="49531"/>
                </a:lnTo>
                <a:lnTo>
                  <a:pt x="151157" y="47694"/>
                </a:lnTo>
                <a:lnTo>
                  <a:pt x="152487" y="44875"/>
                </a:lnTo>
                <a:close/>
                <a:moveTo>
                  <a:pt x="120406" y="40663"/>
                </a:moveTo>
                <a:lnTo>
                  <a:pt x="122338" y="41582"/>
                </a:lnTo>
                <a:lnTo>
                  <a:pt x="122433" y="49594"/>
                </a:lnTo>
                <a:lnTo>
                  <a:pt x="117144" y="44147"/>
                </a:lnTo>
                <a:lnTo>
                  <a:pt x="120406" y="40663"/>
                </a:lnTo>
                <a:close/>
                <a:moveTo>
                  <a:pt x="218548" y="43513"/>
                </a:moveTo>
                <a:lnTo>
                  <a:pt x="236441" y="44812"/>
                </a:lnTo>
                <a:lnTo>
                  <a:pt x="236093" y="49942"/>
                </a:lnTo>
                <a:lnTo>
                  <a:pt x="216775" y="49055"/>
                </a:lnTo>
                <a:lnTo>
                  <a:pt x="218548" y="43513"/>
                </a:lnTo>
                <a:close/>
                <a:moveTo>
                  <a:pt x="20332" y="41677"/>
                </a:moveTo>
                <a:lnTo>
                  <a:pt x="21535" y="49150"/>
                </a:lnTo>
                <a:cubicBezTo>
                  <a:pt x="20015" y="49436"/>
                  <a:pt x="18463" y="49752"/>
                  <a:pt x="16880" y="50069"/>
                </a:cubicBezTo>
                <a:lnTo>
                  <a:pt x="15518" y="42500"/>
                </a:lnTo>
                <a:lnTo>
                  <a:pt x="20332" y="41677"/>
                </a:lnTo>
                <a:close/>
                <a:moveTo>
                  <a:pt x="242015" y="40283"/>
                </a:moveTo>
                <a:cubicBezTo>
                  <a:pt x="241698" y="43323"/>
                  <a:pt x="241350" y="46680"/>
                  <a:pt x="241002" y="50164"/>
                </a:cubicBezTo>
                <a:lnTo>
                  <a:pt x="236568" y="49942"/>
                </a:lnTo>
                <a:lnTo>
                  <a:pt x="237233" y="40283"/>
                </a:lnTo>
                <a:close/>
                <a:moveTo>
                  <a:pt x="244105" y="42057"/>
                </a:moveTo>
                <a:lnTo>
                  <a:pt x="247082" y="50417"/>
                </a:lnTo>
                <a:lnTo>
                  <a:pt x="243282" y="50259"/>
                </a:lnTo>
                <a:cubicBezTo>
                  <a:pt x="243567" y="47409"/>
                  <a:pt x="243852" y="44622"/>
                  <a:pt x="244105" y="42057"/>
                </a:cubicBezTo>
                <a:close/>
                <a:moveTo>
                  <a:pt x="109987" y="40505"/>
                </a:moveTo>
                <a:cubicBezTo>
                  <a:pt x="109227" y="43640"/>
                  <a:pt x="108277" y="47567"/>
                  <a:pt x="107517" y="50639"/>
                </a:cubicBezTo>
                <a:lnTo>
                  <a:pt x="101468" y="45097"/>
                </a:lnTo>
                <a:cubicBezTo>
                  <a:pt x="101436" y="45065"/>
                  <a:pt x="101404" y="45034"/>
                  <a:pt x="101373" y="45002"/>
                </a:cubicBezTo>
                <a:lnTo>
                  <a:pt x="101214" y="44812"/>
                </a:lnTo>
                <a:lnTo>
                  <a:pt x="105743" y="41772"/>
                </a:lnTo>
                <a:lnTo>
                  <a:pt x="109987" y="40505"/>
                </a:lnTo>
                <a:close/>
                <a:moveTo>
                  <a:pt x="253068" y="43957"/>
                </a:moveTo>
                <a:lnTo>
                  <a:pt x="254936" y="50766"/>
                </a:lnTo>
                <a:lnTo>
                  <a:pt x="248096" y="50481"/>
                </a:lnTo>
                <a:lnTo>
                  <a:pt x="246354" y="45604"/>
                </a:lnTo>
                <a:lnTo>
                  <a:pt x="253068" y="43957"/>
                </a:lnTo>
                <a:close/>
                <a:moveTo>
                  <a:pt x="15043" y="42595"/>
                </a:moveTo>
                <a:lnTo>
                  <a:pt x="16405" y="50164"/>
                </a:lnTo>
                <a:lnTo>
                  <a:pt x="13238" y="50797"/>
                </a:lnTo>
                <a:cubicBezTo>
                  <a:pt x="12604" y="48390"/>
                  <a:pt x="11908" y="45825"/>
                  <a:pt x="11179" y="43260"/>
                </a:cubicBezTo>
                <a:lnTo>
                  <a:pt x="15043" y="42595"/>
                </a:lnTo>
                <a:close/>
                <a:moveTo>
                  <a:pt x="137602" y="44654"/>
                </a:moveTo>
                <a:lnTo>
                  <a:pt x="143208" y="44939"/>
                </a:lnTo>
                <a:lnTo>
                  <a:pt x="143841" y="50639"/>
                </a:lnTo>
                <a:lnTo>
                  <a:pt x="138172" y="50829"/>
                </a:lnTo>
                <a:lnTo>
                  <a:pt x="137602" y="44654"/>
                </a:lnTo>
                <a:close/>
                <a:moveTo>
                  <a:pt x="134340" y="44463"/>
                </a:moveTo>
                <a:lnTo>
                  <a:pt x="137159" y="44622"/>
                </a:lnTo>
                <a:lnTo>
                  <a:pt x="137697" y="50829"/>
                </a:lnTo>
                <a:lnTo>
                  <a:pt x="134562" y="50924"/>
                </a:lnTo>
                <a:lnTo>
                  <a:pt x="134340" y="44463"/>
                </a:lnTo>
                <a:close/>
                <a:moveTo>
                  <a:pt x="252529" y="40347"/>
                </a:moveTo>
                <a:lnTo>
                  <a:pt x="257945" y="40568"/>
                </a:lnTo>
                <a:lnTo>
                  <a:pt x="260383" y="51019"/>
                </a:lnTo>
                <a:lnTo>
                  <a:pt x="255443" y="50797"/>
                </a:lnTo>
                <a:lnTo>
                  <a:pt x="252529" y="40347"/>
                </a:lnTo>
                <a:close/>
                <a:moveTo>
                  <a:pt x="131205" y="44305"/>
                </a:moveTo>
                <a:lnTo>
                  <a:pt x="133865" y="44432"/>
                </a:lnTo>
                <a:lnTo>
                  <a:pt x="134087" y="50924"/>
                </a:lnTo>
                <a:lnTo>
                  <a:pt x="131458" y="51051"/>
                </a:lnTo>
                <a:lnTo>
                  <a:pt x="131205" y="44305"/>
                </a:lnTo>
                <a:close/>
                <a:moveTo>
                  <a:pt x="128101" y="44178"/>
                </a:moveTo>
                <a:lnTo>
                  <a:pt x="130762" y="44305"/>
                </a:lnTo>
                <a:lnTo>
                  <a:pt x="130983" y="51082"/>
                </a:lnTo>
                <a:lnTo>
                  <a:pt x="128481" y="51146"/>
                </a:lnTo>
                <a:lnTo>
                  <a:pt x="128101" y="44178"/>
                </a:lnTo>
                <a:close/>
                <a:moveTo>
                  <a:pt x="258420" y="40568"/>
                </a:moveTo>
                <a:lnTo>
                  <a:pt x="262948" y="40790"/>
                </a:lnTo>
                <a:lnTo>
                  <a:pt x="265514" y="51241"/>
                </a:lnTo>
                <a:lnTo>
                  <a:pt x="260858" y="51051"/>
                </a:lnTo>
                <a:lnTo>
                  <a:pt x="258420" y="40568"/>
                </a:lnTo>
                <a:close/>
                <a:moveTo>
                  <a:pt x="263423" y="40822"/>
                </a:moveTo>
                <a:lnTo>
                  <a:pt x="266749" y="40948"/>
                </a:lnTo>
                <a:lnTo>
                  <a:pt x="269757" y="51431"/>
                </a:lnTo>
                <a:lnTo>
                  <a:pt x="265989" y="51272"/>
                </a:lnTo>
                <a:lnTo>
                  <a:pt x="263423" y="40822"/>
                </a:lnTo>
                <a:close/>
                <a:moveTo>
                  <a:pt x="267255" y="40980"/>
                </a:moveTo>
                <a:lnTo>
                  <a:pt x="269662" y="41075"/>
                </a:lnTo>
                <a:lnTo>
                  <a:pt x="272861" y="51589"/>
                </a:lnTo>
                <a:lnTo>
                  <a:pt x="270232" y="51462"/>
                </a:lnTo>
                <a:lnTo>
                  <a:pt x="267255" y="40980"/>
                </a:lnTo>
                <a:close/>
                <a:moveTo>
                  <a:pt x="150903" y="48105"/>
                </a:moveTo>
                <a:lnTo>
                  <a:pt x="155527" y="49942"/>
                </a:lnTo>
                <a:lnTo>
                  <a:pt x="154608" y="51779"/>
                </a:lnTo>
                <a:lnTo>
                  <a:pt x="150016" y="49974"/>
                </a:lnTo>
                <a:lnTo>
                  <a:pt x="150903" y="48105"/>
                </a:lnTo>
                <a:close/>
                <a:moveTo>
                  <a:pt x="172090" y="44337"/>
                </a:moveTo>
                <a:lnTo>
                  <a:pt x="174085" y="48549"/>
                </a:lnTo>
                <a:lnTo>
                  <a:pt x="166864" y="51969"/>
                </a:lnTo>
                <a:lnTo>
                  <a:pt x="166864" y="51969"/>
                </a:lnTo>
                <a:lnTo>
                  <a:pt x="167909" y="46617"/>
                </a:lnTo>
                <a:lnTo>
                  <a:pt x="172090" y="44337"/>
                </a:lnTo>
                <a:close/>
                <a:moveTo>
                  <a:pt x="110367" y="42753"/>
                </a:moveTo>
                <a:lnTo>
                  <a:pt x="114389" y="46395"/>
                </a:lnTo>
                <a:lnTo>
                  <a:pt x="109100" y="52064"/>
                </a:lnTo>
                <a:lnTo>
                  <a:pt x="108277" y="51304"/>
                </a:lnTo>
                <a:cubicBezTo>
                  <a:pt x="108878" y="48802"/>
                  <a:pt x="109670" y="45635"/>
                  <a:pt x="110367" y="42753"/>
                </a:cubicBezTo>
                <a:close/>
                <a:moveTo>
                  <a:pt x="159422" y="42722"/>
                </a:moveTo>
                <a:lnTo>
                  <a:pt x="161417" y="43735"/>
                </a:lnTo>
                <a:lnTo>
                  <a:pt x="166896" y="46585"/>
                </a:lnTo>
                <a:lnTo>
                  <a:pt x="154672" y="52729"/>
                </a:lnTo>
                <a:lnTo>
                  <a:pt x="154672" y="52729"/>
                </a:lnTo>
                <a:lnTo>
                  <a:pt x="159422" y="42722"/>
                </a:lnTo>
                <a:close/>
                <a:moveTo>
                  <a:pt x="144633" y="43387"/>
                </a:moveTo>
                <a:lnTo>
                  <a:pt x="151093" y="46680"/>
                </a:lnTo>
                <a:lnTo>
                  <a:pt x="148085" y="53014"/>
                </a:lnTo>
                <a:lnTo>
                  <a:pt x="144791" y="50861"/>
                </a:lnTo>
                <a:lnTo>
                  <a:pt x="144158" y="44812"/>
                </a:lnTo>
                <a:lnTo>
                  <a:pt x="144633" y="43387"/>
                </a:lnTo>
                <a:close/>
                <a:moveTo>
                  <a:pt x="116827" y="44463"/>
                </a:moveTo>
                <a:lnTo>
                  <a:pt x="122433" y="50259"/>
                </a:lnTo>
                <a:lnTo>
                  <a:pt x="122464" y="53141"/>
                </a:lnTo>
                <a:lnTo>
                  <a:pt x="115054" y="46364"/>
                </a:lnTo>
                <a:lnTo>
                  <a:pt x="116827" y="44463"/>
                </a:lnTo>
                <a:close/>
                <a:moveTo>
                  <a:pt x="192358" y="50259"/>
                </a:moveTo>
                <a:lnTo>
                  <a:pt x="194448" y="50354"/>
                </a:lnTo>
                <a:lnTo>
                  <a:pt x="193403" y="53869"/>
                </a:lnTo>
                <a:cubicBezTo>
                  <a:pt x="193150" y="53046"/>
                  <a:pt x="192801" y="51779"/>
                  <a:pt x="192358" y="50259"/>
                </a:cubicBezTo>
                <a:close/>
                <a:moveTo>
                  <a:pt x="187829" y="50069"/>
                </a:moveTo>
                <a:lnTo>
                  <a:pt x="191851" y="50259"/>
                </a:lnTo>
                <a:cubicBezTo>
                  <a:pt x="192231" y="51526"/>
                  <a:pt x="192548" y="52634"/>
                  <a:pt x="192801" y="53457"/>
                </a:cubicBezTo>
                <a:lnTo>
                  <a:pt x="192801" y="53489"/>
                </a:lnTo>
                <a:lnTo>
                  <a:pt x="189349" y="54629"/>
                </a:lnTo>
                <a:lnTo>
                  <a:pt x="187829" y="50069"/>
                </a:lnTo>
                <a:close/>
                <a:moveTo>
                  <a:pt x="149858" y="50417"/>
                </a:moveTo>
                <a:lnTo>
                  <a:pt x="154450" y="52191"/>
                </a:lnTo>
                <a:lnTo>
                  <a:pt x="154038" y="53077"/>
                </a:lnTo>
                <a:lnTo>
                  <a:pt x="150745" y="54724"/>
                </a:lnTo>
                <a:lnTo>
                  <a:pt x="148496" y="53299"/>
                </a:lnTo>
                <a:lnTo>
                  <a:pt x="149858" y="50417"/>
                </a:lnTo>
                <a:close/>
                <a:moveTo>
                  <a:pt x="183396" y="49879"/>
                </a:moveTo>
                <a:lnTo>
                  <a:pt x="187354" y="50069"/>
                </a:lnTo>
                <a:lnTo>
                  <a:pt x="188906" y="54819"/>
                </a:lnTo>
                <a:lnTo>
                  <a:pt x="185327" y="55991"/>
                </a:lnTo>
                <a:lnTo>
                  <a:pt x="183396" y="49879"/>
                </a:lnTo>
                <a:close/>
                <a:moveTo>
                  <a:pt x="176935" y="49879"/>
                </a:moveTo>
                <a:lnTo>
                  <a:pt x="178487" y="54534"/>
                </a:lnTo>
                <a:lnTo>
                  <a:pt x="174022" y="56656"/>
                </a:lnTo>
                <a:lnTo>
                  <a:pt x="171710" y="52571"/>
                </a:lnTo>
                <a:cubicBezTo>
                  <a:pt x="174085" y="51399"/>
                  <a:pt x="175922" y="50417"/>
                  <a:pt x="176935" y="49879"/>
                </a:cubicBezTo>
                <a:close/>
                <a:moveTo>
                  <a:pt x="199230" y="50576"/>
                </a:moveTo>
                <a:lnTo>
                  <a:pt x="205247" y="50829"/>
                </a:lnTo>
                <a:cubicBezTo>
                  <a:pt x="205627" y="52222"/>
                  <a:pt x="205944" y="53679"/>
                  <a:pt x="206102" y="55104"/>
                </a:cubicBezTo>
                <a:cubicBezTo>
                  <a:pt x="206102" y="55326"/>
                  <a:pt x="206134" y="55548"/>
                  <a:pt x="206166" y="55738"/>
                </a:cubicBezTo>
                <a:lnTo>
                  <a:pt x="201289" y="57289"/>
                </a:lnTo>
                <a:lnTo>
                  <a:pt x="199230" y="50576"/>
                </a:lnTo>
                <a:close/>
                <a:moveTo>
                  <a:pt x="144886" y="51431"/>
                </a:moveTo>
                <a:lnTo>
                  <a:pt x="150238" y="54978"/>
                </a:lnTo>
                <a:lnTo>
                  <a:pt x="145488" y="57353"/>
                </a:lnTo>
                <a:lnTo>
                  <a:pt x="144886" y="51431"/>
                </a:lnTo>
                <a:close/>
                <a:moveTo>
                  <a:pt x="177790" y="49626"/>
                </a:moveTo>
                <a:lnTo>
                  <a:pt x="182889" y="49847"/>
                </a:lnTo>
                <a:lnTo>
                  <a:pt x="184884" y="56149"/>
                </a:lnTo>
                <a:lnTo>
                  <a:pt x="180545" y="57606"/>
                </a:lnTo>
                <a:lnTo>
                  <a:pt x="177790" y="49626"/>
                </a:lnTo>
                <a:close/>
                <a:moveTo>
                  <a:pt x="143873" y="51082"/>
                </a:moveTo>
                <a:lnTo>
                  <a:pt x="144569" y="57638"/>
                </a:lnTo>
                <a:lnTo>
                  <a:pt x="138837" y="58113"/>
                </a:lnTo>
                <a:lnTo>
                  <a:pt x="138204" y="51272"/>
                </a:lnTo>
                <a:lnTo>
                  <a:pt x="143873" y="51082"/>
                </a:lnTo>
                <a:close/>
                <a:moveTo>
                  <a:pt x="137729" y="51304"/>
                </a:moveTo>
                <a:lnTo>
                  <a:pt x="138394" y="58144"/>
                </a:lnTo>
                <a:lnTo>
                  <a:pt x="134847" y="58461"/>
                </a:lnTo>
                <a:lnTo>
                  <a:pt x="134562" y="51431"/>
                </a:lnTo>
                <a:lnTo>
                  <a:pt x="137729" y="51304"/>
                </a:lnTo>
                <a:close/>
                <a:moveTo>
                  <a:pt x="216395" y="51367"/>
                </a:moveTo>
                <a:lnTo>
                  <a:pt x="237170" y="52286"/>
                </a:lnTo>
                <a:lnTo>
                  <a:pt x="219340" y="58493"/>
                </a:lnTo>
                <a:lnTo>
                  <a:pt x="216395" y="51367"/>
                </a:lnTo>
                <a:close/>
                <a:moveTo>
                  <a:pt x="122813" y="41803"/>
                </a:moveTo>
                <a:lnTo>
                  <a:pt x="127658" y="44083"/>
                </a:lnTo>
                <a:lnTo>
                  <a:pt x="128481" y="58683"/>
                </a:lnTo>
                <a:lnTo>
                  <a:pt x="128481" y="58683"/>
                </a:lnTo>
                <a:lnTo>
                  <a:pt x="122939" y="53584"/>
                </a:lnTo>
                <a:lnTo>
                  <a:pt x="122908" y="50164"/>
                </a:lnTo>
                <a:lnTo>
                  <a:pt x="122813" y="41803"/>
                </a:lnTo>
                <a:close/>
                <a:moveTo>
                  <a:pt x="134119" y="51399"/>
                </a:moveTo>
                <a:lnTo>
                  <a:pt x="134372" y="58493"/>
                </a:lnTo>
                <a:lnTo>
                  <a:pt x="131712" y="58714"/>
                </a:lnTo>
                <a:lnTo>
                  <a:pt x="131458" y="51494"/>
                </a:lnTo>
                <a:lnTo>
                  <a:pt x="134119" y="51399"/>
                </a:lnTo>
                <a:close/>
                <a:moveTo>
                  <a:pt x="91112" y="47314"/>
                </a:moveTo>
                <a:lnTo>
                  <a:pt x="91397" y="58968"/>
                </a:lnTo>
                <a:lnTo>
                  <a:pt x="91397" y="58968"/>
                </a:lnTo>
                <a:lnTo>
                  <a:pt x="78634" y="58809"/>
                </a:lnTo>
                <a:cubicBezTo>
                  <a:pt x="77971" y="55116"/>
                  <a:pt x="77277" y="51138"/>
                  <a:pt x="76676" y="47725"/>
                </a:cubicBezTo>
                <a:lnTo>
                  <a:pt x="76676" y="47725"/>
                </a:lnTo>
                <a:cubicBezTo>
                  <a:pt x="82026" y="47567"/>
                  <a:pt x="87060" y="47440"/>
                  <a:pt x="91112" y="47314"/>
                </a:cubicBezTo>
                <a:close/>
                <a:moveTo>
                  <a:pt x="130983" y="51526"/>
                </a:moveTo>
                <a:lnTo>
                  <a:pt x="131268" y="58778"/>
                </a:lnTo>
                <a:lnTo>
                  <a:pt x="128956" y="58968"/>
                </a:lnTo>
                <a:lnTo>
                  <a:pt x="128513" y="51621"/>
                </a:lnTo>
                <a:lnTo>
                  <a:pt x="130983" y="51526"/>
                </a:lnTo>
                <a:close/>
                <a:moveTo>
                  <a:pt x="100296" y="47029"/>
                </a:moveTo>
                <a:lnTo>
                  <a:pt x="106883" y="53172"/>
                </a:lnTo>
                <a:lnTo>
                  <a:pt x="106313" y="55484"/>
                </a:lnTo>
                <a:cubicBezTo>
                  <a:pt x="106313" y="55516"/>
                  <a:pt x="106313" y="55548"/>
                  <a:pt x="106313" y="55579"/>
                </a:cubicBezTo>
                <a:lnTo>
                  <a:pt x="106060" y="59126"/>
                </a:lnTo>
                <a:lnTo>
                  <a:pt x="91872" y="58936"/>
                </a:lnTo>
                <a:lnTo>
                  <a:pt x="91587" y="47282"/>
                </a:lnTo>
                <a:lnTo>
                  <a:pt x="100296" y="47029"/>
                </a:lnTo>
                <a:close/>
                <a:moveTo>
                  <a:pt x="195398" y="50386"/>
                </a:moveTo>
                <a:lnTo>
                  <a:pt x="198755" y="50544"/>
                </a:lnTo>
                <a:lnTo>
                  <a:pt x="200845" y="57416"/>
                </a:lnTo>
                <a:lnTo>
                  <a:pt x="195303" y="59158"/>
                </a:lnTo>
                <a:lnTo>
                  <a:pt x="193973" y="55073"/>
                </a:lnTo>
                <a:lnTo>
                  <a:pt x="195398" y="50386"/>
                </a:lnTo>
                <a:close/>
                <a:moveTo>
                  <a:pt x="75721" y="47757"/>
                </a:moveTo>
                <a:cubicBezTo>
                  <a:pt x="76323" y="51146"/>
                  <a:pt x="77051" y="55136"/>
                  <a:pt x="77716" y="58841"/>
                </a:cubicBezTo>
                <a:lnTo>
                  <a:pt x="68120" y="59190"/>
                </a:lnTo>
                <a:lnTo>
                  <a:pt x="67012" y="48010"/>
                </a:lnTo>
                <a:lnTo>
                  <a:pt x="75721" y="47757"/>
                </a:lnTo>
                <a:close/>
                <a:moveTo>
                  <a:pt x="114737" y="46712"/>
                </a:moveTo>
                <a:lnTo>
                  <a:pt x="122338" y="53711"/>
                </a:lnTo>
                <a:lnTo>
                  <a:pt x="117017" y="59348"/>
                </a:lnTo>
                <a:lnTo>
                  <a:pt x="109448" y="52381"/>
                </a:lnTo>
                <a:lnTo>
                  <a:pt x="114737" y="46712"/>
                </a:lnTo>
                <a:close/>
                <a:moveTo>
                  <a:pt x="206229" y="56244"/>
                </a:moveTo>
                <a:cubicBezTo>
                  <a:pt x="206292" y="56909"/>
                  <a:pt x="206324" y="57543"/>
                  <a:pt x="206387" y="58176"/>
                </a:cubicBezTo>
                <a:lnTo>
                  <a:pt x="206419" y="58176"/>
                </a:lnTo>
                <a:lnTo>
                  <a:pt x="201985" y="59570"/>
                </a:lnTo>
                <a:lnTo>
                  <a:pt x="201447" y="57733"/>
                </a:lnTo>
                <a:lnTo>
                  <a:pt x="206229" y="56244"/>
                </a:lnTo>
                <a:close/>
                <a:moveTo>
                  <a:pt x="66537" y="47979"/>
                </a:moveTo>
                <a:lnTo>
                  <a:pt x="66537" y="48010"/>
                </a:lnTo>
                <a:lnTo>
                  <a:pt x="67677" y="59190"/>
                </a:lnTo>
                <a:lnTo>
                  <a:pt x="54851" y="59665"/>
                </a:lnTo>
                <a:cubicBezTo>
                  <a:pt x="54122" y="56624"/>
                  <a:pt x="53426" y="54218"/>
                  <a:pt x="52919" y="53267"/>
                </a:cubicBezTo>
                <a:cubicBezTo>
                  <a:pt x="52539" y="52507"/>
                  <a:pt x="51747" y="50734"/>
                  <a:pt x="50734" y="48485"/>
                </a:cubicBezTo>
                <a:cubicBezTo>
                  <a:pt x="55548" y="48327"/>
                  <a:pt x="61026" y="48137"/>
                  <a:pt x="66537" y="47979"/>
                </a:cubicBezTo>
                <a:close/>
                <a:moveTo>
                  <a:pt x="178677" y="54946"/>
                </a:moveTo>
                <a:lnTo>
                  <a:pt x="179690" y="57923"/>
                </a:lnTo>
                <a:lnTo>
                  <a:pt x="175890" y="59950"/>
                </a:lnTo>
                <a:lnTo>
                  <a:pt x="174243" y="57036"/>
                </a:lnTo>
                <a:lnTo>
                  <a:pt x="178677" y="54946"/>
                </a:lnTo>
                <a:close/>
                <a:moveTo>
                  <a:pt x="185042" y="56561"/>
                </a:moveTo>
                <a:lnTo>
                  <a:pt x="185771" y="58841"/>
                </a:lnTo>
                <a:lnTo>
                  <a:pt x="181369" y="60013"/>
                </a:lnTo>
                <a:lnTo>
                  <a:pt x="180672" y="58018"/>
                </a:lnTo>
                <a:lnTo>
                  <a:pt x="185042" y="56561"/>
                </a:lnTo>
                <a:close/>
                <a:moveTo>
                  <a:pt x="49752" y="48517"/>
                </a:moveTo>
                <a:cubicBezTo>
                  <a:pt x="50829" y="50956"/>
                  <a:pt x="51684" y="52856"/>
                  <a:pt x="52127" y="53711"/>
                </a:cubicBezTo>
                <a:cubicBezTo>
                  <a:pt x="52571" y="54534"/>
                  <a:pt x="53236" y="56846"/>
                  <a:pt x="53932" y="59728"/>
                </a:cubicBezTo>
                <a:lnTo>
                  <a:pt x="40948" y="60235"/>
                </a:lnTo>
                <a:lnTo>
                  <a:pt x="40726" y="56244"/>
                </a:lnTo>
                <a:cubicBezTo>
                  <a:pt x="40726" y="56213"/>
                  <a:pt x="40726" y="56181"/>
                  <a:pt x="40726" y="56149"/>
                </a:cubicBezTo>
                <a:lnTo>
                  <a:pt x="37433" y="48992"/>
                </a:lnTo>
                <a:cubicBezTo>
                  <a:pt x="40093" y="48865"/>
                  <a:pt x="44495" y="48675"/>
                  <a:pt x="49752" y="48517"/>
                </a:cubicBezTo>
                <a:close/>
                <a:moveTo>
                  <a:pt x="171298" y="52761"/>
                </a:moveTo>
                <a:lnTo>
                  <a:pt x="173610" y="56846"/>
                </a:lnTo>
                <a:lnTo>
                  <a:pt x="166294" y="60361"/>
                </a:lnTo>
                <a:lnTo>
                  <a:pt x="166073" y="55453"/>
                </a:lnTo>
                <a:cubicBezTo>
                  <a:pt x="166136" y="55389"/>
                  <a:pt x="166199" y="55326"/>
                  <a:pt x="166231" y="55263"/>
                </a:cubicBezTo>
                <a:cubicBezTo>
                  <a:pt x="168068" y="54376"/>
                  <a:pt x="169778" y="53521"/>
                  <a:pt x="171298" y="52761"/>
                </a:cubicBezTo>
                <a:close/>
                <a:moveTo>
                  <a:pt x="189033" y="55231"/>
                </a:moveTo>
                <a:lnTo>
                  <a:pt x="190394" y="59316"/>
                </a:lnTo>
                <a:lnTo>
                  <a:pt x="186721" y="60361"/>
                </a:lnTo>
                <a:lnTo>
                  <a:pt x="185454" y="56434"/>
                </a:lnTo>
                <a:lnTo>
                  <a:pt x="189033" y="55231"/>
                </a:lnTo>
                <a:close/>
                <a:moveTo>
                  <a:pt x="192928" y="53901"/>
                </a:moveTo>
                <a:cubicBezTo>
                  <a:pt x="193023" y="54218"/>
                  <a:pt x="193086" y="54471"/>
                  <a:pt x="193150" y="54693"/>
                </a:cubicBezTo>
                <a:lnTo>
                  <a:pt x="193055" y="54978"/>
                </a:lnTo>
                <a:cubicBezTo>
                  <a:pt x="193023" y="55041"/>
                  <a:pt x="193023" y="55136"/>
                  <a:pt x="193055" y="55231"/>
                </a:cubicBezTo>
                <a:lnTo>
                  <a:pt x="194448" y="59443"/>
                </a:lnTo>
                <a:lnTo>
                  <a:pt x="191250" y="60425"/>
                </a:lnTo>
                <a:lnTo>
                  <a:pt x="189476" y="55041"/>
                </a:lnTo>
                <a:lnTo>
                  <a:pt x="192928" y="53901"/>
                </a:lnTo>
                <a:close/>
                <a:moveTo>
                  <a:pt x="256076" y="53109"/>
                </a:moveTo>
                <a:lnTo>
                  <a:pt x="277231" y="54059"/>
                </a:lnTo>
                <a:cubicBezTo>
                  <a:pt x="271151" y="56181"/>
                  <a:pt x="264722" y="58398"/>
                  <a:pt x="258166" y="60646"/>
                </a:cubicBezTo>
                <a:lnTo>
                  <a:pt x="256076" y="53109"/>
                </a:lnTo>
                <a:close/>
                <a:moveTo>
                  <a:pt x="215951" y="51557"/>
                </a:moveTo>
                <a:lnTo>
                  <a:pt x="218897" y="58651"/>
                </a:lnTo>
                <a:lnTo>
                  <a:pt x="213070" y="60678"/>
                </a:lnTo>
                <a:lnTo>
                  <a:pt x="215951" y="51557"/>
                </a:lnTo>
                <a:close/>
                <a:moveTo>
                  <a:pt x="122686" y="53996"/>
                </a:moveTo>
                <a:lnTo>
                  <a:pt x="124143" y="55326"/>
                </a:lnTo>
                <a:lnTo>
                  <a:pt x="118632" y="60868"/>
                </a:lnTo>
                <a:lnTo>
                  <a:pt x="117302" y="59633"/>
                </a:lnTo>
                <a:lnTo>
                  <a:pt x="122686" y="53996"/>
                </a:lnTo>
                <a:close/>
                <a:moveTo>
                  <a:pt x="208478" y="50987"/>
                </a:moveTo>
                <a:lnTo>
                  <a:pt x="215096" y="51304"/>
                </a:lnTo>
                <a:lnTo>
                  <a:pt x="211961" y="61058"/>
                </a:lnTo>
                <a:lnTo>
                  <a:pt x="211866" y="61090"/>
                </a:lnTo>
                <a:lnTo>
                  <a:pt x="208478" y="50987"/>
                </a:lnTo>
                <a:close/>
                <a:moveTo>
                  <a:pt x="166864" y="47124"/>
                </a:moveTo>
                <a:lnTo>
                  <a:pt x="165724" y="52951"/>
                </a:lnTo>
                <a:cubicBezTo>
                  <a:pt x="159675" y="55864"/>
                  <a:pt x="152107" y="59253"/>
                  <a:pt x="145868" y="61248"/>
                </a:cubicBezTo>
                <a:lnTo>
                  <a:pt x="145519" y="57859"/>
                </a:lnTo>
                <a:lnTo>
                  <a:pt x="166864" y="47124"/>
                </a:lnTo>
                <a:close/>
                <a:moveTo>
                  <a:pt x="36926" y="49024"/>
                </a:moveTo>
                <a:lnTo>
                  <a:pt x="40283" y="56308"/>
                </a:lnTo>
                <a:lnTo>
                  <a:pt x="40473" y="60266"/>
                </a:lnTo>
                <a:lnTo>
                  <a:pt x="36419" y="60425"/>
                </a:lnTo>
                <a:lnTo>
                  <a:pt x="36388" y="60425"/>
                </a:lnTo>
                <a:lnTo>
                  <a:pt x="32366" y="61375"/>
                </a:lnTo>
                <a:cubicBezTo>
                  <a:pt x="30307" y="59095"/>
                  <a:pt x="28787" y="56371"/>
                  <a:pt x="27932" y="53426"/>
                </a:cubicBezTo>
                <a:cubicBezTo>
                  <a:pt x="27774" y="52856"/>
                  <a:pt x="27552" y="51779"/>
                  <a:pt x="27299" y="50354"/>
                </a:cubicBezTo>
                <a:cubicBezTo>
                  <a:pt x="31004" y="49689"/>
                  <a:pt x="34013" y="49245"/>
                  <a:pt x="35754" y="49119"/>
                </a:cubicBezTo>
                <a:cubicBezTo>
                  <a:pt x="36071" y="49087"/>
                  <a:pt x="36451" y="49055"/>
                  <a:pt x="36926" y="49024"/>
                </a:cubicBezTo>
                <a:close/>
                <a:moveTo>
                  <a:pt x="107643" y="53869"/>
                </a:moveTo>
                <a:lnTo>
                  <a:pt x="114357" y="60013"/>
                </a:lnTo>
                <a:lnTo>
                  <a:pt x="112900" y="61850"/>
                </a:lnTo>
                <a:lnTo>
                  <a:pt x="110778" y="59728"/>
                </a:lnTo>
                <a:cubicBezTo>
                  <a:pt x="110747" y="59696"/>
                  <a:pt x="110683" y="59665"/>
                  <a:pt x="110652" y="59665"/>
                </a:cubicBezTo>
                <a:lnTo>
                  <a:pt x="106946" y="59190"/>
                </a:lnTo>
                <a:lnTo>
                  <a:pt x="107200" y="55674"/>
                </a:lnTo>
                <a:cubicBezTo>
                  <a:pt x="107232" y="55516"/>
                  <a:pt x="107422" y="54851"/>
                  <a:pt x="107643" y="53869"/>
                </a:cubicBezTo>
                <a:close/>
                <a:moveTo>
                  <a:pt x="248919" y="52792"/>
                </a:moveTo>
                <a:lnTo>
                  <a:pt x="255601" y="53109"/>
                </a:lnTo>
                <a:lnTo>
                  <a:pt x="257723" y="60773"/>
                </a:lnTo>
                <a:lnTo>
                  <a:pt x="252371" y="62610"/>
                </a:lnTo>
                <a:lnTo>
                  <a:pt x="251642" y="60488"/>
                </a:lnTo>
                <a:lnTo>
                  <a:pt x="248919" y="52792"/>
                </a:lnTo>
                <a:close/>
                <a:moveTo>
                  <a:pt x="124459" y="55611"/>
                </a:moveTo>
                <a:lnTo>
                  <a:pt x="128101" y="58936"/>
                </a:lnTo>
                <a:cubicBezTo>
                  <a:pt x="127975" y="58928"/>
                  <a:pt x="127836" y="58923"/>
                  <a:pt x="127689" y="58923"/>
                </a:cubicBezTo>
                <a:cubicBezTo>
                  <a:pt x="126659" y="58923"/>
                  <a:pt x="125231" y="59166"/>
                  <a:pt x="124871" y="60330"/>
                </a:cubicBezTo>
                <a:cubicBezTo>
                  <a:pt x="124650" y="61121"/>
                  <a:pt x="124459" y="61945"/>
                  <a:pt x="124333" y="62768"/>
                </a:cubicBezTo>
                <a:cubicBezTo>
                  <a:pt x="122718" y="62515"/>
                  <a:pt x="121103" y="62166"/>
                  <a:pt x="119551" y="61723"/>
                </a:cubicBezTo>
                <a:lnTo>
                  <a:pt x="118981" y="61185"/>
                </a:lnTo>
                <a:lnTo>
                  <a:pt x="124459" y="55611"/>
                </a:lnTo>
                <a:close/>
                <a:moveTo>
                  <a:pt x="205691" y="50892"/>
                </a:moveTo>
                <a:lnTo>
                  <a:pt x="208002" y="50987"/>
                </a:lnTo>
                <a:lnTo>
                  <a:pt x="211454" y="61248"/>
                </a:lnTo>
                <a:lnTo>
                  <a:pt x="207084" y="62768"/>
                </a:lnTo>
                <a:cubicBezTo>
                  <a:pt x="207052" y="60615"/>
                  <a:pt x="206862" y="58176"/>
                  <a:pt x="206546" y="55073"/>
                </a:cubicBezTo>
                <a:cubicBezTo>
                  <a:pt x="206387" y="53647"/>
                  <a:pt x="206102" y="52254"/>
                  <a:pt x="205691" y="50892"/>
                </a:cubicBezTo>
                <a:close/>
                <a:moveTo>
                  <a:pt x="144664" y="58113"/>
                </a:moveTo>
                <a:lnTo>
                  <a:pt x="144981" y="61533"/>
                </a:lnTo>
                <a:cubicBezTo>
                  <a:pt x="143429" y="62040"/>
                  <a:pt x="141814" y="62420"/>
                  <a:pt x="140199" y="62705"/>
                </a:cubicBezTo>
                <a:cubicBezTo>
                  <a:pt x="139787" y="62800"/>
                  <a:pt x="139407" y="62831"/>
                  <a:pt x="138996" y="62895"/>
                </a:cubicBezTo>
                <a:lnTo>
                  <a:pt x="138901" y="58588"/>
                </a:lnTo>
                <a:lnTo>
                  <a:pt x="144664" y="58113"/>
                </a:lnTo>
                <a:close/>
                <a:moveTo>
                  <a:pt x="127702" y="59355"/>
                </a:moveTo>
                <a:cubicBezTo>
                  <a:pt x="128053" y="59355"/>
                  <a:pt x="128358" y="59384"/>
                  <a:pt x="128545" y="59411"/>
                </a:cubicBezTo>
                <a:lnTo>
                  <a:pt x="128766" y="63243"/>
                </a:lnTo>
                <a:cubicBezTo>
                  <a:pt x="127310" y="63148"/>
                  <a:pt x="125980" y="63021"/>
                  <a:pt x="124808" y="62831"/>
                </a:cubicBezTo>
                <a:cubicBezTo>
                  <a:pt x="124903" y="62040"/>
                  <a:pt x="125093" y="61248"/>
                  <a:pt x="125315" y="60456"/>
                </a:cubicBezTo>
                <a:cubicBezTo>
                  <a:pt x="125610" y="59546"/>
                  <a:pt x="126806" y="59355"/>
                  <a:pt x="127702" y="59355"/>
                </a:cubicBezTo>
                <a:close/>
                <a:moveTo>
                  <a:pt x="238373" y="52317"/>
                </a:moveTo>
                <a:lnTo>
                  <a:pt x="240748" y="52444"/>
                </a:lnTo>
                <a:cubicBezTo>
                  <a:pt x="240527" y="54756"/>
                  <a:pt x="240305" y="57131"/>
                  <a:pt x="240052" y="59506"/>
                </a:cubicBezTo>
                <a:lnTo>
                  <a:pt x="228429" y="63338"/>
                </a:lnTo>
                <a:lnTo>
                  <a:pt x="226212" y="56561"/>
                </a:lnTo>
                <a:lnTo>
                  <a:pt x="238373" y="52317"/>
                </a:lnTo>
                <a:close/>
                <a:moveTo>
                  <a:pt x="138394" y="58619"/>
                </a:moveTo>
                <a:lnTo>
                  <a:pt x="138489" y="62926"/>
                </a:lnTo>
                <a:cubicBezTo>
                  <a:pt x="136353" y="63213"/>
                  <a:pt x="134201" y="63361"/>
                  <a:pt x="132045" y="63361"/>
                </a:cubicBezTo>
                <a:cubicBezTo>
                  <a:pt x="131101" y="63361"/>
                  <a:pt x="130155" y="63333"/>
                  <a:pt x="129210" y="63275"/>
                </a:cubicBezTo>
                <a:lnTo>
                  <a:pt x="128988" y="59411"/>
                </a:lnTo>
                <a:lnTo>
                  <a:pt x="138394" y="58619"/>
                </a:lnTo>
                <a:close/>
                <a:moveTo>
                  <a:pt x="190553" y="59728"/>
                </a:moveTo>
                <a:lnTo>
                  <a:pt x="191376" y="62198"/>
                </a:lnTo>
                <a:lnTo>
                  <a:pt x="187703" y="63433"/>
                </a:lnTo>
                <a:lnTo>
                  <a:pt x="186848" y="60805"/>
                </a:lnTo>
                <a:lnTo>
                  <a:pt x="190553" y="59728"/>
                </a:lnTo>
                <a:close/>
                <a:moveTo>
                  <a:pt x="165598" y="55579"/>
                </a:moveTo>
                <a:lnTo>
                  <a:pt x="165819" y="60551"/>
                </a:lnTo>
                <a:lnTo>
                  <a:pt x="155590" y="63813"/>
                </a:lnTo>
                <a:lnTo>
                  <a:pt x="154608" y="60456"/>
                </a:lnTo>
                <a:cubicBezTo>
                  <a:pt x="158377" y="58936"/>
                  <a:pt x="162177" y="57194"/>
                  <a:pt x="165598" y="55579"/>
                </a:cubicBezTo>
                <a:close/>
                <a:moveTo>
                  <a:pt x="206419" y="58651"/>
                </a:moveTo>
                <a:cubicBezTo>
                  <a:pt x="206577" y="60235"/>
                  <a:pt x="206641" y="61596"/>
                  <a:pt x="206641" y="62895"/>
                </a:cubicBezTo>
                <a:lnTo>
                  <a:pt x="203347" y="64035"/>
                </a:lnTo>
                <a:lnTo>
                  <a:pt x="202112" y="59981"/>
                </a:lnTo>
                <a:lnTo>
                  <a:pt x="206419" y="58651"/>
                </a:lnTo>
                <a:close/>
                <a:moveTo>
                  <a:pt x="106915" y="59633"/>
                </a:moveTo>
                <a:lnTo>
                  <a:pt x="110525" y="60108"/>
                </a:lnTo>
                <a:lnTo>
                  <a:pt x="112615" y="62230"/>
                </a:lnTo>
                <a:lnTo>
                  <a:pt x="110968" y="64542"/>
                </a:lnTo>
                <a:lnTo>
                  <a:pt x="106598" y="64162"/>
                </a:lnTo>
                <a:lnTo>
                  <a:pt x="106915" y="59633"/>
                </a:lnTo>
                <a:close/>
                <a:moveTo>
                  <a:pt x="173832" y="57258"/>
                </a:moveTo>
                <a:lnTo>
                  <a:pt x="175478" y="60171"/>
                </a:lnTo>
                <a:lnTo>
                  <a:pt x="166484" y="64922"/>
                </a:lnTo>
                <a:lnTo>
                  <a:pt x="166326" y="60868"/>
                </a:lnTo>
                <a:lnTo>
                  <a:pt x="173832" y="57258"/>
                </a:lnTo>
                <a:close/>
                <a:moveTo>
                  <a:pt x="185897" y="59253"/>
                </a:moveTo>
                <a:lnTo>
                  <a:pt x="187259" y="63560"/>
                </a:lnTo>
                <a:lnTo>
                  <a:pt x="183047" y="64953"/>
                </a:lnTo>
                <a:lnTo>
                  <a:pt x="181527" y="60456"/>
                </a:lnTo>
                <a:lnTo>
                  <a:pt x="185897" y="59253"/>
                </a:lnTo>
                <a:close/>
                <a:moveTo>
                  <a:pt x="225801" y="56719"/>
                </a:moveTo>
                <a:lnTo>
                  <a:pt x="227986" y="63465"/>
                </a:lnTo>
                <a:lnTo>
                  <a:pt x="222222" y="65397"/>
                </a:lnTo>
                <a:lnTo>
                  <a:pt x="219530" y="58905"/>
                </a:lnTo>
                <a:lnTo>
                  <a:pt x="225801" y="56719"/>
                </a:lnTo>
                <a:close/>
                <a:moveTo>
                  <a:pt x="201004" y="57859"/>
                </a:moveTo>
                <a:lnTo>
                  <a:pt x="201605" y="59918"/>
                </a:lnTo>
                <a:lnTo>
                  <a:pt x="202935" y="64225"/>
                </a:lnTo>
                <a:lnTo>
                  <a:pt x="197552" y="66062"/>
                </a:lnTo>
                <a:lnTo>
                  <a:pt x="195462" y="59601"/>
                </a:lnTo>
                <a:lnTo>
                  <a:pt x="201004" y="57859"/>
                </a:lnTo>
                <a:close/>
                <a:moveTo>
                  <a:pt x="154165" y="60646"/>
                </a:moveTo>
                <a:lnTo>
                  <a:pt x="155559" y="65270"/>
                </a:lnTo>
                <a:lnTo>
                  <a:pt x="152170" y="66188"/>
                </a:lnTo>
                <a:lnTo>
                  <a:pt x="150713" y="61976"/>
                </a:lnTo>
                <a:cubicBezTo>
                  <a:pt x="151853" y="61565"/>
                  <a:pt x="153025" y="61121"/>
                  <a:pt x="154165" y="60646"/>
                </a:cubicBezTo>
                <a:close/>
                <a:moveTo>
                  <a:pt x="243060" y="52539"/>
                </a:moveTo>
                <a:lnTo>
                  <a:pt x="247906" y="52761"/>
                </a:lnTo>
                <a:lnTo>
                  <a:pt x="250756" y="60805"/>
                </a:lnTo>
                <a:lnTo>
                  <a:pt x="251484" y="62926"/>
                </a:lnTo>
                <a:lnTo>
                  <a:pt x="241667" y="66283"/>
                </a:lnTo>
                <a:cubicBezTo>
                  <a:pt x="242110" y="61818"/>
                  <a:pt x="242585" y="57099"/>
                  <a:pt x="243060" y="52539"/>
                </a:cubicBezTo>
                <a:close/>
                <a:moveTo>
                  <a:pt x="175605" y="60615"/>
                </a:moveTo>
                <a:lnTo>
                  <a:pt x="176048" y="64700"/>
                </a:lnTo>
                <a:lnTo>
                  <a:pt x="171076" y="66537"/>
                </a:lnTo>
                <a:lnTo>
                  <a:pt x="170063" y="63528"/>
                </a:lnTo>
                <a:lnTo>
                  <a:pt x="175605" y="60615"/>
                </a:lnTo>
                <a:close/>
                <a:moveTo>
                  <a:pt x="114674" y="60330"/>
                </a:moveTo>
                <a:lnTo>
                  <a:pt x="117081" y="62546"/>
                </a:lnTo>
                <a:lnTo>
                  <a:pt x="116226" y="66568"/>
                </a:lnTo>
                <a:lnTo>
                  <a:pt x="111412" y="64700"/>
                </a:lnTo>
                <a:lnTo>
                  <a:pt x="113090" y="62293"/>
                </a:lnTo>
                <a:lnTo>
                  <a:pt x="114674" y="60330"/>
                </a:lnTo>
                <a:close/>
                <a:moveTo>
                  <a:pt x="219087" y="59063"/>
                </a:moveTo>
                <a:lnTo>
                  <a:pt x="221779" y="65523"/>
                </a:lnTo>
                <a:lnTo>
                  <a:pt x="217915" y="66790"/>
                </a:lnTo>
                <a:lnTo>
                  <a:pt x="215666" y="60266"/>
                </a:lnTo>
                <a:lnTo>
                  <a:pt x="219087" y="59063"/>
                </a:lnTo>
                <a:close/>
                <a:moveTo>
                  <a:pt x="40473" y="60710"/>
                </a:moveTo>
                <a:lnTo>
                  <a:pt x="40758" y="66853"/>
                </a:lnTo>
                <a:cubicBezTo>
                  <a:pt x="39016" y="66062"/>
                  <a:pt x="37465" y="65333"/>
                  <a:pt x="36388" y="64732"/>
                </a:cubicBezTo>
                <a:cubicBezTo>
                  <a:pt x="35026" y="63940"/>
                  <a:pt x="33791" y="62926"/>
                  <a:pt x="32714" y="61755"/>
                </a:cubicBezTo>
                <a:lnTo>
                  <a:pt x="36451" y="60868"/>
                </a:lnTo>
                <a:lnTo>
                  <a:pt x="40473" y="60710"/>
                </a:lnTo>
                <a:close/>
                <a:moveTo>
                  <a:pt x="179849" y="58366"/>
                </a:moveTo>
                <a:lnTo>
                  <a:pt x="182192" y="65238"/>
                </a:lnTo>
                <a:lnTo>
                  <a:pt x="176777" y="67043"/>
                </a:lnTo>
                <a:lnTo>
                  <a:pt x="176017" y="60361"/>
                </a:lnTo>
                <a:lnTo>
                  <a:pt x="179849" y="58366"/>
                </a:lnTo>
                <a:close/>
                <a:moveTo>
                  <a:pt x="263328" y="61280"/>
                </a:moveTo>
                <a:lnTo>
                  <a:pt x="264880" y="65777"/>
                </a:lnTo>
                <a:lnTo>
                  <a:pt x="260066" y="67392"/>
                </a:lnTo>
                <a:lnTo>
                  <a:pt x="258800" y="62831"/>
                </a:lnTo>
                <a:lnTo>
                  <a:pt x="263328" y="61280"/>
                </a:lnTo>
                <a:close/>
                <a:moveTo>
                  <a:pt x="194575" y="59886"/>
                </a:moveTo>
                <a:lnTo>
                  <a:pt x="196697" y="66378"/>
                </a:lnTo>
                <a:lnTo>
                  <a:pt x="193561" y="67487"/>
                </a:lnTo>
                <a:lnTo>
                  <a:pt x="191408" y="60900"/>
                </a:lnTo>
                <a:lnTo>
                  <a:pt x="194575" y="59886"/>
                </a:lnTo>
                <a:close/>
                <a:moveTo>
                  <a:pt x="150270" y="62135"/>
                </a:moveTo>
                <a:lnTo>
                  <a:pt x="151727" y="66283"/>
                </a:lnTo>
                <a:lnTo>
                  <a:pt x="146311" y="67772"/>
                </a:lnTo>
                <a:lnTo>
                  <a:pt x="146311" y="67772"/>
                </a:lnTo>
                <a:lnTo>
                  <a:pt x="146374" y="67297"/>
                </a:lnTo>
                <a:cubicBezTo>
                  <a:pt x="146501" y="66030"/>
                  <a:pt x="146438" y="64763"/>
                  <a:pt x="146184" y="63528"/>
                </a:cubicBezTo>
                <a:cubicBezTo>
                  <a:pt x="147515" y="63148"/>
                  <a:pt x="148876" y="62641"/>
                  <a:pt x="150270" y="62135"/>
                </a:cubicBezTo>
                <a:close/>
                <a:moveTo>
                  <a:pt x="165819" y="61026"/>
                </a:moveTo>
                <a:lnTo>
                  <a:pt x="166009" y="65112"/>
                </a:lnTo>
                <a:lnTo>
                  <a:pt x="156794" y="67803"/>
                </a:lnTo>
                <a:lnTo>
                  <a:pt x="155717" y="64225"/>
                </a:lnTo>
                <a:lnTo>
                  <a:pt x="165819" y="61026"/>
                </a:lnTo>
                <a:close/>
                <a:moveTo>
                  <a:pt x="166041" y="65587"/>
                </a:moveTo>
                <a:lnTo>
                  <a:pt x="166168" y="68595"/>
                </a:lnTo>
                <a:lnTo>
                  <a:pt x="162272" y="68469"/>
                </a:lnTo>
                <a:lnTo>
                  <a:pt x="162557" y="66695"/>
                </a:lnTo>
                <a:cubicBezTo>
                  <a:pt x="162557" y="66663"/>
                  <a:pt x="162557" y="66632"/>
                  <a:pt x="162557" y="66600"/>
                </a:cubicBezTo>
                <a:lnTo>
                  <a:pt x="166041" y="65587"/>
                </a:lnTo>
                <a:close/>
                <a:moveTo>
                  <a:pt x="176080" y="65175"/>
                </a:moveTo>
                <a:lnTo>
                  <a:pt x="176302" y="67202"/>
                </a:lnTo>
                <a:lnTo>
                  <a:pt x="171805" y="68690"/>
                </a:lnTo>
                <a:lnTo>
                  <a:pt x="171235" y="66980"/>
                </a:lnTo>
                <a:lnTo>
                  <a:pt x="176080" y="65175"/>
                </a:lnTo>
                <a:close/>
                <a:moveTo>
                  <a:pt x="272069" y="58271"/>
                </a:moveTo>
                <a:cubicBezTo>
                  <a:pt x="272734" y="60076"/>
                  <a:pt x="274444" y="64542"/>
                  <a:pt x="275521" y="67550"/>
                </a:cubicBezTo>
                <a:lnTo>
                  <a:pt x="272386" y="68690"/>
                </a:lnTo>
                <a:lnTo>
                  <a:pt x="271562" y="67012"/>
                </a:lnTo>
                <a:lnTo>
                  <a:pt x="268997" y="59348"/>
                </a:lnTo>
                <a:lnTo>
                  <a:pt x="272069" y="58271"/>
                </a:lnTo>
                <a:close/>
                <a:moveTo>
                  <a:pt x="117461" y="62895"/>
                </a:moveTo>
                <a:lnTo>
                  <a:pt x="118157" y="63528"/>
                </a:lnTo>
                <a:cubicBezTo>
                  <a:pt x="118284" y="63655"/>
                  <a:pt x="118411" y="63718"/>
                  <a:pt x="118569" y="63782"/>
                </a:cubicBezTo>
                <a:cubicBezTo>
                  <a:pt x="119867" y="64193"/>
                  <a:pt x="121198" y="64542"/>
                  <a:pt x="122559" y="64795"/>
                </a:cubicBezTo>
                <a:lnTo>
                  <a:pt x="121673" y="68722"/>
                </a:lnTo>
                <a:lnTo>
                  <a:pt x="116669" y="66727"/>
                </a:lnTo>
                <a:lnTo>
                  <a:pt x="117461" y="62895"/>
                </a:lnTo>
                <a:close/>
                <a:moveTo>
                  <a:pt x="155685" y="65682"/>
                </a:moveTo>
                <a:lnTo>
                  <a:pt x="156350" y="67930"/>
                </a:lnTo>
                <a:lnTo>
                  <a:pt x="153120" y="68880"/>
                </a:lnTo>
                <a:lnTo>
                  <a:pt x="152328" y="66600"/>
                </a:lnTo>
                <a:lnTo>
                  <a:pt x="155685" y="65682"/>
                </a:lnTo>
                <a:close/>
                <a:moveTo>
                  <a:pt x="191503" y="62641"/>
                </a:moveTo>
                <a:lnTo>
                  <a:pt x="193150" y="67613"/>
                </a:lnTo>
                <a:lnTo>
                  <a:pt x="189444" y="68912"/>
                </a:lnTo>
                <a:lnTo>
                  <a:pt x="187829" y="63845"/>
                </a:lnTo>
                <a:lnTo>
                  <a:pt x="191503" y="62641"/>
                </a:lnTo>
                <a:close/>
                <a:moveTo>
                  <a:pt x="228112" y="63940"/>
                </a:moveTo>
                <a:lnTo>
                  <a:pt x="229189" y="67297"/>
                </a:lnTo>
                <a:lnTo>
                  <a:pt x="223774" y="69134"/>
                </a:lnTo>
                <a:lnTo>
                  <a:pt x="222380" y="65808"/>
                </a:lnTo>
                <a:lnTo>
                  <a:pt x="228112" y="63940"/>
                </a:lnTo>
                <a:close/>
                <a:moveTo>
                  <a:pt x="280113" y="55516"/>
                </a:moveTo>
                <a:cubicBezTo>
                  <a:pt x="281063" y="58651"/>
                  <a:pt x="283375" y="65967"/>
                  <a:pt x="283945" y="67740"/>
                </a:cubicBezTo>
                <a:lnTo>
                  <a:pt x="281760" y="69672"/>
                </a:lnTo>
                <a:lnTo>
                  <a:pt x="279606" y="66948"/>
                </a:lnTo>
                <a:lnTo>
                  <a:pt x="275648" y="57068"/>
                </a:lnTo>
                <a:lnTo>
                  <a:pt x="280113" y="55516"/>
                </a:lnTo>
                <a:close/>
                <a:moveTo>
                  <a:pt x="240020" y="59981"/>
                </a:moveTo>
                <a:lnTo>
                  <a:pt x="240020" y="59981"/>
                </a:lnTo>
                <a:cubicBezTo>
                  <a:pt x="239798" y="62388"/>
                  <a:pt x="239545" y="64795"/>
                  <a:pt x="239292" y="67107"/>
                </a:cubicBezTo>
                <a:lnTo>
                  <a:pt x="230583" y="70084"/>
                </a:lnTo>
                <a:lnTo>
                  <a:pt x="229727" y="67360"/>
                </a:lnTo>
                <a:lnTo>
                  <a:pt x="228556" y="63782"/>
                </a:lnTo>
                <a:lnTo>
                  <a:pt x="240020" y="59981"/>
                </a:lnTo>
                <a:close/>
                <a:moveTo>
                  <a:pt x="258356" y="62990"/>
                </a:moveTo>
                <a:lnTo>
                  <a:pt x="259623" y="67582"/>
                </a:lnTo>
                <a:lnTo>
                  <a:pt x="255063" y="70369"/>
                </a:lnTo>
                <a:lnTo>
                  <a:pt x="253131" y="64795"/>
                </a:lnTo>
                <a:lnTo>
                  <a:pt x="258356" y="62990"/>
                </a:lnTo>
                <a:close/>
                <a:moveTo>
                  <a:pt x="169651" y="63750"/>
                </a:moveTo>
                <a:lnTo>
                  <a:pt x="171393" y="68817"/>
                </a:lnTo>
                <a:lnTo>
                  <a:pt x="166674" y="70400"/>
                </a:lnTo>
                <a:lnTo>
                  <a:pt x="166484" y="65428"/>
                </a:lnTo>
                <a:lnTo>
                  <a:pt x="169651" y="63750"/>
                </a:lnTo>
                <a:close/>
                <a:moveTo>
                  <a:pt x="187386" y="64003"/>
                </a:moveTo>
                <a:lnTo>
                  <a:pt x="189001" y="69070"/>
                </a:lnTo>
                <a:lnTo>
                  <a:pt x="184916" y="70464"/>
                </a:lnTo>
                <a:lnTo>
                  <a:pt x="183174" y="65397"/>
                </a:lnTo>
                <a:lnTo>
                  <a:pt x="187386" y="64003"/>
                </a:lnTo>
                <a:close/>
                <a:moveTo>
                  <a:pt x="268554" y="59475"/>
                </a:moveTo>
                <a:lnTo>
                  <a:pt x="271151" y="67170"/>
                </a:lnTo>
                <a:lnTo>
                  <a:pt x="271942" y="68849"/>
                </a:lnTo>
                <a:lnTo>
                  <a:pt x="267097" y="70622"/>
                </a:lnTo>
                <a:lnTo>
                  <a:pt x="265387" y="65840"/>
                </a:lnTo>
                <a:lnTo>
                  <a:pt x="263772" y="61153"/>
                </a:lnTo>
                <a:lnTo>
                  <a:pt x="268554" y="59475"/>
                </a:lnTo>
                <a:close/>
                <a:moveTo>
                  <a:pt x="151885" y="66727"/>
                </a:moveTo>
                <a:lnTo>
                  <a:pt x="152677" y="69007"/>
                </a:lnTo>
                <a:lnTo>
                  <a:pt x="151727" y="69260"/>
                </a:lnTo>
                <a:lnTo>
                  <a:pt x="145773" y="71002"/>
                </a:lnTo>
                <a:cubicBezTo>
                  <a:pt x="145963" y="69830"/>
                  <a:pt x="146121" y="68912"/>
                  <a:pt x="146216" y="68278"/>
                </a:cubicBezTo>
                <a:lnTo>
                  <a:pt x="151885" y="66727"/>
                </a:lnTo>
                <a:close/>
                <a:moveTo>
                  <a:pt x="78729" y="59221"/>
                </a:moveTo>
                <a:lnTo>
                  <a:pt x="91429" y="59380"/>
                </a:lnTo>
                <a:lnTo>
                  <a:pt x="91745" y="71287"/>
                </a:lnTo>
                <a:lnTo>
                  <a:pt x="80915" y="71160"/>
                </a:lnTo>
                <a:cubicBezTo>
                  <a:pt x="80851" y="70780"/>
                  <a:pt x="80820" y="70527"/>
                  <a:pt x="80788" y="70432"/>
                </a:cubicBezTo>
                <a:cubicBezTo>
                  <a:pt x="80629" y="69894"/>
                  <a:pt x="79743" y="65017"/>
                  <a:pt x="78729" y="59253"/>
                </a:cubicBezTo>
                <a:lnTo>
                  <a:pt x="78729" y="59221"/>
                </a:lnTo>
                <a:close/>
                <a:moveTo>
                  <a:pt x="275679" y="67962"/>
                </a:moveTo>
                <a:cubicBezTo>
                  <a:pt x="275996" y="68754"/>
                  <a:pt x="276218" y="69450"/>
                  <a:pt x="276344" y="69894"/>
                </a:cubicBezTo>
                <a:lnTo>
                  <a:pt x="273684" y="71382"/>
                </a:lnTo>
                <a:lnTo>
                  <a:pt x="272576" y="69102"/>
                </a:lnTo>
                <a:lnTo>
                  <a:pt x="275679" y="67962"/>
                </a:lnTo>
                <a:close/>
                <a:moveTo>
                  <a:pt x="91872" y="59411"/>
                </a:moveTo>
                <a:lnTo>
                  <a:pt x="105996" y="59601"/>
                </a:lnTo>
                <a:lnTo>
                  <a:pt x="105141" y="71477"/>
                </a:lnTo>
                <a:lnTo>
                  <a:pt x="92157" y="71319"/>
                </a:lnTo>
                <a:lnTo>
                  <a:pt x="91872" y="59411"/>
                </a:lnTo>
                <a:close/>
                <a:moveTo>
                  <a:pt x="106535" y="64605"/>
                </a:moveTo>
                <a:lnTo>
                  <a:pt x="110810" y="64985"/>
                </a:lnTo>
                <a:lnTo>
                  <a:pt x="110398" y="71540"/>
                </a:lnTo>
                <a:lnTo>
                  <a:pt x="106028" y="71509"/>
                </a:lnTo>
                <a:lnTo>
                  <a:pt x="106535" y="64605"/>
                </a:lnTo>
                <a:close/>
                <a:moveTo>
                  <a:pt x="111285" y="65112"/>
                </a:moveTo>
                <a:lnTo>
                  <a:pt x="116131" y="67012"/>
                </a:lnTo>
                <a:lnTo>
                  <a:pt x="115149" y="71604"/>
                </a:lnTo>
                <a:lnTo>
                  <a:pt x="110842" y="71540"/>
                </a:lnTo>
                <a:lnTo>
                  <a:pt x="111285" y="65112"/>
                </a:lnTo>
                <a:close/>
                <a:moveTo>
                  <a:pt x="116574" y="67170"/>
                </a:moveTo>
                <a:lnTo>
                  <a:pt x="121578" y="69165"/>
                </a:lnTo>
                <a:lnTo>
                  <a:pt x="121198" y="71667"/>
                </a:lnTo>
                <a:lnTo>
                  <a:pt x="115624" y="71604"/>
                </a:lnTo>
                <a:lnTo>
                  <a:pt x="116574" y="67170"/>
                </a:lnTo>
                <a:close/>
                <a:moveTo>
                  <a:pt x="162082" y="66727"/>
                </a:moveTo>
                <a:lnTo>
                  <a:pt x="161322" y="71699"/>
                </a:lnTo>
                <a:lnTo>
                  <a:pt x="156509" y="71255"/>
                </a:lnTo>
                <a:lnTo>
                  <a:pt x="156857" y="68247"/>
                </a:lnTo>
                <a:lnTo>
                  <a:pt x="162082" y="66727"/>
                </a:lnTo>
                <a:close/>
                <a:moveTo>
                  <a:pt x="206641" y="63370"/>
                </a:moveTo>
                <a:cubicBezTo>
                  <a:pt x="206641" y="66188"/>
                  <a:pt x="206292" y="68975"/>
                  <a:pt x="205691" y="71699"/>
                </a:cubicBezTo>
                <a:lnTo>
                  <a:pt x="203474" y="64478"/>
                </a:lnTo>
                <a:lnTo>
                  <a:pt x="206641" y="63370"/>
                </a:lnTo>
                <a:close/>
                <a:moveTo>
                  <a:pt x="215223" y="60393"/>
                </a:moveTo>
                <a:lnTo>
                  <a:pt x="217567" y="67138"/>
                </a:lnTo>
                <a:cubicBezTo>
                  <a:pt x="217567" y="67233"/>
                  <a:pt x="217662" y="67297"/>
                  <a:pt x="217757" y="67297"/>
                </a:cubicBezTo>
                <a:lnTo>
                  <a:pt x="217820" y="67297"/>
                </a:lnTo>
                <a:lnTo>
                  <a:pt x="221937" y="65967"/>
                </a:lnTo>
                <a:lnTo>
                  <a:pt x="223330" y="69292"/>
                </a:lnTo>
                <a:lnTo>
                  <a:pt x="215508" y="71889"/>
                </a:lnTo>
                <a:lnTo>
                  <a:pt x="212404" y="62705"/>
                </a:lnTo>
                <a:lnTo>
                  <a:pt x="212880" y="61216"/>
                </a:lnTo>
                <a:lnTo>
                  <a:pt x="215223" y="60393"/>
                </a:lnTo>
                <a:close/>
                <a:moveTo>
                  <a:pt x="229316" y="67740"/>
                </a:moveTo>
                <a:lnTo>
                  <a:pt x="230107" y="70242"/>
                </a:lnTo>
                <a:lnTo>
                  <a:pt x="224945" y="72015"/>
                </a:lnTo>
                <a:lnTo>
                  <a:pt x="223932" y="69577"/>
                </a:lnTo>
                <a:lnTo>
                  <a:pt x="229316" y="67740"/>
                </a:lnTo>
                <a:close/>
                <a:moveTo>
                  <a:pt x="265038" y="66220"/>
                </a:moveTo>
                <a:lnTo>
                  <a:pt x="266654" y="70812"/>
                </a:lnTo>
                <a:lnTo>
                  <a:pt x="263170" y="72079"/>
                </a:lnTo>
                <a:lnTo>
                  <a:pt x="260256" y="67803"/>
                </a:lnTo>
                <a:lnTo>
                  <a:pt x="265038" y="66220"/>
                </a:lnTo>
                <a:close/>
                <a:moveTo>
                  <a:pt x="162209" y="68912"/>
                </a:moveTo>
                <a:lnTo>
                  <a:pt x="166168" y="69070"/>
                </a:lnTo>
                <a:lnTo>
                  <a:pt x="166294" y="72142"/>
                </a:lnTo>
                <a:lnTo>
                  <a:pt x="161734" y="71730"/>
                </a:lnTo>
                <a:lnTo>
                  <a:pt x="162209" y="68912"/>
                </a:lnTo>
                <a:close/>
                <a:moveTo>
                  <a:pt x="203062" y="64637"/>
                </a:moveTo>
                <a:lnTo>
                  <a:pt x="204709" y="70084"/>
                </a:lnTo>
                <a:lnTo>
                  <a:pt x="199642" y="72395"/>
                </a:lnTo>
                <a:lnTo>
                  <a:pt x="197710" y="66505"/>
                </a:lnTo>
                <a:lnTo>
                  <a:pt x="203062" y="64637"/>
                </a:lnTo>
                <a:close/>
                <a:moveTo>
                  <a:pt x="275204" y="57194"/>
                </a:moveTo>
                <a:lnTo>
                  <a:pt x="279163" y="67170"/>
                </a:lnTo>
                <a:cubicBezTo>
                  <a:pt x="279163" y="67170"/>
                  <a:pt x="279163" y="67202"/>
                  <a:pt x="279195" y="67233"/>
                </a:cubicBezTo>
                <a:lnTo>
                  <a:pt x="281380" y="69957"/>
                </a:lnTo>
                <a:lnTo>
                  <a:pt x="278466" y="72522"/>
                </a:lnTo>
                <a:cubicBezTo>
                  <a:pt x="277548" y="71224"/>
                  <a:pt x="276946" y="70305"/>
                  <a:pt x="276851" y="69925"/>
                </a:cubicBezTo>
                <a:cubicBezTo>
                  <a:pt x="276313" y="68120"/>
                  <a:pt x="273462" y="60615"/>
                  <a:pt x="272481" y="58144"/>
                </a:cubicBezTo>
                <a:lnTo>
                  <a:pt x="275204" y="57194"/>
                </a:lnTo>
                <a:close/>
                <a:moveTo>
                  <a:pt x="123003" y="64890"/>
                </a:moveTo>
                <a:cubicBezTo>
                  <a:pt x="126011" y="65428"/>
                  <a:pt x="129052" y="65682"/>
                  <a:pt x="132092" y="65682"/>
                </a:cubicBezTo>
                <a:lnTo>
                  <a:pt x="131173" y="72807"/>
                </a:lnTo>
                <a:lnTo>
                  <a:pt x="121673" y="71730"/>
                </a:lnTo>
                <a:lnTo>
                  <a:pt x="122053" y="69070"/>
                </a:lnTo>
                <a:lnTo>
                  <a:pt x="123003" y="64890"/>
                </a:lnTo>
                <a:close/>
                <a:moveTo>
                  <a:pt x="252244" y="65112"/>
                </a:moveTo>
                <a:lnTo>
                  <a:pt x="254208" y="70780"/>
                </a:lnTo>
                <a:lnTo>
                  <a:pt x="247430" y="72997"/>
                </a:lnTo>
                <a:lnTo>
                  <a:pt x="246639" y="67012"/>
                </a:lnTo>
                <a:lnTo>
                  <a:pt x="252244" y="65112"/>
                </a:lnTo>
                <a:close/>
                <a:moveTo>
                  <a:pt x="182319" y="65682"/>
                </a:moveTo>
                <a:lnTo>
                  <a:pt x="184061" y="70780"/>
                </a:lnTo>
                <a:lnTo>
                  <a:pt x="177442" y="73092"/>
                </a:lnTo>
                <a:lnTo>
                  <a:pt x="176808" y="67518"/>
                </a:lnTo>
                <a:lnTo>
                  <a:pt x="182319" y="65682"/>
                </a:lnTo>
                <a:close/>
                <a:moveTo>
                  <a:pt x="77811" y="59221"/>
                </a:moveTo>
                <a:cubicBezTo>
                  <a:pt x="78856" y="65080"/>
                  <a:pt x="79774" y="70084"/>
                  <a:pt x="79901" y="70654"/>
                </a:cubicBezTo>
                <a:cubicBezTo>
                  <a:pt x="79933" y="70812"/>
                  <a:pt x="80028" y="71319"/>
                  <a:pt x="80154" y="72142"/>
                </a:cubicBezTo>
                <a:lnTo>
                  <a:pt x="69545" y="73251"/>
                </a:lnTo>
                <a:lnTo>
                  <a:pt x="68184" y="59601"/>
                </a:lnTo>
                <a:lnTo>
                  <a:pt x="77811" y="59221"/>
                </a:lnTo>
                <a:close/>
                <a:moveTo>
                  <a:pt x="139756" y="65080"/>
                </a:moveTo>
                <a:cubicBezTo>
                  <a:pt x="139882" y="66093"/>
                  <a:pt x="140072" y="67360"/>
                  <a:pt x="140167" y="67740"/>
                </a:cubicBezTo>
                <a:cubicBezTo>
                  <a:pt x="140231" y="68120"/>
                  <a:pt x="139566" y="71509"/>
                  <a:pt x="139059" y="73662"/>
                </a:cubicBezTo>
                <a:lnTo>
                  <a:pt x="137412" y="73504"/>
                </a:lnTo>
                <a:lnTo>
                  <a:pt x="131680" y="72839"/>
                </a:lnTo>
                <a:lnTo>
                  <a:pt x="132567" y="65682"/>
                </a:lnTo>
                <a:cubicBezTo>
                  <a:pt x="134942" y="65650"/>
                  <a:pt x="137349" y="65428"/>
                  <a:pt x="139724" y="65080"/>
                </a:cubicBezTo>
                <a:close/>
                <a:moveTo>
                  <a:pt x="145329" y="63813"/>
                </a:moveTo>
                <a:cubicBezTo>
                  <a:pt x="145551" y="64922"/>
                  <a:pt x="145583" y="66030"/>
                  <a:pt x="145488" y="67138"/>
                </a:cubicBezTo>
                <a:cubicBezTo>
                  <a:pt x="145424" y="67550"/>
                  <a:pt x="144949" y="70242"/>
                  <a:pt x="144253" y="74264"/>
                </a:cubicBezTo>
                <a:lnTo>
                  <a:pt x="139471" y="73726"/>
                </a:lnTo>
                <a:cubicBezTo>
                  <a:pt x="139787" y="72395"/>
                  <a:pt x="140706" y="68247"/>
                  <a:pt x="140579" y="67645"/>
                </a:cubicBezTo>
                <a:cubicBezTo>
                  <a:pt x="140516" y="67297"/>
                  <a:pt x="140326" y="66030"/>
                  <a:pt x="140167" y="65017"/>
                </a:cubicBezTo>
                <a:lnTo>
                  <a:pt x="140547" y="64953"/>
                </a:lnTo>
                <a:cubicBezTo>
                  <a:pt x="142162" y="64668"/>
                  <a:pt x="143746" y="64288"/>
                  <a:pt x="145329" y="63813"/>
                </a:cubicBezTo>
                <a:close/>
                <a:moveTo>
                  <a:pt x="239007" y="69640"/>
                </a:moveTo>
                <a:lnTo>
                  <a:pt x="239007" y="69640"/>
                </a:lnTo>
                <a:cubicBezTo>
                  <a:pt x="238911" y="70464"/>
                  <a:pt x="238816" y="71287"/>
                  <a:pt x="238753" y="72110"/>
                </a:cubicBezTo>
                <a:lnTo>
                  <a:pt x="231976" y="74327"/>
                </a:lnTo>
                <a:lnTo>
                  <a:pt x="231311" y="72269"/>
                </a:lnTo>
                <a:lnTo>
                  <a:pt x="239007" y="69640"/>
                </a:lnTo>
                <a:close/>
                <a:moveTo>
                  <a:pt x="176397" y="67645"/>
                </a:moveTo>
                <a:lnTo>
                  <a:pt x="176967" y="73251"/>
                </a:lnTo>
                <a:lnTo>
                  <a:pt x="173768" y="74391"/>
                </a:lnTo>
                <a:lnTo>
                  <a:pt x="171963" y="69134"/>
                </a:lnTo>
                <a:lnTo>
                  <a:pt x="176397" y="67645"/>
                </a:lnTo>
                <a:close/>
                <a:moveTo>
                  <a:pt x="67740" y="59633"/>
                </a:moveTo>
                <a:lnTo>
                  <a:pt x="69102" y="73346"/>
                </a:lnTo>
                <a:lnTo>
                  <a:pt x="58081" y="74486"/>
                </a:lnTo>
                <a:cubicBezTo>
                  <a:pt x="57258" y="70305"/>
                  <a:pt x="56054" y="64637"/>
                  <a:pt x="54978" y="60140"/>
                </a:cubicBezTo>
                <a:lnTo>
                  <a:pt x="67740" y="59633"/>
                </a:lnTo>
                <a:close/>
                <a:moveTo>
                  <a:pt x="259813" y="67993"/>
                </a:moveTo>
                <a:lnTo>
                  <a:pt x="262727" y="72237"/>
                </a:lnTo>
                <a:lnTo>
                  <a:pt x="256488" y="74517"/>
                </a:lnTo>
                <a:lnTo>
                  <a:pt x="255189" y="70812"/>
                </a:lnTo>
                <a:lnTo>
                  <a:pt x="259813" y="67993"/>
                </a:lnTo>
                <a:close/>
                <a:moveTo>
                  <a:pt x="276503" y="70337"/>
                </a:moveTo>
                <a:cubicBezTo>
                  <a:pt x="277009" y="71192"/>
                  <a:pt x="277548" y="72015"/>
                  <a:pt x="278118" y="72807"/>
                </a:cubicBezTo>
                <a:lnTo>
                  <a:pt x="276154" y="74549"/>
                </a:lnTo>
                <a:lnTo>
                  <a:pt x="273969" y="71762"/>
                </a:lnTo>
                <a:lnTo>
                  <a:pt x="276503" y="70337"/>
                </a:lnTo>
                <a:close/>
                <a:moveTo>
                  <a:pt x="223489" y="69704"/>
                </a:moveTo>
                <a:lnTo>
                  <a:pt x="224502" y="72142"/>
                </a:lnTo>
                <a:lnTo>
                  <a:pt x="216490" y="74834"/>
                </a:lnTo>
                <a:lnTo>
                  <a:pt x="215666" y="72332"/>
                </a:lnTo>
                <a:lnTo>
                  <a:pt x="223489" y="69704"/>
                </a:lnTo>
                <a:close/>
                <a:moveTo>
                  <a:pt x="151537" y="69799"/>
                </a:moveTo>
                <a:lnTo>
                  <a:pt x="150903" y="75024"/>
                </a:lnTo>
                <a:lnTo>
                  <a:pt x="145171" y="74391"/>
                </a:lnTo>
                <a:cubicBezTo>
                  <a:pt x="145361" y="73314"/>
                  <a:pt x="145519" y="72364"/>
                  <a:pt x="145678" y="71509"/>
                </a:cubicBezTo>
                <a:lnTo>
                  <a:pt x="151537" y="69799"/>
                </a:lnTo>
                <a:close/>
                <a:moveTo>
                  <a:pt x="246195" y="67170"/>
                </a:moveTo>
                <a:lnTo>
                  <a:pt x="246987" y="73124"/>
                </a:lnTo>
                <a:lnTo>
                  <a:pt x="240717" y="75182"/>
                </a:lnTo>
                <a:cubicBezTo>
                  <a:pt x="240938" y="73187"/>
                  <a:pt x="241160" y="71034"/>
                  <a:pt x="241382" y="68817"/>
                </a:cubicBezTo>
                <a:lnTo>
                  <a:pt x="246195" y="67170"/>
                </a:lnTo>
                <a:close/>
                <a:moveTo>
                  <a:pt x="156350" y="68405"/>
                </a:moveTo>
                <a:lnTo>
                  <a:pt x="155559" y="75562"/>
                </a:lnTo>
                <a:lnTo>
                  <a:pt x="151378" y="75087"/>
                </a:lnTo>
                <a:lnTo>
                  <a:pt x="152012" y="69672"/>
                </a:lnTo>
                <a:lnTo>
                  <a:pt x="156350" y="68405"/>
                </a:lnTo>
                <a:close/>
                <a:moveTo>
                  <a:pt x="106028" y="71952"/>
                </a:moveTo>
                <a:lnTo>
                  <a:pt x="110367" y="72015"/>
                </a:lnTo>
                <a:lnTo>
                  <a:pt x="110113" y="75816"/>
                </a:lnTo>
                <a:lnTo>
                  <a:pt x="105806" y="75087"/>
                </a:lnTo>
                <a:lnTo>
                  <a:pt x="106028" y="71952"/>
                </a:lnTo>
                <a:close/>
                <a:moveTo>
                  <a:pt x="272132" y="69260"/>
                </a:moveTo>
                <a:lnTo>
                  <a:pt x="273304" y="71604"/>
                </a:lnTo>
                <a:lnTo>
                  <a:pt x="265735" y="75847"/>
                </a:lnTo>
                <a:lnTo>
                  <a:pt x="263423" y="72459"/>
                </a:lnTo>
                <a:lnTo>
                  <a:pt x="272132" y="69260"/>
                </a:lnTo>
                <a:close/>
                <a:moveTo>
                  <a:pt x="156445" y="71730"/>
                </a:moveTo>
                <a:lnTo>
                  <a:pt x="161227" y="72142"/>
                </a:lnTo>
                <a:lnTo>
                  <a:pt x="160626" y="76132"/>
                </a:lnTo>
                <a:lnTo>
                  <a:pt x="156002" y="75594"/>
                </a:lnTo>
                <a:lnTo>
                  <a:pt x="156445" y="71730"/>
                </a:lnTo>
                <a:close/>
                <a:moveTo>
                  <a:pt x="230836" y="72395"/>
                </a:moveTo>
                <a:lnTo>
                  <a:pt x="231533" y="74486"/>
                </a:lnTo>
                <a:lnTo>
                  <a:pt x="226434" y="76196"/>
                </a:lnTo>
                <a:lnTo>
                  <a:pt x="225801" y="74169"/>
                </a:lnTo>
                <a:lnTo>
                  <a:pt x="230836" y="72395"/>
                </a:lnTo>
                <a:close/>
                <a:moveTo>
                  <a:pt x="110810" y="72015"/>
                </a:moveTo>
                <a:lnTo>
                  <a:pt x="115054" y="72047"/>
                </a:lnTo>
                <a:lnTo>
                  <a:pt x="114135" y="76481"/>
                </a:lnTo>
                <a:lnTo>
                  <a:pt x="110557" y="75879"/>
                </a:lnTo>
                <a:lnTo>
                  <a:pt x="110810" y="72015"/>
                </a:lnTo>
                <a:close/>
                <a:moveTo>
                  <a:pt x="161702" y="72174"/>
                </a:moveTo>
                <a:lnTo>
                  <a:pt x="166326" y="72585"/>
                </a:lnTo>
                <a:lnTo>
                  <a:pt x="166516" y="76766"/>
                </a:lnTo>
                <a:lnTo>
                  <a:pt x="161069" y="76164"/>
                </a:lnTo>
                <a:lnTo>
                  <a:pt x="161702" y="72174"/>
                </a:lnTo>
                <a:close/>
                <a:moveTo>
                  <a:pt x="171551" y="69292"/>
                </a:moveTo>
                <a:lnTo>
                  <a:pt x="173325" y="74517"/>
                </a:lnTo>
                <a:lnTo>
                  <a:pt x="171425" y="75182"/>
                </a:lnTo>
                <a:lnTo>
                  <a:pt x="166959" y="76766"/>
                </a:lnTo>
                <a:lnTo>
                  <a:pt x="166706" y="70875"/>
                </a:lnTo>
                <a:lnTo>
                  <a:pt x="171551" y="69292"/>
                </a:lnTo>
                <a:close/>
                <a:moveTo>
                  <a:pt x="180165" y="72617"/>
                </a:moveTo>
                <a:lnTo>
                  <a:pt x="181432" y="76544"/>
                </a:lnTo>
                <a:lnTo>
                  <a:pt x="178835" y="77367"/>
                </a:lnTo>
                <a:lnTo>
                  <a:pt x="177537" y="73536"/>
                </a:lnTo>
                <a:lnTo>
                  <a:pt x="180165" y="72617"/>
                </a:lnTo>
                <a:close/>
                <a:moveTo>
                  <a:pt x="115529" y="72047"/>
                </a:moveTo>
                <a:lnTo>
                  <a:pt x="121134" y="72142"/>
                </a:lnTo>
                <a:lnTo>
                  <a:pt x="120343" y="77526"/>
                </a:lnTo>
                <a:lnTo>
                  <a:pt x="117524" y="77051"/>
                </a:lnTo>
                <a:lnTo>
                  <a:pt x="114579" y="76544"/>
                </a:lnTo>
                <a:lnTo>
                  <a:pt x="115529" y="72047"/>
                </a:lnTo>
                <a:close/>
                <a:moveTo>
                  <a:pt x="254366" y="71224"/>
                </a:moveTo>
                <a:lnTo>
                  <a:pt x="255633" y="74834"/>
                </a:lnTo>
                <a:lnTo>
                  <a:pt x="248032" y="77589"/>
                </a:lnTo>
                <a:lnTo>
                  <a:pt x="247494" y="73441"/>
                </a:lnTo>
                <a:lnTo>
                  <a:pt x="254366" y="71224"/>
                </a:lnTo>
                <a:close/>
                <a:moveTo>
                  <a:pt x="54059" y="60171"/>
                </a:moveTo>
                <a:cubicBezTo>
                  <a:pt x="55421" y="65808"/>
                  <a:pt x="57004" y="73536"/>
                  <a:pt x="57796" y="77621"/>
                </a:cubicBezTo>
                <a:cubicBezTo>
                  <a:pt x="55136" y="74802"/>
                  <a:pt x="53236" y="72839"/>
                  <a:pt x="52919" y="72522"/>
                </a:cubicBezTo>
                <a:cubicBezTo>
                  <a:pt x="52191" y="71794"/>
                  <a:pt x="49910" y="70749"/>
                  <a:pt x="44875" y="68595"/>
                </a:cubicBezTo>
                <a:cubicBezTo>
                  <a:pt x="43672" y="68088"/>
                  <a:pt x="42437" y="67550"/>
                  <a:pt x="41265" y="67012"/>
                </a:cubicBezTo>
                <a:lnTo>
                  <a:pt x="40980" y="60678"/>
                </a:lnTo>
                <a:lnTo>
                  <a:pt x="54059" y="60171"/>
                </a:lnTo>
                <a:close/>
                <a:moveTo>
                  <a:pt x="238690" y="72585"/>
                </a:moveTo>
                <a:lnTo>
                  <a:pt x="238690" y="72585"/>
                </a:lnTo>
                <a:cubicBezTo>
                  <a:pt x="238563" y="73757"/>
                  <a:pt x="238436" y="74897"/>
                  <a:pt x="238341" y="75974"/>
                </a:cubicBezTo>
                <a:lnTo>
                  <a:pt x="233084" y="77684"/>
                </a:lnTo>
                <a:lnTo>
                  <a:pt x="232103" y="74771"/>
                </a:lnTo>
                <a:lnTo>
                  <a:pt x="238690" y="72585"/>
                </a:lnTo>
                <a:close/>
                <a:moveTo>
                  <a:pt x="212183" y="63433"/>
                </a:moveTo>
                <a:lnTo>
                  <a:pt x="216078" y="74992"/>
                </a:lnTo>
                <a:lnTo>
                  <a:pt x="207591" y="77842"/>
                </a:lnTo>
                <a:lnTo>
                  <a:pt x="212183" y="63433"/>
                </a:lnTo>
                <a:close/>
                <a:moveTo>
                  <a:pt x="278688" y="73536"/>
                </a:moveTo>
                <a:cubicBezTo>
                  <a:pt x="279321" y="74454"/>
                  <a:pt x="280050" y="75436"/>
                  <a:pt x="280873" y="76512"/>
                </a:cubicBezTo>
                <a:lnTo>
                  <a:pt x="278910" y="78096"/>
                </a:lnTo>
                <a:lnTo>
                  <a:pt x="276693" y="75277"/>
                </a:lnTo>
                <a:lnTo>
                  <a:pt x="278688" y="73536"/>
                </a:lnTo>
                <a:close/>
                <a:moveTo>
                  <a:pt x="184219" y="71224"/>
                </a:moveTo>
                <a:lnTo>
                  <a:pt x="186183" y="76987"/>
                </a:lnTo>
                <a:lnTo>
                  <a:pt x="182446" y="78128"/>
                </a:lnTo>
                <a:lnTo>
                  <a:pt x="180577" y="72490"/>
                </a:lnTo>
                <a:lnTo>
                  <a:pt x="184219" y="71224"/>
                </a:lnTo>
                <a:close/>
                <a:moveTo>
                  <a:pt x="145108" y="74834"/>
                </a:moveTo>
                <a:lnTo>
                  <a:pt x="155527" y="76006"/>
                </a:lnTo>
                <a:lnTo>
                  <a:pt x="155210" y="78571"/>
                </a:lnTo>
                <a:lnTo>
                  <a:pt x="144759" y="76892"/>
                </a:lnTo>
                <a:cubicBezTo>
                  <a:pt x="144854" y="76164"/>
                  <a:pt x="144981" y="75499"/>
                  <a:pt x="145108" y="74834"/>
                </a:cubicBezTo>
                <a:close/>
                <a:moveTo>
                  <a:pt x="225325" y="74264"/>
                </a:moveTo>
                <a:lnTo>
                  <a:pt x="225991" y="76291"/>
                </a:lnTo>
                <a:lnTo>
                  <a:pt x="217883" y="78983"/>
                </a:lnTo>
                <a:lnTo>
                  <a:pt x="217250" y="77019"/>
                </a:lnTo>
                <a:lnTo>
                  <a:pt x="225325" y="74264"/>
                </a:lnTo>
                <a:close/>
                <a:moveTo>
                  <a:pt x="211581" y="61660"/>
                </a:moveTo>
                <a:lnTo>
                  <a:pt x="211676" y="61976"/>
                </a:lnTo>
                <a:lnTo>
                  <a:pt x="206514" y="78254"/>
                </a:lnTo>
                <a:lnTo>
                  <a:pt x="204107" y="79046"/>
                </a:lnTo>
                <a:cubicBezTo>
                  <a:pt x="205089" y="75784"/>
                  <a:pt x="205786" y="73314"/>
                  <a:pt x="206039" y="72269"/>
                </a:cubicBezTo>
                <a:cubicBezTo>
                  <a:pt x="206736" y="69292"/>
                  <a:pt x="207116" y="66283"/>
                  <a:pt x="207116" y="63211"/>
                </a:cubicBezTo>
                <a:lnTo>
                  <a:pt x="211581" y="61660"/>
                </a:lnTo>
                <a:close/>
                <a:moveTo>
                  <a:pt x="231691" y="74929"/>
                </a:moveTo>
                <a:lnTo>
                  <a:pt x="232641" y="77874"/>
                </a:lnTo>
                <a:lnTo>
                  <a:pt x="227511" y="79553"/>
                </a:lnTo>
                <a:lnTo>
                  <a:pt x="226592" y="76639"/>
                </a:lnTo>
                <a:lnTo>
                  <a:pt x="231691" y="74929"/>
                </a:lnTo>
                <a:close/>
                <a:moveTo>
                  <a:pt x="131585" y="73314"/>
                </a:moveTo>
                <a:lnTo>
                  <a:pt x="137095" y="73916"/>
                </a:lnTo>
                <a:lnTo>
                  <a:pt x="136209" y="79711"/>
                </a:lnTo>
                <a:lnTo>
                  <a:pt x="130857" y="78856"/>
                </a:lnTo>
                <a:lnTo>
                  <a:pt x="131585" y="73314"/>
                </a:lnTo>
                <a:close/>
                <a:moveTo>
                  <a:pt x="204836" y="70527"/>
                </a:moveTo>
                <a:lnTo>
                  <a:pt x="205469" y="72585"/>
                </a:lnTo>
                <a:cubicBezTo>
                  <a:pt x="205152" y="73852"/>
                  <a:pt x="204487" y="76196"/>
                  <a:pt x="203537" y="79236"/>
                </a:cubicBezTo>
                <a:lnTo>
                  <a:pt x="202017" y="79743"/>
                </a:lnTo>
                <a:lnTo>
                  <a:pt x="199769" y="72839"/>
                </a:lnTo>
                <a:lnTo>
                  <a:pt x="204836" y="70527"/>
                </a:lnTo>
                <a:close/>
                <a:moveTo>
                  <a:pt x="114484" y="77019"/>
                </a:moveTo>
                <a:lnTo>
                  <a:pt x="117239" y="77462"/>
                </a:lnTo>
                <a:lnTo>
                  <a:pt x="116891" y="79838"/>
                </a:lnTo>
                <a:lnTo>
                  <a:pt x="113945" y="79521"/>
                </a:lnTo>
                <a:lnTo>
                  <a:pt x="114484" y="77019"/>
                </a:lnTo>
                <a:close/>
                <a:moveTo>
                  <a:pt x="262980" y="72617"/>
                </a:moveTo>
                <a:lnTo>
                  <a:pt x="265355" y="76101"/>
                </a:lnTo>
                <a:lnTo>
                  <a:pt x="260827" y="78666"/>
                </a:lnTo>
                <a:lnTo>
                  <a:pt x="258420" y="80028"/>
                </a:lnTo>
                <a:lnTo>
                  <a:pt x="256646" y="74961"/>
                </a:lnTo>
                <a:lnTo>
                  <a:pt x="262980" y="72617"/>
                </a:lnTo>
                <a:close/>
                <a:moveTo>
                  <a:pt x="117682" y="77557"/>
                </a:moveTo>
                <a:lnTo>
                  <a:pt x="120279" y="77969"/>
                </a:lnTo>
                <a:lnTo>
                  <a:pt x="119962" y="80218"/>
                </a:lnTo>
                <a:lnTo>
                  <a:pt x="117334" y="79901"/>
                </a:lnTo>
                <a:lnTo>
                  <a:pt x="117682" y="77557"/>
                </a:lnTo>
                <a:close/>
                <a:moveTo>
                  <a:pt x="247050" y="73599"/>
                </a:moveTo>
                <a:lnTo>
                  <a:pt x="247589" y="77747"/>
                </a:lnTo>
                <a:lnTo>
                  <a:pt x="240178" y="80503"/>
                </a:lnTo>
                <a:cubicBezTo>
                  <a:pt x="240337" y="79014"/>
                  <a:pt x="240527" y="77399"/>
                  <a:pt x="240685" y="75689"/>
                </a:cubicBezTo>
                <a:lnTo>
                  <a:pt x="247050" y="73599"/>
                </a:lnTo>
                <a:close/>
                <a:moveTo>
                  <a:pt x="281158" y="76892"/>
                </a:moveTo>
                <a:cubicBezTo>
                  <a:pt x="281633" y="77494"/>
                  <a:pt x="282140" y="78159"/>
                  <a:pt x="282678" y="78824"/>
                </a:cubicBezTo>
                <a:lnTo>
                  <a:pt x="280778" y="80534"/>
                </a:lnTo>
                <a:lnTo>
                  <a:pt x="279195" y="78476"/>
                </a:lnTo>
                <a:lnTo>
                  <a:pt x="281158" y="76892"/>
                </a:lnTo>
                <a:close/>
                <a:moveTo>
                  <a:pt x="273557" y="72015"/>
                </a:moveTo>
                <a:lnTo>
                  <a:pt x="275774" y="74866"/>
                </a:lnTo>
                <a:lnTo>
                  <a:pt x="269060" y="80756"/>
                </a:lnTo>
                <a:lnTo>
                  <a:pt x="265989" y="76259"/>
                </a:lnTo>
                <a:lnTo>
                  <a:pt x="273557" y="72015"/>
                </a:lnTo>
                <a:close/>
                <a:moveTo>
                  <a:pt x="137570" y="73947"/>
                </a:moveTo>
                <a:lnTo>
                  <a:pt x="144221" y="74707"/>
                </a:lnTo>
                <a:cubicBezTo>
                  <a:pt x="143904" y="76544"/>
                  <a:pt x="143556" y="78603"/>
                  <a:pt x="143176" y="80851"/>
                </a:cubicBezTo>
                <a:lnTo>
                  <a:pt x="136652" y="79774"/>
                </a:lnTo>
                <a:lnTo>
                  <a:pt x="137570" y="73947"/>
                </a:lnTo>
                <a:close/>
                <a:moveTo>
                  <a:pt x="196823" y="66790"/>
                </a:moveTo>
                <a:lnTo>
                  <a:pt x="201162" y="80028"/>
                </a:lnTo>
                <a:lnTo>
                  <a:pt x="198058" y="81073"/>
                </a:lnTo>
                <a:lnTo>
                  <a:pt x="193688" y="67898"/>
                </a:lnTo>
                <a:lnTo>
                  <a:pt x="196823" y="66790"/>
                </a:lnTo>
                <a:close/>
                <a:moveTo>
                  <a:pt x="186341" y="77399"/>
                </a:moveTo>
                <a:lnTo>
                  <a:pt x="187228" y="80028"/>
                </a:lnTo>
                <a:lnTo>
                  <a:pt x="183459" y="81263"/>
                </a:lnTo>
                <a:lnTo>
                  <a:pt x="182572" y="78571"/>
                </a:lnTo>
                <a:lnTo>
                  <a:pt x="186341" y="77399"/>
                </a:lnTo>
                <a:close/>
                <a:moveTo>
                  <a:pt x="101658" y="71889"/>
                </a:moveTo>
                <a:lnTo>
                  <a:pt x="105141" y="71952"/>
                </a:lnTo>
                <a:lnTo>
                  <a:pt x="104413" y="81769"/>
                </a:lnTo>
                <a:lnTo>
                  <a:pt x="100803" y="81928"/>
                </a:lnTo>
                <a:lnTo>
                  <a:pt x="100803" y="81928"/>
                </a:lnTo>
                <a:lnTo>
                  <a:pt x="101658" y="71889"/>
                </a:lnTo>
                <a:close/>
                <a:moveTo>
                  <a:pt x="105775" y="75562"/>
                </a:moveTo>
                <a:lnTo>
                  <a:pt x="110082" y="76259"/>
                </a:lnTo>
                <a:lnTo>
                  <a:pt x="109702" y="82244"/>
                </a:lnTo>
                <a:cubicBezTo>
                  <a:pt x="108372" y="82054"/>
                  <a:pt x="107137" y="81896"/>
                  <a:pt x="105933" y="81706"/>
                </a:cubicBezTo>
                <a:lnTo>
                  <a:pt x="105300" y="81706"/>
                </a:lnTo>
                <a:lnTo>
                  <a:pt x="105775" y="75562"/>
                </a:lnTo>
                <a:close/>
                <a:moveTo>
                  <a:pt x="92220" y="71730"/>
                </a:moveTo>
                <a:lnTo>
                  <a:pt x="101214" y="71857"/>
                </a:lnTo>
                <a:lnTo>
                  <a:pt x="100328" y="81928"/>
                </a:lnTo>
                <a:lnTo>
                  <a:pt x="92474" y="82308"/>
                </a:lnTo>
                <a:lnTo>
                  <a:pt x="92220" y="71730"/>
                </a:lnTo>
                <a:close/>
                <a:moveTo>
                  <a:pt x="226117" y="76766"/>
                </a:moveTo>
                <a:lnTo>
                  <a:pt x="227036" y="79679"/>
                </a:lnTo>
                <a:lnTo>
                  <a:pt x="219023" y="82308"/>
                </a:lnTo>
                <a:lnTo>
                  <a:pt x="218042" y="79394"/>
                </a:lnTo>
                <a:lnTo>
                  <a:pt x="226117" y="76766"/>
                </a:lnTo>
                <a:close/>
                <a:moveTo>
                  <a:pt x="80186" y="72617"/>
                </a:moveTo>
                <a:cubicBezTo>
                  <a:pt x="80503" y="74707"/>
                  <a:pt x="80978" y="78286"/>
                  <a:pt x="81516" y="82371"/>
                </a:cubicBezTo>
                <a:lnTo>
                  <a:pt x="60140" y="80091"/>
                </a:lnTo>
                <a:lnTo>
                  <a:pt x="58968" y="78856"/>
                </a:lnTo>
                <a:cubicBezTo>
                  <a:pt x="58778" y="77906"/>
                  <a:pt x="58524" y="76544"/>
                  <a:pt x="58176" y="74961"/>
                </a:cubicBezTo>
                <a:lnTo>
                  <a:pt x="69260" y="73789"/>
                </a:lnTo>
                <a:lnTo>
                  <a:pt x="69324" y="73789"/>
                </a:lnTo>
                <a:cubicBezTo>
                  <a:pt x="69355" y="73757"/>
                  <a:pt x="69387" y="73757"/>
                  <a:pt x="69419" y="73757"/>
                </a:cubicBezTo>
                <a:lnTo>
                  <a:pt x="80186" y="72617"/>
                </a:lnTo>
                <a:close/>
                <a:moveTo>
                  <a:pt x="86837" y="71730"/>
                </a:moveTo>
                <a:lnTo>
                  <a:pt x="91714" y="71794"/>
                </a:lnTo>
                <a:lnTo>
                  <a:pt x="91999" y="82339"/>
                </a:lnTo>
                <a:lnTo>
                  <a:pt x="88420" y="82498"/>
                </a:lnTo>
                <a:lnTo>
                  <a:pt x="86837" y="71730"/>
                </a:lnTo>
                <a:close/>
                <a:moveTo>
                  <a:pt x="193276" y="68057"/>
                </a:moveTo>
                <a:lnTo>
                  <a:pt x="197615" y="81231"/>
                </a:lnTo>
                <a:lnTo>
                  <a:pt x="193751" y="82498"/>
                </a:lnTo>
                <a:lnTo>
                  <a:pt x="189571" y="69355"/>
                </a:lnTo>
                <a:lnTo>
                  <a:pt x="193276" y="68057"/>
                </a:lnTo>
                <a:close/>
                <a:moveTo>
                  <a:pt x="238310" y="76481"/>
                </a:moveTo>
                <a:lnTo>
                  <a:pt x="238310" y="76481"/>
                </a:lnTo>
                <a:cubicBezTo>
                  <a:pt x="238120" y="78223"/>
                  <a:pt x="237961" y="79869"/>
                  <a:pt x="237803" y="81358"/>
                </a:cubicBezTo>
                <a:lnTo>
                  <a:pt x="234668" y="82498"/>
                </a:lnTo>
                <a:lnTo>
                  <a:pt x="233243" y="78128"/>
                </a:lnTo>
                <a:lnTo>
                  <a:pt x="238310" y="76481"/>
                </a:lnTo>
                <a:close/>
                <a:moveTo>
                  <a:pt x="80978" y="71604"/>
                </a:moveTo>
                <a:lnTo>
                  <a:pt x="86425" y="71667"/>
                </a:lnTo>
                <a:lnTo>
                  <a:pt x="88008" y="82466"/>
                </a:lnTo>
                <a:lnTo>
                  <a:pt x="84113" y="82624"/>
                </a:lnTo>
                <a:lnTo>
                  <a:pt x="82466" y="82466"/>
                </a:lnTo>
                <a:cubicBezTo>
                  <a:pt x="81865" y="77779"/>
                  <a:pt x="81295" y="73599"/>
                  <a:pt x="80978" y="71604"/>
                </a:cubicBezTo>
                <a:close/>
                <a:moveTo>
                  <a:pt x="110557" y="76322"/>
                </a:moveTo>
                <a:lnTo>
                  <a:pt x="114040" y="76924"/>
                </a:lnTo>
                <a:lnTo>
                  <a:pt x="112805" y="82688"/>
                </a:lnTo>
                <a:lnTo>
                  <a:pt x="110145" y="82308"/>
                </a:lnTo>
                <a:lnTo>
                  <a:pt x="110557" y="76322"/>
                </a:lnTo>
                <a:close/>
                <a:moveTo>
                  <a:pt x="144664" y="77336"/>
                </a:moveTo>
                <a:lnTo>
                  <a:pt x="155178" y="79014"/>
                </a:lnTo>
                <a:lnTo>
                  <a:pt x="154735" y="82815"/>
                </a:lnTo>
                <a:lnTo>
                  <a:pt x="144031" y="81009"/>
                </a:lnTo>
                <a:cubicBezTo>
                  <a:pt x="144253" y="79743"/>
                  <a:pt x="144474" y="78508"/>
                  <a:pt x="144664" y="77336"/>
                </a:cubicBezTo>
                <a:close/>
                <a:moveTo>
                  <a:pt x="113850" y="79964"/>
                </a:moveTo>
                <a:lnTo>
                  <a:pt x="116827" y="80313"/>
                </a:lnTo>
                <a:lnTo>
                  <a:pt x="116384" y="83195"/>
                </a:lnTo>
                <a:lnTo>
                  <a:pt x="113249" y="82751"/>
                </a:lnTo>
                <a:lnTo>
                  <a:pt x="113850" y="79964"/>
                </a:lnTo>
                <a:close/>
                <a:moveTo>
                  <a:pt x="155970" y="76069"/>
                </a:moveTo>
                <a:lnTo>
                  <a:pt x="160562" y="76576"/>
                </a:lnTo>
                <a:lnTo>
                  <a:pt x="159454" y="83575"/>
                </a:lnTo>
                <a:lnTo>
                  <a:pt x="155210" y="82878"/>
                </a:lnTo>
                <a:lnTo>
                  <a:pt x="155970" y="76069"/>
                </a:lnTo>
                <a:close/>
                <a:moveTo>
                  <a:pt x="117271" y="80376"/>
                </a:moveTo>
                <a:lnTo>
                  <a:pt x="119867" y="80693"/>
                </a:lnTo>
                <a:lnTo>
                  <a:pt x="119456" y="83638"/>
                </a:lnTo>
                <a:lnTo>
                  <a:pt x="116859" y="83258"/>
                </a:lnTo>
                <a:lnTo>
                  <a:pt x="117271" y="80376"/>
                </a:lnTo>
                <a:close/>
                <a:moveTo>
                  <a:pt x="255823" y="75277"/>
                </a:moveTo>
                <a:lnTo>
                  <a:pt x="257565" y="80439"/>
                </a:lnTo>
                <a:lnTo>
                  <a:pt x="249742" y="83733"/>
                </a:lnTo>
                <a:lnTo>
                  <a:pt x="248159" y="78064"/>
                </a:lnTo>
                <a:lnTo>
                  <a:pt x="255823" y="75277"/>
                </a:lnTo>
                <a:close/>
                <a:moveTo>
                  <a:pt x="265609" y="76481"/>
                </a:moveTo>
                <a:lnTo>
                  <a:pt x="268712" y="81041"/>
                </a:lnTo>
                <a:lnTo>
                  <a:pt x="268174" y="81516"/>
                </a:lnTo>
                <a:lnTo>
                  <a:pt x="263360" y="83828"/>
                </a:lnTo>
                <a:lnTo>
                  <a:pt x="261175" y="78983"/>
                </a:lnTo>
                <a:lnTo>
                  <a:pt x="265609" y="76481"/>
                </a:lnTo>
                <a:close/>
                <a:moveTo>
                  <a:pt x="189128" y="69482"/>
                </a:moveTo>
                <a:lnTo>
                  <a:pt x="193308" y="82656"/>
                </a:lnTo>
                <a:lnTo>
                  <a:pt x="189539" y="83923"/>
                </a:lnTo>
                <a:lnTo>
                  <a:pt x="185106" y="70907"/>
                </a:lnTo>
                <a:lnTo>
                  <a:pt x="189128" y="69482"/>
                </a:lnTo>
                <a:close/>
                <a:moveTo>
                  <a:pt x="161006" y="76639"/>
                </a:moveTo>
                <a:lnTo>
                  <a:pt x="162874" y="76829"/>
                </a:lnTo>
                <a:lnTo>
                  <a:pt x="162874" y="84145"/>
                </a:lnTo>
                <a:lnTo>
                  <a:pt x="162811" y="84145"/>
                </a:lnTo>
                <a:lnTo>
                  <a:pt x="159897" y="83670"/>
                </a:lnTo>
                <a:lnTo>
                  <a:pt x="161006" y="76639"/>
                </a:lnTo>
                <a:close/>
                <a:moveTo>
                  <a:pt x="276344" y="75562"/>
                </a:moveTo>
                <a:lnTo>
                  <a:pt x="278530" y="78381"/>
                </a:lnTo>
                <a:lnTo>
                  <a:pt x="271404" y="84176"/>
                </a:lnTo>
                <a:lnTo>
                  <a:pt x="269567" y="81516"/>
                </a:lnTo>
                <a:lnTo>
                  <a:pt x="276344" y="75562"/>
                </a:lnTo>
                <a:close/>
                <a:moveTo>
                  <a:pt x="136557" y="80281"/>
                </a:moveTo>
                <a:lnTo>
                  <a:pt x="143049" y="81358"/>
                </a:lnTo>
                <a:cubicBezTo>
                  <a:pt x="142891" y="82276"/>
                  <a:pt x="142733" y="83258"/>
                  <a:pt x="142543" y="84240"/>
                </a:cubicBezTo>
                <a:lnTo>
                  <a:pt x="136050" y="83480"/>
                </a:lnTo>
                <a:lnTo>
                  <a:pt x="136557" y="80281"/>
                </a:lnTo>
                <a:close/>
                <a:moveTo>
                  <a:pt x="163317" y="76892"/>
                </a:moveTo>
                <a:lnTo>
                  <a:pt x="166484" y="77241"/>
                </a:lnTo>
                <a:lnTo>
                  <a:pt x="165566" y="84271"/>
                </a:lnTo>
                <a:cubicBezTo>
                  <a:pt x="165154" y="84271"/>
                  <a:pt x="164109" y="84271"/>
                  <a:pt x="163317" y="84208"/>
                </a:cubicBezTo>
                <a:lnTo>
                  <a:pt x="163317" y="76892"/>
                </a:lnTo>
                <a:close/>
                <a:moveTo>
                  <a:pt x="232768" y="78286"/>
                </a:moveTo>
                <a:lnTo>
                  <a:pt x="234224" y="82688"/>
                </a:lnTo>
                <a:lnTo>
                  <a:pt x="229094" y="84556"/>
                </a:lnTo>
                <a:lnTo>
                  <a:pt x="227637" y="79996"/>
                </a:lnTo>
                <a:lnTo>
                  <a:pt x="232768" y="78286"/>
                </a:lnTo>
                <a:close/>
                <a:moveTo>
                  <a:pt x="121609" y="72174"/>
                </a:moveTo>
                <a:lnTo>
                  <a:pt x="131110" y="73251"/>
                </a:lnTo>
                <a:lnTo>
                  <a:pt x="129590" y="85063"/>
                </a:lnTo>
                <a:lnTo>
                  <a:pt x="119899" y="83701"/>
                </a:lnTo>
                <a:lnTo>
                  <a:pt x="120374" y="80503"/>
                </a:lnTo>
                <a:lnTo>
                  <a:pt x="121609" y="72174"/>
                </a:lnTo>
                <a:close/>
                <a:moveTo>
                  <a:pt x="216775" y="77209"/>
                </a:moveTo>
                <a:lnTo>
                  <a:pt x="217503" y="79363"/>
                </a:lnTo>
                <a:lnTo>
                  <a:pt x="218548" y="82466"/>
                </a:lnTo>
                <a:lnTo>
                  <a:pt x="209839" y="85316"/>
                </a:lnTo>
                <a:lnTo>
                  <a:pt x="207971" y="80186"/>
                </a:lnTo>
                <a:lnTo>
                  <a:pt x="216775" y="77209"/>
                </a:lnTo>
                <a:close/>
                <a:moveTo>
                  <a:pt x="260795" y="79204"/>
                </a:moveTo>
                <a:lnTo>
                  <a:pt x="262948" y="84018"/>
                </a:lnTo>
                <a:lnTo>
                  <a:pt x="260225" y="85348"/>
                </a:lnTo>
                <a:lnTo>
                  <a:pt x="258546" y="80471"/>
                </a:lnTo>
                <a:lnTo>
                  <a:pt x="260795" y="79204"/>
                </a:lnTo>
                <a:close/>
                <a:moveTo>
                  <a:pt x="149383" y="82403"/>
                </a:moveTo>
                <a:lnTo>
                  <a:pt x="154672" y="83290"/>
                </a:lnTo>
                <a:lnTo>
                  <a:pt x="154450" y="85443"/>
                </a:lnTo>
                <a:lnTo>
                  <a:pt x="149130" y="84651"/>
                </a:lnTo>
                <a:lnTo>
                  <a:pt x="149383" y="82403"/>
                </a:lnTo>
                <a:close/>
                <a:moveTo>
                  <a:pt x="187386" y="80471"/>
                </a:moveTo>
                <a:lnTo>
                  <a:pt x="188653" y="84208"/>
                </a:lnTo>
                <a:lnTo>
                  <a:pt x="184852" y="85475"/>
                </a:lnTo>
                <a:lnTo>
                  <a:pt x="183617" y="81706"/>
                </a:lnTo>
                <a:lnTo>
                  <a:pt x="187386" y="80471"/>
                </a:lnTo>
                <a:close/>
                <a:moveTo>
                  <a:pt x="130793" y="79299"/>
                </a:moveTo>
                <a:lnTo>
                  <a:pt x="136114" y="80186"/>
                </a:lnTo>
                <a:lnTo>
                  <a:pt x="135227" y="85855"/>
                </a:lnTo>
                <a:lnTo>
                  <a:pt x="130033" y="85126"/>
                </a:lnTo>
                <a:lnTo>
                  <a:pt x="130793" y="79299"/>
                </a:lnTo>
                <a:close/>
                <a:moveTo>
                  <a:pt x="205627" y="80978"/>
                </a:moveTo>
                <a:lnTo>
                  <a:pt x="204044" y="85950"/>
                </a:lnTo>
                <a:lnTo>
                  <a:pt x="202967" y="82656"/>
                </a:lnTo>
                <a:lnTo>
                  <a:pt x="203252" y="81769"/>
                </a:lnTo>
                <a:lnTo>
                  <a:pt x="205627" y="80978"/>
                </a:lnTo>
                <a:close/>
                <a:moveTo>
                  <a:pt x="181559" y="76987"/>
                </a:moveTo>
                <a:lnTo>
                  <a:pt x="184377" y="85633"/>
                </a:lnTo>
                <a:lnTo>
                  <a:pt x="181939" y="86425"/>
                </a:lnTo>
                <a:lnTo>
                  <a:pt x="178994" y="77811"/>
                </a:lnTo>
                <a:lnTo>
                  <a:pt x="181559" y="76987"/>
                </a:lnTo>
                <a:close/>
                <a:moveTo>
                  <a:pt x="135987" y="83955"/>
                </a:moveTo>
                <a:lnTo>
                  <a:pt x="142479" y="84715"/>
                </a:lnTo>
                <a:cubicBezTo>
                  <a:pt x="142353" y="85411"/>
                  <a:pt x="142226" y="86108"/>
                  <a:pt x="142099" y="86805"/>
                </a:cubicBezTo>
                <a:lnTo>
                  <a:pt x="135670" y="85918"/>
                </a:lnTo>
                <a:lnTo>
                  <a:pt x="135987" y="83955"/>
                </a:lnTo>
                <a:close/>
                <a:moveTo>
                  <a:pt x="207559" y="80313"/>
                </a:moveTo>
                <a:lnTo>
                  <a:pt x="209396" y="85475"/>
                </a:lnTo>
                <a:lnTo>
                  <a:pt x="204677" y="86995"/>
                </a:lnTo>
                <a:lnTo>
                  <a:pt x="206736" y="80598"/>
                </a:lnTo>
                <a:lnTo>
                  <a:pt x="207559" y="80313"/>
                </a:lnTo>
                <a:close/>
                <a:moveTo>
                  <a:pt x="278815" y="78761"/>
                </a:moveTo>
                <a:lnTo>
                  <a:pt x="280430" y="80851"/>
                </a:lnTo>
                <a:lnTo>
                  <a:pt x="273399" y="87121"/>
                </a:lnTo>
                <a:lnTo>
                  <a:pt x="271657" y="84556"/>
                </a:lnTo>
                <a:lnTo>
                  <a:pt x="278815" y="78761"/>
                </a:lnTo>
                <a:close/>
                <a:moveTo>
                  <a:pt x="227194" y="80123"/>
                </a:moveTo>
                <a:lnTo>
                  <a:pt x="228651" y="84715"/>
                </a:lnTo>
                <a:lnTo>
                  <a:pt x="220797" y="87597"/>
                </a:lnTo>
                <a:lnTo>
                  <a:pt x="219150" y="82751"/>
                </a:lnTo>
                <a:lnTo>
                  <a:pt x="227194" y="80123"/>
                </a:lnTo>
                <a:close/>
                <a:moveTo>
                  <a:pt x="143968" y="81484"/>
                </a:moveTo>
                <a:lnTo>
                  <a:pt x="148940" y="82308"/>
                </a:lnTo>
                <a:lnTo>
                  <a:pt x="148655" y="84778"/>
                </a:lnTo>
                <a:lnTo>
                  <a:pt x="148686" y="84778"/>
                </a:lnTo>
                <a:lnTo>
                  <a:pt x="148338" y="87660"/>
                </a:lnTo>
                <a:lnTo>
                  <a:pt x="143049" y="86931"/>
                </a:lnTo>
                <a:cubicBezTo>
                  <a:pt x="143366" y="85031"/>
                  <a:pt x="143683" y="83226"/>
                  <a:pt x="143968" y="81484"/>
                </a:cubicBezTo>
                <a:close/>
                <a:moveTo>
                  <a:pt x="237740" y="81896"/>
                </a:moveTo>
                <a:lnTo>
                  <a:pt x="237740" y="81896"/>
                </a:lnTo>
                <a:cubicBezTo>
                  <a:pt x="237518" y="83891"/>
                  <a:pt x="237360" y="85760"/>
                  <a:pt x="237233" y="87502"/>
                </a:cubicBezTo>
                <a:lnTo>
                  <a:pt x="237265" y="87502"/>
                </a:lnTo>
                <a:lnTo>
                  <a:pt x="236410" y="87787"/>
                </a:lnTo>
                <a:lnTo>
                  <a:pt x="234826" y="82941"/>
                </a:lnTo>
                <a:lnTo>
                  <a:pt x="237740" y="81896"/>
                </a:lnTo>
                <a:close/>
                <a:moveTo>
                  <a:pt x="247716" y="78223"/>
                </a:moveTo>
                <a:lnTo>
                  <a:pt x="249331" y="83891"/>
                </a:lnTo>
                <a:lnTo>
                  <a:pt x="239513" y="88040"/>
                </a:lnTo>
                <a:cubicBezTo>
                  <a:pt x="239640" y="86171"/>
                  <a:pt x="239798" y="84176"/>
                  <a:pt x="240020" y="82023"/>
                </a:cubicBezTo>
                <a:cubicBezTo>
                  <a:pt x="240052" y="81706"/>
                  <a:pt x="240115" y="81358"/>
                  <a:pt x="240147" y="81009"/>
                </a:cubicBezTo>
                <a:lnTo>
                  <a:pt x="247716" y="78223"/>
                </a:lnTo>
                <a:close/>
                <a:moveTo>
                  <a:pt x="177093" y="73694"/>
                </a:moveTo>
                <a:lnTo>
                  <a:pt x="178487" y="77716"/>
                </a:lnTo>
                <a:lnTo>
                  <a:pt x="181527" y="86551"/>
                </a:lnTo>
                <a:cubicBezTo>
                  <a:pt x="179469" y="87216"/>
                  <a:pt x="177632" y="87818"/>
                  <a:pt x="176048" y="88293"/>
                </a:cubicBezTo>
                <a:lnTo>
                  <a:pt x="171773" y="75562"/>
                </a:lnTo>
                <a:lnTo>
                  <a:pt x="177093" y="73694"/>
                </a:lnTo>
                <a:close/>
                <a:moveTo>
                  <a:pt x="149098" y="85095"/>
                </a:moveTo>
                <a:lnTo>
                  <a:pt x="154387" y="85886"/>
                </a:lnTo>
                <a:lnTo>
                  <a:pt x="154102" y="88452"/>
                </a:lnTo>
                <a:lnTo>
                  <a:pt x="148781" y="87723"/>
                </a:lnTo>
                <a:lnTo>
                  <a:pt x="149098" y="85095"/>
                </a:lnTo>
                <a:close/>
                <a:moveTo>
                  <a:pt x="104255" y="84050"/>
                </a:moveTo>
                <a:lnTo>
                  <a:pt x="103970" y="88008"/>
                </a:lnTo>
                <a:lnTo>
                  <a:pt x="92632" y="88642"/>
                </a:lnTo>
                <a:lnTo>
                  <a:pt x="92537" y="84556"/>
                </a:lnTo>
                <a:lnTo>
                  <a:pt x="104255" y="84050"/>
                </a:lnTo>
                <a:close/>
                <a:moveTo>
                  <a:pt x="201859" y="82213"/>
                </a:moveTo>
                <a:lnTo>
                  <a:pt x="202270" y="83416"/>
                </a:lnTo>
                <a:cubicBezTo>
                  <a:pt x="201732" y="85095"/>
                  <a:pt x="201162" y="86900"/>
                  <a:pt x="200592" y="88737"/>
                </a:cubicBezTo>
                <a:lnTo>
                  <a:pt x="198755" y="83258"/>
                </a:lnTo>
                <a:lnTo>
                  <a:pt x="201859" y="82213"/>
                </a:lnTo>
                <a:close/>
                <a:moveTo>
                  <a:pt x="92062" y="84620"/>
                </a:moveTo>
                <a:lnTo>
                  <a:pt x="92157" y="88705"/>
                </a:lnTo>
                <a:lnTo>
                  <a:pt x="89402" y="88863"/>
                </a:lnTo>
                <a:lnTo>
                  <a:pt x="88768" y="84746"/>
                </a:lnTo>
                <a:lnTo>
                  <a:pt x="92062" y="84620"/>
                </a:lnTo>
                <a:close/>
                <a:moveTo>
                  <a:pt x="155147" y="83353"/>
                </a:moveTo>
                <a:lnTo>
                  <a:pt x="159390" y="84050"/>
                </a:lnTo>
                <a:lnTo>
                  <a:pt x="158630" y="89022"/>
                </a:lnTo>
                <a:lnTo>
                  <a:pt x="154577" y="88483"/>
                </a:lnTo>
                <a:lnTo>
                  <a:pt x="154862" y="85728"/>
                </a:lnTo>
                <a:lnTo>
                  <a:pt x="155147" y="83353"/>
                </a:lnTo>
                <a:close/>
                <a:moveTo>
                  <a:pt x="159834" y="84113"/>
                </a:moveTo>
                <a:lnTo>
                  <a:pt x="162747" y="84588"/>
                </a:lnTo>
                <a:lnTo>
                  <a:pt x="162874" y="84588"/>
                </a:lnTo>
                <a:lnTo>
                  <a:pt x="162874" y="89592"/>
                </a:lnTo>
                <a:lnTo>
                  <a:pt x="159074" y="89085"/>
                </a:lnTo>
                <a:lnTo>
                  <a:pt x="159834" y="84113"/>
                </a:lnTo>
                <a:close/>
                <a:moveTo>
                  <a:pt x="257723" y="80851"/>
                </a:moveTo>
                <a:lnTo>
                  <a:pt x="259401" y="85728"/>
                </a:lnTo>
                <a:lnTo>
                  <a:pt x="251421" y="89592"/>
                </a:lnTo>
                <a:lnTo>
                  <a:pt x="249869" y="84176"/>
                </a:lnTo>
                <a:lnTo>
                  <a:pt x="257723" y="80851"/>
                </a:lnTo>
                <a:close/>
                <a:moveTo>
                  <a:pt x="234383" y="83131"/>
                </a:moveTo>
                <a:lnTo>
                  <a:pt x="235966" y="87945"/>
                </a:lnTo>
                <a:lnTo>
                  <a:pt x="230741" y="89750"/>
                </a:lnTo>
                <a:lnTo>
                  <a:pt x="229221" y="85000"/>
                </a:lnTo>
                <a:lnTo>
                  <a:pt x="234383" y="83131"/>
                </a:lnTo>
                <a:close/>
                <a:moveTo>
                  <a:pt x="163317" y="84683"/>
                </a:moveTo>
                <a:cubicBezTo>
                  <a:pt x="164077" y="84746"/>
                  <a:pt x="165059" y="84746"/>
                  <a:pt x="165503" y="84746"/>
                </a:cubicBezTo>
                <a:lnTo>
                  <a:pt x="164869" y="89813"/>
                </a:lnTo>
                <a:cubicBezTo>
                  <a:pt x="164394" y="89750"/>
                  <a:pt x="163856" y="89687"/>
                  <a:pt x="163317" y="89623"/>
                </a:cubicBezTo>
                <a:lnTo>
                  <a:pt x="163317" y="84683"/>
                </a:lnTo>
                <a:close/>
                <a:moveTo>
                  <a:pt x="189508" y="86330"/>
                </a:moveTo>
                <a:lnTo>
                  <a:pt x="190363" y="88863"/>
                </a:lnTo>
                <a:lnTo>
                  <a:pt x="186373" y="90162"/>
                </a:lnTo>
                <a:lnTo>
                  <a:pt x="185549" y="87628"/>
                </a:lnTo>
                <a:lnTo>
                  <a:pt x="189508" y="86330"/>
                </a:lnTo>
                <a:close/>
                <a:moveTo>
                  <a:pt x="171330" y="75689"/>
                </a:moveTo>
                <a:lnTo>
                  <a:pt x="175605" y="88452"/>
                </a:lnTo>
                <a:cubicBezTo>
                  <a:pt x="172026" y="89560"/>
                  <a:pt x="169778" y="90225"/>
                  <a:pt x="169240" y="90288"/>
                </a:cubicBezTo>
                <a:cubicBezTo>
                  <a:pt x="168796" y="90288"/>
                  <a:pt x="167403" y="90130"/>
                  <a:pt x="165313" y="89877"/>
                </a:cubicBezTo>
                <a:lnTo>
                  <a:pt x="166959" y="77209"/>
                </a:lnTo>
                <a:lnTo>
                  <a:pt x="171330" y="75689"/>
                </a:lnTo>
                <a:close/>
                <a:moveTo>
                  <a:pt x="105743" y="83986"/>
                </a:moveTo>
                <a:cubicBezTo>
                  <a:pt x="106756" y="84145"/>
                  <a:pt x="112014" y="84905"/>
                  <a:pt x="119076" y="85886"/>
                </a:cubicBezTo>
                <a:lnTo>
                  <a:pt x="118284" y="90320"/>
                </a:lnTo>
                <a:lnTo>
                  <a:pt x="104856" y="88072"/>
                </a:lnTo>
                <a:lnTo>
                  <a:pt x="105141" y="84018"/>
                </a:lnTo>
                <a:lnTo>
                  <a:pt x="105743" y="83986"/>
                </a:lnTo>
                <a:close/>
                <a:moveTo>
                  <a:pt x="228777" y="85158"/>
                </a:moveTo>
                <a:lnTo>
                  <a:pt x="229474" y="87311"/>
                </a:lnTo>
                <a:lnTo>
                  <a:pt x="221779" y="90320"/>
                </a:lnTo>
                <a:cubicBezTo>
                  <a:pt x="221747" y="90320"/>
                  <a:pt x="221715" y="90352"/>
                  <a:pt x="221715" y="90352"/>
                </a:cubicBezTo>
                <a:lnTo>
                  <a:pt x="220923" y="88008"/>
                </a:lnTo>
                <a:lnTo>
                  <a:pt x="228777" y="85158"/>
                </a:lnTo>
                <a:close/>
                <a:moveTo>
                  <a:pt x="269219" y="81801"/>
                </a:moveTo>
                <a:lnTo>
                  <a:pt x="273019" y="87375"/>
                </a:lnTo>
                <a:lnTo>
                  <a:pt x="266400" y="90573"/>
                </a:lnTo>
                <a:lnTo>
                  <a:pt x="263740" y="84683"/>
                </a:lnTo>
                <a:lnTo>
                  <a:pt x="268649" y="82308"/>
                </a:lnTo>
                <a:cubicBezTo>
                  <a:pt x="268680" y="82276"/>
                  <a:pt x="268712" y="82244"/>
                  <a:pt x="268744" y="82213"/>
                </a:cubicBezTo>
                <a:lnTo>
                  <a:pt x="269219" y="81801"/>
                </a:lnTo>
                <a:close/>
                <a:moveTo>
                  <a:pt x="218738" y="82878"/>
                </a:moveTo>
                <a:lnTo>
                  <a:pt x="220385" y="87755"/>
                </a:lnTo>
                <a:lnTo>
                  <a:pt x="211866" y="90858"/>
                </a:lnTo>
                <a:lnTo>
                  <a:pt x="210029" y="85760"/>
                </a:lnTo>
                <a:lnTo>
                  <a:pt x="218738" y="82878"/>
                </a:lnTo>
                <a:close/>
                <a:moveTo>
                  <a:pt x="119519" y="85950"/>
                </a:moveTo>
                <a:lnTo>
                  <a:pt x="125251" y="86741"/>
                </a:lnTo>
                <a:lnTo>
                  <a:pt x="124301" y="91302"/>
                </a:lnTo>
                <a:lnTo>
                  <a:pt x="118759" y="90383"/>
                </a:lnTo>
                <a:lnTo>
                  <a:pt x="119519" y="85950"/>
                </a:lnTo>
                <a:close/>
                <a:moveTo>
                  <a:pt x="185106" y="87787"/>
                </a:moveTo>
                <a:lnTo>
                  <a:pt x="185929" y="90288"/>
                </a:lnTo>
                <a:lnTo>
                  <a:pt x="182034" y="91587"/>
                </a:lnTo>
                <a:lnTo>
                  <a:pt x="182224" y="88705"/>
                </a:lnTo>
                <a:lnTo>
                  <a:pt x="185106" y="87787"/>
                </a:lnTo>
                <a:close/>
                <a:moveTo>
                  <a:pt x="125726" y="86836"/>
                </a:moveTo>
                <a:lnTo>
                  <a:pt x="129305" y="87343"/>
                </a:lnTo>
                <a:lnTo>
                  <a:pt x="128671" y="92062"/>
                </a:lnTo>
                <a:lnTo>
                  <a:pt x="124745" y="91397"/>
                </a:lnTo>
                <a:lnTo>
                  <a:pt x="125726" y="86836"/>
                </a:lnTo>
                <a:close/>
                <a:moveTo>
                  <a:pt x="263328" y="84873"/>
                </a:moveTo>
                <a:lnTo>
                  <a:pt x="265989" y="90763"/>
                </a:lnTo>
                <a:lnTo>
                  <a:pt x="262663" y="92379"/>
                </a:lnTo>
                <a:lnTo>
                  <a:pt x="260510" y="86203"/>
                </a:lnTo>
                <a:lnTo>
                  <a:pt x="263328" y="84873"/>
                </a:lnTo>
                <a:close/>
                <a:moveTo>
                  <a:pt x="229632" y="87755"/>
                </a:moveTo>
                <a:lnTo>
                  <a:pt x="230298" y="89908"/>
                </a:lnTo>
                <a:lnTo>
                  <a:pt x="222475" y="92600"/>
                </a:lnTo>
                <a:lnTo>
                  <a:pt x="221842" y="90763"/>
                </a:lnTo>
                <a:lnTo>
                  <a:pt x="221937" y="90763"/>
                </a:lnTo>
                <a:lnTo>
                  <a:pt x="229632" y="87755"/>
                </a:lnTo>
                <a:close/>
                <a:moveTo>
                  <a:pt x="202492" y="84176"/>
                </a:moveTo>
                <a:lnTo>
                  <a:pt x="203569" y="87438"/>
                </a:lnTo>
                <a:lnTo>
                  <a:pt x="201890" y="92727"/>
                </a:lnTo>
                <a:lnTo>
                  <a:pt x="200814" y="89497"/>
                </a:lnTo>
                <a:cubicBezTo>
                  <a:pt x="201415" y="87628"/>
                  <a:pt x="201985" y="85855"/>
                  <a:pt x="202492" y="84176"/>
                </a:cubicBezTo>
                <a:close/>
                <a:moveTo>
                  <a:pt x="209586" y="85886"/>
                </a:moveTo>
                <a:lnTo>
                  <a:pt x="211423" y="91017"/>
                </a:lnTo>
                <a:lnTo>
                  <a:pt x="206451" y="92854"/>
                </a:lnTo>
                <a:cubicBezTo>
                  <a:pt x="205501" y="90130"/>
                  <a:pt x="204867" y="88262"/>
                  <a:pt x="204582" y="87533"/>
                </a:cubicBezTo>
                <a:lnTo>
                  <a:pt x="209586" y="85886"/>
                </a:lnTo>
                <a:close/>
                <a:moveTo>
                  <a:pt x="129748" y="87407"/>
                </a:moveTo>
                <a:lnTo>
                  <a:pt x="134879" y="88135"/>
                </a:lnTo>
                <a:lnTo>
                  <a:pt x="134119" y="92949"/>
                </a:lnTo>
                <a:lnTo>
                  <a:pt x="129147" y="92125"/>
                </a:lnTo>
                <a:lnTo>
                  <a:pt x="129748" y="87407"/>
                </a:lnTo>
                <a:close/>
                <a:moveTo>
                  <a:pt x="103906" y="88483"/>
                </a:moveTo>
                <a:lnTo>
                  <a:pt x="103558" y="93012"/>
                </a:lnTo>
                <a:lnTo>
                  <a:pt x="92727" y="93202"/>
                </a:lnTo>
                <a:lnTo>
                  <a:pt x="92600" y="89117"/>
                </a:lnTo>
                <a:lnTo>
                  <a:pt x="103906" y="88483"/>
                </a:lnTo>
                <a:close/>
                <a:moveTo>
                  <a:pt x="92157" y="89180"/>
                </a:moveTo>
                <a:lnTo>
                  <a:pt x="92284" y="93234"/>
                </a:lnTo>
                <a:lnTo>
                  <a:pt x="90035" y="93265"/>
                </a:lnTo>
                <a:lnTo>
                  <a:pt x="89465" y="89307"/>
                </a:lnTo>
                <a:lnTo>
                  <a:pt x="92157" y="89180"/>
                </a:lnTo>
                <a:close/>
                <a:moveTo>
                  <a:pt x="181749" y="88863"/>
                </a:moveTo>
                <a:lnTo>
                  <a:pt x="181590" y="91745"/>
                </a:lnTo>
                <a:lnTo>
                  <a:pt x="175478" y="93740"/>
                </a:lnTo>
                <a:lnTo>
                  <a:pt x="175478" y="93740"/>
                </a:lnTo>
                <a:lnTo>
                  <a:pt x="176080" y="90668"/>
                </a:lnTo>
                <a:cubicBezTo>
                  <a:pt x="177727" y="90162"/>
                  <a:pt x="179659" y="89560"/>
                  <a:pt x="181749" y="88863"/>
                </a:cubicBezTo>
                <a:close/>
                <a:moveTo>
                  <a:pt x="194005" y="84841"/>
                </a:moveTo>
                <a:lnTo>
                  <a:pt x="196412" y="92727"/>
                </a:lnTo>
                <a:lnTo>
                  <a:pt x="192548" y="93867"/>
                </a:lnTo>
                <a:lnTo>
                  <a:pt x="190870" y="88927"/>
                </a:lnTo>
                <a:lnTo>
                  <a:pt x="189919" y="86203"/>
                </a:lnTo>
                <a:lnTo>
                  <a:pt x="194005" y="84841"/>
                </a:lnTo>
                <a:close/>
                <a:moveTo>
                  <a:pt x="135322" y="88167"/>
                </a:moveTo>
                <a:lnTo>
                  <a:pt x="141719" y="89053"/>
                </a:lnTo>
                <a:cubicBezTo>
                  <a:pt x="141434" y="90700"/>
                  <a:pt x="141149" y="92379"/>
                  <a:pt x="140864" y="94057"/>
                </a:cubicBezTo>
                <a:lnTo>
                  <a:pt x="134562" y="93012"/>
                </a:lnTo>
                <a:lnTo>
                  <a:pt x="135322" y="88167"/>
                </a:lnTo>
                <a:close/>
                <a:moveTo>
                  <a:pt x="25050" y="50797"/>
                </a:moveTo>
                <a:cubicBezTo>
                  <a:pt x="25335" y="52286"/>
                  <a:pt x="25557" y="53426"/>
                  <a:pt x="25715" y="54027"/>
                </a:cubicBezTo>
                <a:cubicBezTo>
                  <a:pt x="27077" y="59000"/>
                  <a:pt x="31099" y="64352"/>
                  <a:pt x="35279" y="66727"/>
                </a:cubicBezTo>
                <a:cubicBezTo>
                  <a:pt x="37275" y="67835"/>
                  <a:pt x="40663" y="69292"/>
                  <a:pt x="43957" y="70717"/>
                </a:cubicBezTo>
                <a:cubicBezTo>
                  <a:pt x="46807" y="71952"/>
                  <a:pt x="50734" y="73599"/>
                  <a:pt x="51272" y="74137"/>
                </a:cubicBezTo>
                <a:cubicBezTo>
                  <a:pt x="51684" y="74517"/>
                  <a:pt x="54598" y="77589"/>
                  <a:pt x="58398" y="81611"/>
                </a:cubicBezTo>
                <a:lnTo>
                  <a:pt x="57448" y="94184"/>
                </a:lnTo>
                <a:lnTo>
                  <a:pt x="52602" y="83955"/>
                </a:lnTo>
                <a:cubicBezTo>
                  <a:pt x="52507" y="83733"/>
                  <a:pt x="52317" y="83543"/>
                  <a:pt x="52096" y="83448"/>
                </a:cubicBezTo>
                <a:cubicBezTo>
                  <a:pt x="36008" y="75024"/>
                  <a:pt x="18241" y="65143"/>
                  <a:pt x="17006" y="63401"/>
                </a:cubicBezTo>
                <a:cubicBezTo>
                  <a:pt x="16468" y="62546"/>
                  <a:pt x="15201" y="57923"/>
                  <a:pt x="13871" y="53046"/>
                </a:cubicBezTo>
                <a:cubicBezTo>
                  <a:pt x="17766" y="52254"/>
                  <a:pt x="21630" y="51462"/>
                  <a:pt x="25050" y="50797"/>
                </a:cubicBezTo>
                <a:close/>
                <a:moveTo>
                  <a:pt x="104825" y="88547"/>
                </a:moveTo>
                <a:lnTo>
                  <a:pt x="118221" y="90763"/>
                </a:lnTo>
                <a:lnTo>
                  <a:pt x="117461" y="95102"/>
                </a:lnTo>
                <a:lnTo>
                  <a:pt x="104508" y="93075"/>
                </a:lnTo>
                <a:lnTo>
                  <a:pt x="104825" y="88547"/>
                </a:lnTo>
                <a:close/>
                <a:moveTo>
                  <a:pt x="190489" y="89307"/>
                </a:moveTo>
                <a:lnTo>
                  <a:pt x="192073" y="93994"/>
                </a:lnTo>
                <a:lnTo>
                  <a:pt x="188019" y="95229"/>
                </a:lnTo>
                <a:lnTo>
                  <a:pt x="186531" y="90605"/>
                </a:lnTo>
                <a:lnTo>
                  <a:pt x="190489" y="89307"/>
                </a:lnTo>
                <a:close/>
                <a:moveTo>
                  <a:pt x="186056" y="90732"/>
                </a:moveTo>
                <a:lnTo>
                  <a:pt x="187544" y="95260"/>
                </a:lnTo>
                <a:lnTo>
                  <a:pt x="181844" y="95039"/>
                </a:lnTo>
                <a:lnTo>
                  <a:pt x="182002" y="92062"/>
                </a:lnTo>
                <a:lnTo>
                  <a:pt x="186056" y="90732"/>
                </a:lnTo>
                <a:close/>
                <a:moveTo>
                  <a:pt x="249457" y="84335"/>
                </a:moveTo>
                <a:lnTo>
                  <a:pt x="251009" y="89782"/>
                </a:lnTo>
                <a:lnTo>
                  <a:pt x="239323" y="95419"/>
                </a:lnTo>
                <a:cubicBezTo>
                  <a:pt x="239292" y="93455"/>
                  <a:pt x="239323" y="91143"/>
                  <a:pt x="239482" y="88547"/>
                </a:cubicBezTo>
                <a:lnTo>
                  <a:pt x="239513" y="88547"/>
                </a:lnTo>
                <a:lnTo>
                  <a:pt x="249457" y="84335"/>
                </a:lnTo>
                <a:close/>
                <a:moveTo>
                  <a:pt x="220512" y="88198"/>
                </a:moveTo>
                <a:lnTo>
                  <a:pt x="222064" y="92727"/>
                </a:lnTo>
                <a:lnTo>
                  <a:pt x="213576" y="95672"/>
                </a:lnTo>
                <a:lnTo>
                  <a:pt x="212024" y="91302"/>
                </a:lnTo>
                <a:lnTo>
                  <a:pt x="220512" y="88198"/>
                </a:lnTo>
                <a:close/>
                <a:moveTo>
                  <a:pt x="118664" y="90827"/>
                </a:moveTo>
                <a:lnTo>
                  <a:pt x="123129" y="91587"/>
                </a:lnTo>
                <a:lnTo>
                  <a:pt x="122496" y="95894"/>
                </a:lnTo>
                <a:lnTo>
                  <a:pt x="117904" y="95165"/>
                </a:lnTo>
                <a:lnTo>
                  <a:pt x="118664" y="90827"/>
                </a:lnTo>
                <a:close/>
                <a:moveTo>
                  <a:pt x="230456" y="90320"/>
                </a:moveTo>
                <a:lnTo>
                  <a:pt x="231406" y="93392"/>
                </a:lnTo>
                <a:lnTo>
                  <a:pt x="223584" y="95894"/>
                </a:lnTo>
                <a:lnTo>
                  <a:pt x="222634" y="93012"/>
                </a:lnTo>
                <a:lnTo>
                  <a:pt x="230456" y="90320"/>
                </a:lnTo>
                <a:close/>
                <a:moveTo>
                  <a:pt x="198312" y="83416"/>
                </a:moveTo>
                <a:lnTo>
                  <a:pt x="200339" y="89497"/>
                </a:lnTo>
                <a:cubicBezTo>
                  <a:pt x="199610" y="91808"/>
                  <a:pt x="198850" y="94184"/>
                  <a:pt x="198090" y="96559"/>
                </a:cubicBezTo>
                <a:lnTo>
                  <a:pt x="194416" y="84715"/>
                </a:lnTo>
                <a:lnTo>
                  <a:pt x="198312" y="83416"/>
                </a:lnTo>
                <a:close/>
                <a:moveTo>
                  <a:pt x="259686" y="86615"/>
                </a:moveTo>
                <a:lnTo>
                  <a:pt x="261840" y="92790"/>
                </a:lnTo>
                <a:lnTo>
                  <a:pt x="253859" y="96654"/>
                </a:lnTo>
                <a:lnTo>
                  <a:pt x="251706" y="90478"/>
                </a:lnTo>
                <a:lnTo>
                  <a:pt x="259686" y="86615"/>
                </a:lnTo>
                <a:close/>
                <a:moveTo>
                  <a:pt x="123604" y="91650"/>
                </a:moveTo>
                <a:lnTo>
                  <a:pt x="128608" y="92505"/>
                </a:lnTo>
                <a:lnTo>
                  <a:pt x="128101" y="96780"/>
                </a:lnTo>
                <a:lnTo>
                  <a:pt x="122939" y="95989"/>
                </a:lnTo>
                <a:lnTo>
                  <a:pt x="123604" y="91650"/>
                </a:lnTo>
                <a:close/>
                <a:moveTo>
                  <a:pt x="175605" y="90827"/>
                </a:moveTo>
                <a:lnTo>
                  <a:pt x="174972" y="93899"/>
                </a:lnTo>
                <a:lnTo>
                  <a:pt x="170000" y="95514"/>
                </a:lnTo>
                <a:cubicBezTo>
                  <a:pt x="169905" y="95545"/>
                  <a:pt x="169841" y="95640"/>
                  <a:pt x="169841" y="95735"/>
                </a:cubicBezTo>
                <a:lnTo>
                  <a:pt x="169841" y="96875"/>
                </a:lnTo>
                <a:lnTo>
                  <a:pt x="164521" y="96210"/>
                </a:lnTo>
                <a:lnTo>
                  <a:pt x="165028" y="92157"/>
                </a:lnTo>
                <a:cubicBezTo>
                  <a:pt x="167276" y="92410"/>
                  <a:pt x="168765" y="92569"/>
                  <a:pt x="169240" y="92569"/>
                </a:cubicBezTo>
                <a:cubicBezTo>
                  <a:pt x="169715" y="92569"/>
                  <a:pt x="172026" y="91935"/>
                  <a:pt x="175605" y="90827"/>
                </a:cubicBezTo>
                <a:close/>
                <a:moveTo>
                  <a:pt x="129083" y="92600"/>
                </a:moveTo>
                <a:lnTo>
                  <a:pt x="131712" y="93012"/>
                </a:lnTo>
                <a:lnTo>
                  <a:pt x="131047" y="97256"/>
                </a:lnTo>
                <a:lnTo>
                  <a:pt x="128513" y="96875"/>
                </a:lnTo>
                <a:lnTo>
                  <a:pt x="129083" y="92600"/>
                </a:lnTo>
                <a:close/>
                <a:moveTo>
                  <a:pt x="174877" y="94405"/>
                </a:moveTo>
                <a:lnTo>
                  <a:pt x="174243" y="97414"/>
                </a:lnTo>
                <a:lnTo>
                  <a:pt x="170285" y="96939"/>
                </a:lnTo>
                <a:lnTo>
                  <a:pt x="170285" y="95894"/>
                </a:lnTo>
                <a:lnTo>
                  <a:pt x="174877" y="94405"/>
                </a:lnTo>
                <a:close/>
                <a:moveTo>
                  <a:pt x="211581" y="91460"/>
                </a:moveTo>
                <a:lnTo>
                  <a:pt x="213165" y="95799"/>
                </a:lnTo>
                <a:lnTo>
                  <a:pt x="208066" y="97572"/>
                </a:lnTo>
                <a:cubicBezTo>
                  <a:pt x="207496" y="95989"/>
                  <a:pt x="207021" y="94564"/>
                  <a:pt x="206577" y="93297"/>
                </a:cubicBezTo>
                <a:lnTo>
                  <a:pt x="211581" y="91460"/>
                </a:lnTo>
                <a:close/>
                <a:moveTo>
                  <a:pt x="132187" y="93075"/>
                </a:moveTo>
                <a:lnTo>
                  <a:pt x="134055" y="93392"/>
                </a:lnTo>
                <a:lnTo>
                  <a:pt x="133390" y="97604"/>
                </a:lnTo>
                <a:lnTo>
                  <a:pt x="131490" y="97319"/>
                </a:lnTo>
                <a:lnTo>
                  <a:pt x="132187" y="93075"/>
                </a:lnTo>
                <a:close/>
                <a:moveTo>
                  <a:pt x="88357" y="84746"/>
                </a:moveTo>
                <a:lnTo>
                  <a:pt x="89624" y="93487"/>
                </a:lnTo>
                <a:cubicBezTo>
                  <a:pt x="89655" y="93614"/>
                  <a:pt x="89750" y="93677"/>
                  <a:pt x="89877" y="93677"/>
                </a:cubicBezTo>
                <a:lnTo>
                  <a:pt x="92315" y="93645"/>
                </a:lnTo>
                <a:lnTo>
                  <a:pt x="92410" y="97636"/>
                </a:lnTo>
                <a:lnTo>
                  <a:pt x="84461" y="97446"/>
                </a:lnTo>
                <a:cubicBezTo>
                  <a:pt x="83986" y="93930"/>
                  <a:pt x="83353" y="89275"/>
                  <a:pt x="82783" y="84810"/>
                </a:cubicBezTo>
                <a:lnTo>
                  <a:pt x="82783" y="84810"/>
                </a:lnTo>
                <a:lnTo>
                  <a:pt x="83955" y="84936"/>
                </a:lnTo>
                <a:lnTo>
                  <a:pt x="84113" y="84936"/>
                </a:lnTo>
                <a:lnTo>
                  <a:pt x="88357" y="84746"/>
                </a:lnTo>
                <a:close/>
                <a:moveTo>
                  <a:pt x="103526" y="93455"/>
                </a:moveTo>
                <a:lnTo>
                  <a:pt x="103241" y="97382"/>
                </a:lnTo>
                <a:lnTo>
                  <a:pt x="92822" y="97667"/>
                </a:lnTo>
                <a:lnTo>
                  <a:pt x="92727" y="93645"/>
                </a:lnTo>
                <a:lnTo>
                  <a:pt x="103526" y="93455"/>
                </a:lnTo>
                <a:close/>
                <a:moveTo>
                  <a:pt x="142638" y="89180"/>
                </a:moveTo>
                <a:lnTo>
                  <a:pt x="145614" y="89560"/>
                </a:lnTo>
                <a:lnTo>
                  <a:pt x="144221" y="97731"/>
                </a:lnTo>
                <a:lnTo>
                  <a:pt x="141244" y="97351"/>
                </a:lnTo>
                <a:cubicBezTo>
                  <a:pt x="141719" y="94595"/>
                  <a:pt x="142194" y="91840"/>
                  <a:pt x="142638" y="89180"/>
                </a:cubicBezTo>
                <a:close/>
                <a:moveTo>
                  <a:pt x="237201" y="88008"/>
                </a:moveTo>
                <a:cubicBezTo>
                  <a:pt x="237011" y="91270"/>
                  <a:pt x="236980" y="94089"/>
                  <a:pt x="237043" y="96400"/>
                </a:cubicBezTo>
                <a:lnTo>
                  <a:pt x="233274" y="97731"/>
                </a:lnTo>
                <a:lnTo>
                  <a:pt x="231913" y="93455"/>
                </a:lnTo>
                <a:lnTo>
                  <a:pt x="230868" y="90193"/>
                </a:lnTo>
                <a:lnTo>
                  <a:pt x="237201" y="88008"/>
                </a:lnTo>
                <a:close/>
                <a:moveTo>
                  <a:pt x="146058" y="89655"/>
                </a:moveTo>
                <a:lnTo>
                  <a:pt x="148053" y="89908"/>
                </a:lnTo>
                <a:lnTo>
                  <a:pt x="146723" y="98142"/>
                </a:lnTo>
                <a:lnTo>
                  <a:pt x="144696" y="97857"/>
                </a:lnTo>
                <a:lnTo>
                  <a:pt x="146058" y="89655"/>
                </a:lnTo>
                <a:close/>
                <a:moveTo>
                  <a:pt x="181559" y="92220"/>
                </a:moveTo>
                <a:lnTo>
                  <a:pt x="181147" y="98301"/>
                </a:lnTo>
                <a:lnTo>
                  <a:pt x="174687" y="97509"/>
                </a:lnTo>
                <a:lnTo>
                  <a:pt x="175352" y="94247"/>
                </a:lnTo>
                <a:lnTo>
                  <a:pt x="181559" y="92220"/>
                </a:lnTo>
                <a:close/>
                <a:moveTo>
                  <a:pt x="148496" y="89972"/>
                </a:moveTo>
                <a:lnTo>
                  <a:pt x="150238" y="90225"/>
                </a:lnTo>
                <a:lnTo>
                  <a:pt x="148908" y="98396"/>
                </a:lnTo>
                <a:lnTo>
                  <a:pt x="147198" y="98174"/>
                </a:lnTo>
                <a:lnTo>
                  <a:pt x="148496" y="89972"/>
                </a:lnTo>
                <a:close/>
                <a:moveTo>
                  <a:pt x="273272" y="87755"/>
                </a:moveTo>
                <a:lnTo>
                  <a:pt x="276946" y="92822"/>
                </a:lnTo>
                <a:lnTo>
                  <a:pt x="266052" y="98396"/>
                </a:lnTo>
                <a:lnTo>
                  <a:pt x="263582" y="95039"/>
                </a:lnTo>
                <a:lnTo>
                  <a:pt x="262822" y="92822"/>
                </a:lnTo>
                <a:lnTo>
                  <a:pt x="273272" y="87755"/>
                </a:lnTo>
                <a:close/>
                <a:moveTo>
                  <a:pt x="134499" y="93455"/>
                </a:moveTo>
                <a:lnTo>
                  <a:pt x="140801" y="94532"/>
                </a:lnTo>
                <a:cubicBezTo>
                  <a:pt x="140547" y="95894"/>
                  <a:pt x="140326" y="97287"/>
                  <a:pt x="140072" y="98681"/>
                </a:cubicBezTo>
                <a:lnTo>
                  <a:pt x="133834" y="97699"/>
                </a:lnTo>
                <a:lnTo>
                  <a:pt x="134499" y="93455"/>
                </a:lnTo>
                <a:close/>
                <a:moveTo>
                  <a:pt x="104476" y="93519"/>
                </a:moveTo>
                <a:lnTo>
                  <a:pt x="117397" y="95577"/>
                </a:lnTo>
                <a:lnTo>
                  <a:pt x="116827" y="98744"/>
                </a:lnTo>
                <a:lnTo>
                  <a:pt x="108150" y="97256"/>
                </a:lnTo>
                <a:lnTo>
                  <a:pt x="108118" y="97256"/>
                </a:lnTo>
                <a:lnTo>
                  <a:pt x="104191" y="97351"/>
                </a:lnTo>
                <a:lnTo>
                  <a:pt x="104476" y="93519"/>
                </a:lnTo>
                <a:close/>
                <a:moveTo>
                  <a:pt x="150681" y="90288"/>
                </a:moveTo>
                <a:lnTo>
                  <a:pt x="153817" y="90700"/>
                </a:lnTo>
                <a:lnTo>
                  <a:pt x="152487" y="98934"/>
                </a:lnTo>
                <a:lnTo>
                  <a:pt x="149351" y="98491"/>
                </a:lnTo>
                <a:lnTo>
                  <a:pt x="150681" y="90288"/>
                </a:lnTo>
                <a:close/>
                <a:moveTo>
                  <a:pt x="261967" y="93234"/>
                </a:moveTo>
                <a:lnTo>
                  <a:pt x="262663" y="95229"/>
                </a:lnTo>
                <a:lnTo>
                  <a:pt x="254683" y="99029"/>
                </a:lnTo>
                <a:lnTo>
                  <a:pt x="253986" y="97097"/>
                </a:lnTo>
                <a:lnTo>
                  <a:pt x="261967" y="93234"/>
                </a:lnTo>
                <a:close/>
                <a:moveTo>
                  <a:pt x="154292" y="90763"/>
                </a:moveTo>
                <a:cubicBezTo>
                  <a:pt x="155654" y="90953"/>
                  <a:pt x="156952" y="91112"/>
                  <a:pt x="158187" y="91270"/>
                </a:cubicBezTo>
                <a:lnTo>
                  <a:pt x="156857" y="99536"/>
                </a:lnTo>
                <a:lnTo>
                  <a:pt x="152962" y="98966"/>
                </a:lnTo>
                <a:lnTo>
                  <a:pt x="154292" y="90763"/>
                </a:lnTo>
                <a:close/>
                <a:moveTo>
                  <a:pt x="158630" y="91365"/>
                </a:moveTo>
                <a:cubicBezTo>
                  <a:pt x="159770" y="91492"/>
                  <a:pt x="160816" y="91650"/>
                  <a:pt x="161829" y="91745"/>
                </a:cubicBezTo>
                <a:lnTo>
                  <a:pt x="160626" y="100074"/>
                </a:lnTo>
                <a:lnTo>
                  <a:pt x="157300" y="99599"/>
                </a:lnTo>
                <a:lnTo>
                  <a:pt x="158630" y="91365"/>
                </a:lnTo>
                <a:close/>
                <a:moveTo>
                  <a:pt x="277231" y="93202"/>
                </a:moveTo>
                <a:lnTo>
                  <a:pt x="279511" y="96432"/>
                </a:lnTo>
                <a:lnTo>
                  <a:pt x="274381" y="100074"/>
                </a:lnTo>
                <a:lnTo>
                  <a:pt x="271594" y="96084"/>
                </a:lnTo>
                <a:lnTo>
                  <a:pt x="277231" y="93202"/>
                </a:lnTo>
                <a:close/>
                <a:moveTo>
                  <a:pt x="251262" y="90637"/>
                </a:moveTo>
                <a:lnTo>
                  <a:pt x="252688" y="94754"/>
                </a:lnTo>
                <a:lnTo>
                  <a:pt x="239545" y="100359"/>
                </a:lnTo>
                <a:cubicBezTo>
                  <a:pt x="239450" y="99282"/>
                  <a:pt x="239387" y="97952"/>
                  <a:pt x="239355" y="96432"/>
                </a:cubicBezTo>
                <a:lnTo>
                  <a:pt x="251262" y="90637"/>
                </a:lnTo>
                <a:close/>
                <a:moveTo>
                  <a:pt x="162272" y="91840"/>
                </a:moveTo>
                <a:lnTo>
                  <a:pt x="164553" y="92093"/>
                </a:lnTo>
                <a:lnTo>
                  <a:pt x="163476" y="100486"/>
                </a:lnTo>
                <a:lnTo>
                  <a:pt x="161101" y="100137"/>
                </a:lnTo>
                <a:lnTo>
                  <a:pt x="162272" y="91840"/>
                </a:lnTo>
                <a:close/>
                <a:moveTo>
                  <a:pt x="117809" y="95640"/>
                </a:moveTo>
                <a:lnTo>
                  <a:pt x="128006" y="97256"/>
                </a:lnTo>
                <a:lnTo>
                  <a:pt x="127595" y="100549"/>
                </a:lnTo>
                <a:lnTo>
                  <a:pt x="117271" y="98807"/>
                </a:lnTo>
                <a:lnTo>
                  <a:pt x="117809" y="95640"/>
                </a:lnTo>
                <a:close/>
                <a:moveTo>
                  <a:pt x="231564" y="93835"/>
                </a:moveTo>
                <a:lnTo>
                  <a:pt x="232831" y="97889"/>
                </a:lnTo>
                <a:lnTo>
                  <a:pt x="225167" y="100612"/>
                </a:lnTo>
                <a:lnTo>
                  <a:pt x="224249" y="97857"/>
                </a:lnTo>
                <a:lnTo>
                  <a:pt x="223742" y="96337"/>
                </a:lnTo>
                <a:lnTo>
                  <a:pt x="231564" y="93835"/>
                </a:lnTo>
                <a:close/>
                <a:moveTo>
                  <a:pt x="200592" y="90225"/>
                </a:moveTo>
                <a:lnTo>
                  <a:pt x="201669" y="93487"/>
                </a:lnTo>
                <a:lnTo>
                  <a:pt x="199357" y="100676"/>
                </a:lnTo>
                <a:lnTo>
                  <a:pt x="198343" y="97351"/>
                </a:lnTo>
                <a:cubicBezTo>
                  <a:pt x="199103" y="94944"/>
                  <a:pt x="199864" y="92537"/>
                  <a:pt x="200592" y="90225"/>
                </a:cubicBezTo>
                <a:close/>
                <a:moveTo>
                  <a:pt x="222190" y="93170"/>
                </a:moveTo>
                <a:lnTo>
                  <a:pt x="223742" y="97794"/>
                </a:lnTo>
                <a:lnTo>
                  <a:pt x="215413" y="100739"/>
                </a:lnTo>
                <a:lnTo>
                  <a:pt x="213735" y="96084"/>
                </a:lnTo>
                <a:lnTo>
                  <a:pt x="222190" y="93170"/>
                </a:lnTo>
                <a:close/>
                <a:moveTo>
                  <a:pt x="164426" y="96685"/>
                </a:moveTo>
                <a:lnTo>
                  <a:pt x="169810" y="97351"/>
                </a:lnTo>
                <a:lnTo>
                  <a:pt x="169113" y="101246"/>
                </a:lnTo>
                <a:lnTo>
                  <a:pt x="163919" y="100549"/>
                </a:lnTo>
                <a:lnTo>
                  <a:pt x="164426" y="96685"/>
                </a:lnTo>
                <a:close/>
                <a:moveTo>
                  <a:pt x="128481" y="97319"/>
                </a:moveTo>
                <a:lnTo>
                  <a:pt x="133295" y="98079"/>
                </a:lnTo>
                <a:lnTo>
                  <a:pt x="132788" y="101436"/>
                </a:lnTo>
                <a:lnTo>
                  <a:pt x="128038" y="100612"/>
                </a:lnTo>
                <a:lnTo>
                  <a:pt x="128481" y="97319"/>
                </a:lnTo>
                <a:close/>
                <a:moveTo>
                  <a:pt x="170253" y="97414"/>
                </a:moveTo>
                <a:lnTo>
                  <a:pt x="174148" y="97889"/>
                </a:lnTo>
                <a:lnTo>
                  <a:pt x="173357" y="101848"/>
                </a:lnTo>
                <a:lnTo>
                  <a:pt x="169556" y="101309"/>
                </a:lnTo>
                <a:lnTo>
                  <a:pt x="170253" y="97414"/>
                </a:lnTo>
                <a:close/>
                <a:moveTo>
                  <a:pt x="62610" y="82624"/>
                </a:moveTo>
                <a:lnTo>
                  <a:pt x="81865" y="84683"/>
                </a:lnTo>
                <a:cubicBezTo>
                  <a:pt x="82623" y="90592"/>
                  <a:pt x="83476" y="97194"/>
                  <a:pt x="84109" y="102163"/>
                </a:cubicBezTo>
                <a:lnTo>
                  <a:pt x="84109" y="102163"/>
                </a:lnTo>
                <a:cubicBezTo>
                  <a:pt x="82732" y="102100"/>
                  <a:pt x="81638" y="102038"/>
                  <a:pt x="81073" y="102038"/>
                </a:cubicBezTo>
                <a:cubicBezTo>
                  <a:pt x="79141" y="100011"/>
                  <a:pt x="69989" y="90383"/>
                  <a:pt x="62610" y="82624"/>
                </a:cubicBezTo>
                <a:close/>
                <a:moveTo>
                  <a:pt x="108087" y="97731"/>
                </a:moveTo>
                <a:lnTo>
                  <a:pt x="116732" y="99187"/>
                </a:lnTo>
                <a:lnTo>
                  <a:pt x="116131" y="102544"/>
                </a:lnTo>
                <a:lnTo>
                  <a:pt x="112964" y="102069"/>
                </a:lnTo>
                <a:lnTo>
                  <a:pt x="112900" y="102069"/>
                </a:lnTo>
                <a:lnTo>
                  <a:pt x="110082" y="102354"/>
                </a:lnTo>
                <a:lnTo>
                  <a:pt x="104603" y="97826"/>
                </a:lnTo>
                <a:lnTo>
                  <a:pt x="108087" y="97731"/>
                </a:lnTo>
                <a:close/>
                <a:moveTo>
                  <a:pt x="133770" y="98142"/>
                </a:moveTo>
                <a:lnTo>
                  <a:pt x="140009" y="99124"/>
                </a:lnTo>
                <a:cubicBezTo>
                  <a:pt x="139787" y="100264"/>
                  <a:pt x="139597" y="101404"/>
                  <a:pt x="139407" y="102544"/>
                </a:cubicBezTo>
                <a:lnTo>
                  <a:pt x="133232" y="101499"/>
                </a:lnTo>
                <a:lnTo>
                  <a:pt x="133770" y="98142"/>
                </a:lnTo>
                <a:close/>
                <a:moveTo>
                  <a:pt x="262885" y="95640"/>
                </a:moveTo>
                <a:lnTo>
                  <a:pt x="265197" y="98776"/>
                </a:lnTo>
                <a:lnTo>
                  <a:pt x="255949" y="102734"/>
                </a:lnTo>
                <a:lnTo>
                  <a:pt x="254809" y="99472"/>
                </a:lnTo>
                <a:lnTo>
                  <a:pt x="262885" y="95640"/>
                </a:lnTo>
                <a:close/>
                <a:moveTo>
                  <a:pt x="174623" y="97952"/>
                </a:moveTo>
                <a:lnTo>
                  <a:pt x="181147" y="98744"/>
                </a:lnTo>
                <a:lnTo>
                  <a:pt x="180862" y="102893"/>
                </a:lnTo>
                <a:lnTo>
                  <a:pt x="173800" y="101911"/>
                </a:lnTo>
                <a:lnTo>
                  <a:pt x="174623" y="97952"/>
                </a:lnTo>
                <a:close/>
                <a:moveTo>
                  <a:pt x="271182" y="96274"/>
                </a:moveTo>
                <a:lnTo>
                  <a:pt x="274001" y="100359"/>
                </a:lnTo>
                <a:lnTo>
                  <a:pt x="269694" y="103399"/>
                </a:lnTo>
                <a:lnTo>
                  <a:pt x="266305" y="98776"/>
                </a:lnTo>
                <a:lnTo>
                  <a:pt x="271182" y="96274"/>
                </a:lnTo>
                <a:close/>
                <a:moveTo>
                  <a:pt x="252846" y="95197"/>
                </a:moveTo>
                <a:lnTo>
                  <a:pt x="253416" y="96844"/>
                </a:lnTo>
                <a:lnTo>
                  <a:pt x="239862" y="103431"/>
                </a:lnTo>
                <a:cubicBezTo>
                  <a:pt x="239798" y="102861"/>
                  <a:pt x="239672" y="102006"/>
                  <a:pt x="239577" y="100834"/>
                </a:cubicBezTo>
                <a:lnTo>
                  <a:pt x="252846" y="95197"/>
                </a:lnTo>
                <a:close/>
                <a:moveTo>
                  <a:pt x="196570" y="93139"/>
                </a:moveTo>
                <a:lnTo>
                  <a:pt x="197837" y="97351"/>
                </a:lnTo>
                <a:cubicBezTo>
                  <a:pt x="197172" y="99441"/>
                  <a:pt x="196507" y="101531"/>
                  <a:pt x="195842" y="103589"/>
                </a:cubicBezTo>
                <a:lnTo>
                  <a:pt x="195683" y="103083"/>
                </a:lnTo>
                <a:lnTo>
                  <a:pt x="192675" y="94310"/>
                </a:lnTo>
                <a:lnTo>
                  <a:pt x="196570" y="93139"/>
                </a:lnTo>
                <a:close/>
                <a:moveTo>
                  <a:pt x="181812" y="95482"/>
                </a:moveTo>
                <a:lnTo>
                  <a:pt x="186563" y="95672"/>
                </a:lnTo>
                <a:lnTo>
                  <a:pt x="186024" y="103621"/>
                </a:lnTo>
                <a:lnTo>
                  <a:pt x="181337" y="102956"/>
                </a:lnTo>
                <a:lnTo>
                  <a:pt x="181812" y="95482"/>
                </a:lnTo>
                <a:close/>
                <a:moveTo>
                  <a:pt x="223869" y="98237"/>
                </a:moveTo>
                <a:lnTo>
                  <a:pt x="224724" y="100771"/>
                </a:lnTo>
                <a:lnTo>
                  <a:pt x="216458" y="103684"/>
                </a:lnTo>
                <a:lnTo>
                  <a:pt x="215571" y="101182"/>
                </a:lnTo>
                <a:lnTo>
                  <a:pt x="223869" y="98237"/>
                </a:lnTo>
                <a:close/>
                <a:moveTo>
                  <a:pt x="103210" y="97857"/>
                </a:moveTo>
                <a:lnTo>
                  <a:pt x="103115" y="103748"/>
                </a:lnTo>
                <a:cubicBezTo>
                  <a:pt x="98998" y="103019"/>
                  <a:pt x="90352" y="102481"/>
                  <a:pt x="85031" y="102228"/>
                </a:cubicBezTo>
                <a:lnTo>
                  <a:pt x="84493" y="97921"/>
                </a:lnTo>
                <a:lnTo>
                  <a:pt x="92600" y="98111"/>
                </a:lnTo>
                <a:lnTo>
                  <a:pt x="103210" y="97857"/>
                </a:lnTo>
                <a:close/>
                <a:moveTo>
                  <a:pt x="117207" y="99251"/>
                </a:moveTo>
                <a:lnTo>
                  <a:pt x="127531" y="100992"/>
                </a:lnTo>
                <a:lnTo>
                  <a:pt x="127120" y="104191"/>
                </a:lnTo>
                <a:lnTo>
                  <a:pt x="116606" y="102608"/>
                </a:lnTo>
                <a:lnTo>
                  <a:pt x="117207" y="99251"/>
                </a:lnTo>
                <a:close/>
                <a:moveTo>
                  <a:pt x="187038" y="95672"/>
                </a:moveTo>
                <a:lnTo>
                  <a:pt x="187703" y="95704"/>
                </a:lnTo>
                <a:lnTo>
                  <a:pt x="190489" y="104254"/>
                </a:lnTo>
                <a:lnTo>
                  <a:pt x="186499" y="103684"/>
                </a:lnTo>
                <a:lnTo>
                  <a:pt x="187038" y="95672"/>
                </a:lnTo>
                <a:close/>
                <a:moveTo>
                  <a:pt x="192231" y="94437"/>
                </a:moveTo>
                <a:lnTo>
                  <a:pt x="195145" y="102988"/>
                </a:lnTo>
                <a:lnTo>
                  <a:pt x="190996" y="104254"/>
                </a:lnTo>
                <a:lnTo>
                  <a:pt x="188178" y="95640"/>
                </a:lnTo>
                <a:lnTo>
                  <a:pt x="192231" y="94437"/>
                </a:lnTo>
                <a:close/>
                <a:moveTo>
                  <a:pt x="279796" y="96780"/>
                </a:moveTo>
                <a:lnTo>
                  <a:pt x="282583" y="100676"/>
                </a:lnTo>
                <a:cubicBezTo>
                  <a:pt x="280968" y="101911"/>
                  <a:pt x="279226" y="103178"/>
                  <a:pt x="277421" y="104508"/>
                </a:cubicBezTo>
                <a:lnTo>
                  <a:pt x="274603" y="100454"/>
                </a:lnTo>
                <a:lnTo>
                  <a:pt x="279796" y="96780"/>
                </a:lnTo>
                <a:close/>
                <a:moveTo>
                  <a:pt x="127975" y="101087"/>
                </a:moveTo>
                <a:lnTo>
                  <a:pt x="132725" y="101879"/>
                </a:lnTo>
                <a:lnTo>
                  <a:pt x="132250" y="104951"/>
                </a:lnTo>
                <a:lnTo>
                  <a:pt x="127595" y="104254"/>
                </a:lnTo>
                <a:lnTo>
                  <a:pt x="127975" y="101087"/>
                </a:lnTo>
                <a:close/>
                <a:moveTo>
                  <a:pt x="213291" y="96274"/>
                </a:moveTo>
                <a:lnTo>
                  <a:pt x="216046" y="103843"/>
                </a:lnTo>
                <a:lnTo>
                  <a:pt x="210884" y="105648"/>
                </a:lnTo>
                <a:cubicBezTo>
                  <a:pt x="209907" y="102872"/>
                  <a:pt x="209023" y="100317"/>
                  <a:pt x="208234" y="98012"/>
                </a:cubicBezTo>
                <a:lnTo>
                  <a:pt x="208234" y="98012"/>
                </a:lnTo>
                <a:lnTo>
                  <a:pt x="213291" y="96274"/>
                </a:lnTo>
                <a:close/>
                <a:moveTo>
                  <a:pt x="237075" y="97351"/>
                </a:moveTo>
                <a:cubicBezTo>
                  <a:pt x="237138" y="98934"/>
                  <a:pt x="237233" y="100232"/>
                  <a:pt x="237328" y="101309"/>
                </a:cubicBezTo>
                <a:lnTo>
                  <a:pt x="226909" y="105743"/>
                </a:lnTo>
                <a:lnTo>
                  <a:pt x="226624" y="104888"/>
                </a:lnTo>
                <a:lnTo>
                  <a:pt x="225484" y="101467"/>
                </a:lnTo>
                <a:lnTo>
                  <a:pt x="237075" y="97351"/>
                </a:lnTo>
                <a:close/>
                <a:moveTo>
                  <a:pt x="253574" y="97287"/>
                </a:moveTo>
                <a:lnTo>
                  <a:pt x="254239" y="99219"/>
                </a:lnTo>
                <a:lnTo>
                  <a:pt x="240527" y="105743"/>
                </a:lnTo>
                <a:lnTo>
                  <a:pt x="239988" y="104128"/>
                </a:lnTo>
                <a:cubicBezTo>
                  <a:pt x="239988" y="104096"/>
                  <a:pt x="239988" y="104001"/>
                  <a:pt x="239925" y="103906"/>
                </a:cubicBezTo>
                <a:lnTo>
                  <a:pt x="253574" y="97287"/>
                </a:lnTo>
                <a:close/>
                <a:moveTo>
                  <a:pt x="133168" y="101943"/>
                </a:moveTo>
                <a:lnTo>
                  <a:pt x="139344" y="102988"/>
                </a:lnTo>
                <a:cubicBezTo>
                  <a:pt x="139154" y="104001"/>
                  <a:pt x="138996" y="104951"/>
                  <a:pt x="138806" y="105933"/>
                </a:cubicBezTo>
                <a:lnTo>
                  <a:pt x="132693" y="105014"/>
                </a:lnTo>
                <a:lnTo>
                  <a:pt x="133168" y="101943"/>
                </a:lnTo>
                <a:close/>
                <a:moveTo>
                  <a:pt x="173737" y="102354"/>
                </a:moveTo>
                <a:lnTo>
                  <a:pt x="180862" y="103368"/>
                </a:lnTo>
                <a:lnTo>
                  <a:pt x="180672" y="106123"/>
                </a:lnTo>
                <a:lnTo>
                  <a:pt x="173135" y="105236"/>
                </a:lnTo>
                <a:lnTo>
                  <a:pt x="173737" y="102354"/>
                </a:lnTo>
                <a:close/>
                <a:moveTo>
                  <a:pt x="141149" y="97794"/>
                </a:moveTo>
                <a:lnTo>
                  <a:pt x="144158" y="98206"/>
                </a:lnTo>
                <a:lnTo>
                  <a:pt x="142764" y="106503"/>
                </a:lnTo>
                <a:lnTo>
                  <a:pt x="139724" y="106059"/>
                </a:lnTo>
                <a:cubicBezTo>
                  <a:pt x="140199" y="103431"/>
                  <a:pt x="140674" y="100612"/>
                  <a:pt x="141149" y="97794"/>
                </a:cubicBezTo>
                <a:close/>
                <a:moveTo>
                  <a:pt x="181305" y="103399"/>
                </a:moveTo>
                <a:lnTo>
                  <a:pt x="185992" y="104064"/>
                </a:lnTo>
                <a:lnTo>
                  <a:pt x="185834" y="106693"/>
                </a:lnTo>
                <a:lnTo>
                  <a:pt x="181115" y="106186"/>
                </a:lnTo>
                <a:lnTo>
                  <a:pt x="181305" y="103399"/>
                </a:lnTo>
                <a:close/>
                <a:moveTo>
                  <a:pt x="112932" y="102513"/>
                </a:moveTo>
                <a:lnTo>
                  <a:pt x="116067" y="102988"/>
                </a:lnTo>
                <a:lnTo>
                  <a:pt x="115434" y="106756"/>
                </a:lnTo>
                <a:lnTo>
                  <a:pt x="110588" y="102766"/>
                </a:lnTo>
                <a:lnTo>
                  <a:pt x="112932" y="102513"/>
                </a:lnTo>
                <a:close/>
                <a:moveTo>
                  <a:pt x="144601" y="98269"/>
                </a:moveTo>
                <a:lnTo>
                  <a:pt x="146660" y="98554"/>
                </a:lnTo>
                <a:lnTo>
                  <a:pt x="145298" y="106915"/>
                </a:lnTo>
                <a:lnTo>
                  <a:pt x="143208" y="106598"/>
                </a:lnTo>
                <a:lnTo>
                  <a:pt x="144601" y="98269"/>
                </a:lnTo>
                <a:close/>
                <a:moveTo>
                  <a:pt x="204107" y="88895"/>
                </a:moveTo>
                <a:cubicBezTo>
                  <a:pt x="204994" y="91523"/>
                  <a:pt x="207211" y="97826"/>
                  <a:pt x="209998" y="105933"/>
                </a:cubicBezTo>
                <a:lnTo>
                  <a:pt x="206641" y="107136"/>
                </a:lnTo>
                <a:lnTo>
                  <a:pt x="202397" y="94215"/>
                </a:lnTo>
                <a:lnTo>
                  <a:pt x="204107" y="88895"/>
                </a:lnTo>
                <a:close/>
                <a:moveTo>
                  <a:pt x="147103" y="98617"/>
                </a:moveTo>
                <a:lnTo>
                  <a:pt x="148845" y="98871"/>
                </a:lnTo>
                <a:lnTo>
                  <a:pt x="147483" y="107263"/>
                </a:lnTo>
                <a:lnTo>
                  <a:pt x="145741" y="107010"/>
                </a:lnTo>
                <a:lnTo>
                  <a:pt x="147103" y="98617"/>
                </a:lnTo>
                <a:close/>
                <a:moveTo>
                  <a:pt x="186468" y="104159"/>
                </a:moveTo>
                <a:lnTo>
                  <a:pt x="190648" y="104729"/>
                </a:lnTo>
                <a:lnTo>
                  <a:pt x="191535" y="107390"/>
                </a:lnTo>
                <a:lnTo>
                  <a:pt x="191535" y="107390"/>
                </a:lnTo>
                <a:lnTo>
                  <a:pt x="186278" y="106756"/>
                </a:lnTo>
                <a:lnTo>
                  <a:pt x="186468" y="104159"/>
                </a:lnTo>
                <a:close/>
                <a:moveTo>
                  <a:pt x="198090" y="98079"/>
                </a:moveTo>
                <a:lnTo>
                  <a:pt x="199135" y="101436"/>
                </a:lnTo>
                <a:lnTo>
                  <a:pt x="197203" y="107516"/>
                </a:lnTo>
                <a:lnTo>
                  <a:pt x="196095" y="104286"/>
                </a:lnTo>
                <a:cubicBezTo>
                  <a:pt x="196728" y="102259"/>
                  <a:pt x="197425" y="100169"/>
                  <a:pt x="198090" y="98079"/>
                </a:cubicBezTo>
                <a:close/>
                <a:moveTo>
                  <a:pt x="274254" y="100707"/>
                </a:moveTo>
                <a:lnTo>
                  <a:pt x="277041" y="104761"/>
                </a:lnTo>
                <a:cubicBezTo>
                  <a:pt x="275679" y="105743"/>
                  <a:pt x="274286" y="106756"/>
                  <a:pt x="272892" y="107738"/>
                </a:cubicBezTo>
                <a:lnTo>
                  <a:pt x="269979" y="103748"/>
                </a:lnTo>
                <a:lnTo>
                  <a:pt x="274254" y="100707"/>
                </a:lnTo>
                <a:close/>
                <a:moveTo>
                  <a:pt x="149288" y="98934"/>
                </a:moveTo>
                <a:lnTo>
                  <a:pt x="152392" y="99346"/>
                </a:lnTo>
                <a:lnTo>
                  <a:pt x="151062" y="107801"/>
                </a:lnTo>
                <a:lnTo>
                  <a:pt x="147958" y="107326"/>
                </a:lnTo>
                <a:lnTo>
                  <a:pt x="149288" y="98934"/>
                </a:lnTo>
                <a:close/>
                <a:moveTo>
                  <a:pt x="152835" y="99409"/>
                </a:moveTo>
                <a:lnTo>
                  <a:pt x="156762" y="99979"/>
                </a:lnTo>
                <a:lnTo>
                  <a:pt x="155432" y="108435"/>
                </a:lnTo>
                <a:lnTo>
                  <a:pt x="151473" y="107833"/>
                </a:lnTo>
                <a:lnTo>
                  <a:pt x="152835" y="99409"/>
                </a:lnTo>
                <a:close/>
                <a:moveTo>
                  <a:pt x="237360" y="101784"/>
                </a:moveTo>
                <a:cubicBezTo>
                  <a:pt x="237518" y="103114"/>
                  <a:pt x="237645" y="104001"/>
                  <a:pt x="237708" y="104381"/>
                </a:cubicBezTo>
                <a:lnTo>
                  <a:pt x="227827" y="108466"/>
                </a:lnTo>
                <a:lnTo>
                  <a:pt x="227036" y="106154"/>
                </a:lnTo>
                <a:lnTo>
                  <a:pt x="237360" y="101784"/>
                </a:lnTo>
                <a:close/>
                <a:moveTo>
                  <a:pt x="254398" y="99662"/>
                </a:moveTo>
                <a:lnTo>
                  <a:pt x="255538" y="102893"/>
                </a:lnTo>
                <a:lnTo>
                  <a:pt x="241603" y="108815"/>
                </a:lnTo>
                <a:lnTo>
                  <a:pt x="240685" y="106186"/>
                </a:lnTo>
                <a:lnTo>
                  <a:pt x="254398" y="99662"/>
                </a:lnTo>
                <a:close/>
                <a:moveTo>
                  <a:pt x="157237" y="100042"/>
                </a:moveTo>
                <a:lnTo>
                  <a:pt x="160594" y="100517"/>
                </a:lnTo>
                <a:lnTo>
                  <a:pt x="159359" y="109036"/>
                </a:lnTo>
                <a:lnTo>
                  <a:pt x="155907" y="108530"/>
                </a:lnTo>
                <a:lnTo>
                  <a:pt x="157237" y="100042"/>
                </a:lnTo>
                <a:close/>
                <a:moveTo>
                  <a:pt x="127500" y="104729"/>
                </a:moveTo>
                <a:lnTo>
                  <a:pt x="133295" y="105584"/>
                </a:lnTo>
                <a:lnTo>
                  <a:pt x="132693" y="109068"/>
                </a:lnTo>
                <a:lnTo>
                  <a:pt x="127088" y="107991"/>
                </a:lnTo>
                <a:lnTo>
                  <a:pt x="127500" y="104729"/>
                </a:lnTo>
                <a:close/>
                <a:moveTo>
                  <a:pt x="161037" y="100581"/>
                </a:moveTo>
                <a:lnTo>
                  <a:pt x="163444" y="100897"/>
                </a:lnTo>
                <a:lnTo>
                  <a:pt x="162304" y="109480"/>
                </a:lnTo>
                <a:lnTo>
                  <a:pt x="159802" y="109100"/>
                </a:lnTo>
                <a:lnTo>
                  <a:pt x="161037" y="100581"/>
                </a:lnTo>
                <a:close/>
                <a:moveTo>
                  <a:pt x="225009" y="101594"/>
                </a:moveTo>
                <a:lnTo>
                  <a:pt x="226086" y="104793"/>
                </a:lnTo>
                <a:lnTo>
                  <a:pt x="212278" y="109543"/>
                </a:lnTo>
                <a:cubicBezTo>
                  <a:pt x="212246" y="109543"/>
                  <a:pt x="212246" y="109543"/>
                  <a:pt x="212214" y="109575"/>
                </a:cubicBezTo>
                <a:lnTo>
                  <a:pt x="212214" y="109543"/>
                </a:lnTo>
                <a:cubicBezTo>
                  <a:pt x="211866" y="108530"/>
                  <a:pt x="211518" y="107485"/>
                  <a:pt x="211169" y="106503"/>
                </a:cubicBezTo>
                <a:lnTo>
                  <a:pt x="225009" y="101594"/>
                </a:lnTo>
                <a:close/>
                <a:moveTo>
                  <a:pt x="255664" y="103336"/>
                </a:moveTo>
                <a:lnTo>
                  <a:pt x="257058" y="107326"/>
                </a:lnTo>
                <a:lnTo>
                  <a:pt x="251136" y="109796"/>
                </a:lnTo>
                <a:lnTo>
                  <a:pt x="249806" y="105964"/>
                </a:lnTo>
                <a:cubicBezTo>
                  <a:pt x="249774" y="105933"/>
                  <a:pt x="249742" y="105901"/>
                  <a:pt x="249711" y="105869"/>
                </a:cubicBezTo>
                <a:lnTo>
                  <a:pt x="255664" y="103336"/>
                </a:lnTo>
                <a:close/>
                <a:moveTo>
                  <a:pt x="133770" y="105648"/>
                </a:moveTo>
                <a:lnTo>
                  <a:pt x="138742" y="106408"/>
                </a:lnTo>
                <a:cubicBezTo>
                  <a:pt x="138521" y="107675"/>
                  <a:pt x="138331" y="108910"/>
                  <a:pt x="138109" y="110113"/>
                </a:cubicBezTo>
                <a:lnTo>
                  <a:pt x="133137" y="109131"/>
                </a:lnTo>
                <a:lnTo>
                  <a:pt x="133770" y="105648"/>
                </a:lnTo>
                <a:close/>
                <a:moveTo>
                  <a:pt x="202144" y="94975"/>
                </a:moveTo>
                <a:lnTo>
                  <a:pt x="206197" y="107295"/>
                </a:lnTo>
                <a:lnTo>
                  <a:pt x="198090" y="110145"/>
                </a:lnTo>
                <a:lnTo>
                  <a:pt x="197678" y="108973"/>
                </a:lnTo>
                <a:lnTo>
                  <a:pt x="202144" y="94975"/>
                </a:lnTo>
                <a:close/>
                <a:moveTo>
                  <a:pt x="163856" y="100992"/>
                </a:moveTo>
                <a:lnTo>
                  <a:pt x="169018" y="101721"/>
                </a:lnTo>
                <a:lnTo>
                  <a:pt x="167466" y="110176"/>
                </a:lnTo>
                <a:lnTo>
                  <a:pt x="162747" y="109575"/>
                </a:lnTo>
                <a:lnTo>
                  <a:pt x="163856" y="100992"/>
                </a:lnTo>
                <a:close/>
                <a:moveTo>
                  <a:pt x="197457" y="109701"/>
                </a:moveTo>
                <a:lnTo>
                  <a:pt x="197647" y="110303"/>
                </a:lnTo>
                <a:lnTo>
                  <a:pt x="197203" y="110461"/>
                </a:lnTo>
                <a:lnTo>
                  <a:pt x="197457" y="109701"/>
                </a:lnTo>
                <a:close/>
                <a:moveTo>
                  <a:pt x="237803" y="104856"/>
                </a:moveTo>
                <a:lnTo>
                  <a:pt x="238436" y="106693"/>
                </a:lnTo>
                <a:lnTo>
                  <a:pt x="228524" y="110651"/>
                </a:lnTo>
                <a:lnTo>
                  <a:pt x="227954" y="108910"/>
                </a:lnTo>
                <a:lnTo>
                  <a:pt x="237803" y="104856"/>
                </a:lnTo>
                <a:close/>
                <a:moveTo>
                  <a:pt x="169461" y="101753"/>
                </a:moveTo>
                <a:lnTo>
                  <a:pt x="173262" y="102291"/>
                </a:lnTo>
                <a:lnTo>
                  <a:pt x="171551" y="110715"/>
                </a:lnTo>
                <a:lnTo>
                  <a:pt x="167941" y="110240"/>
                </a:lnTo>
                <a:lnTo>
                  <a:pt x="169461" y="101753"/>
                </a:lnTo>
                <a:close/>
                <a:moveTo>
                  <a:pt x="116511" y="103051"/>
                </a:moveTo>
                <a:lnTo>
                  <a:pt x="127056" y="104634"/>
                </a:lnTo>
                <a:lnTo>
                  <a:pt x="126201" y="111348"/>
                </a:lnTo>
                <a:lnTo>
                  <a:pt x="117714" y="108656"/>
                </a:lnTo>
                <a:lnTo>
                  <a:pt x="115814" y="107073"/>
                </a:lnTo>
                <a:lnTo>
                  <a:pt x="116511" y="103051"/>
                </a:lnTo>
                <a:close/>
                <a:moveTo>
                  <a:pt x="60551" y="83828"/>
                </a:moveTo>
                <a:cubicBezTo>
                  <a:pt x="68785" y="92505"/>
                  <a:pt x="79521" y="103779"/>
                  <a:pt x="79711" y="103969"/>
                </a:cubicBezTo>
                <a:cubicBezTo>
                  <a:pt x="79901" y="104191"/>
                  <a:pt x="80186" y="104318"/>
                  <a:pt x="80503" y="104318"/>
                </a:cubicBezTo>
                <a:cubicBezTo>
                  <a:pt x="80534" y="104318"/>
                  <a:pt x="81991" y="104381"/>
                  <a:pt x="84145" y="104476"/>
                </a:cubicBezTo>
                <a:lnTo>
                  <a:pt x="83385" y="111380"/>
                </a:lnTo>
                <a:cubicBezTo>
                  <a:pt x="77051" y="109701"/>
                  <a:pt x="70559" y="108561"/>
                  <a:pt x="64035" y="107991"/>
                </a:cubicBezTo>
                <a:lnTo>
                  <a:pt x="59443" y="98332"/>
                </a:lnTo>
                <a:lnTo>
                  <a:pt x="60551" y="83828"/>
                </a:lnTo>
                <a:close/>
                <a:moveTo>
                  <a:pt x="195303" y="103399"/>
                </a:moveTo>
                <a:lnTo>
                  <a:pt x="195588" y="104286"/>
                </a:lnTo>
                <a:cubicBezTo>
                  <a:pt x="194796" y="106788"/>
                  <a:pt x="194005" y="109163"/>
                  <a:pt x="193308" y="111380"/>
                </a:cubicBezTo>
                <a:lnTo>
                  <a:pt x="191123" y="104698"/>
                </a:lnTo>
                <a:lnTo>
                  <a:pt x="195303" y="103399"/>
                </a:lnTo>
                <a:close/>
                <a:moveTo>
                  <a:pt x="195842" y="105014"/>
                </a:moveTo>
                <a:lnTo>
                  <a:pt x="196950" y="108276"/>
                </a:lnTo>
                <a:lnTo>
                  <a:pt x="196127" y="110841"/>
                </a:lnTo>
                <a:lnTo>
                  <a:pt x="193688" y="111697"/>
                </a:lnTo>
                <a:cubicBezTo>
                  <a:pt x="194353" y="109638"/>
                  <a:pt x="195082" y="107358"/>
                  <a:pt x="195842" y="105014"/>
                </a:cubicBezTo>
                <a:close/>
                <a:moveTo>
                  <a:pt x="173040" y="105711"/>
                </a:moveTo>
                <a:lnTo>
                  <a:pt x="180640" y="106566"/>
                </a:lnTo>
                <a:lnTo>
                  <a:pt x="180324" y="111855"/>
                </a:lnTo>
                <a:lnTo>
                  <a:pt x="172026" y="110778"/>
                </a:lnTo>
                <a:lnTo>
                  <a:pt x="173040" y="105711"/>
                </a:lnTo>
                <a:close/>
                <a:moveTo>
                  <a:pt x="181115" y="106630"/>
                </a:moveTo>
                <a:lnTo>
                  <a:pt x="185802" y="107168"/>
                </a:lnTo>
                <a:lnTo>
                  <a:pt x="185422" y="112520"/>
                </a:lnTo>
                <a:lnTo>
                  <a:pt x="180767" y="111918"/>
                </a:lnTo>
                <a:lnTo>
                  <a:pt x="181115" y="106630"/>
                </a:lnTo>
                <a:close/>
                <a:moveTo>
                  <a:pt x="186246" y="107231"/>
                </a:moveTo>
                <a:lnTo>
                  <a:pt x="191693" y="107865"/>
                </a:lnTo>
                <a:lnTo>
                  <a:pt x="193023" y="111950"/>
                </a:lnTo>
                <a:lnTo>
                  <a:pt x="189761" y="113090"/>
                </a:lnTo>
                <a:lnTo>
                  <a:pt x="185897" y="112583"/>
                </a:lnTo>
                <a:lnTo>
                  <a:pt x="186246" y="107231"/>
                </a:lnTo>
                <a:close/>
                <a:moveTo>
                  <a:pt x="249331" y="106028"/>
                </a:moveTo>
                <a:cubicBezTo>
                  <a:pt x="249331" y="106059"/>
                  <a:pt x="249331" y="106091"/>
                  <a:pt x="249331" y="106123"/>
                </a:cubicBezTo>
                <a:lnTo>
                  <a:pt x="250692" y="109955"/>
                </a:lnTo>
                <a:lnTo>
                  <a:pt x="243060" y="113122"/>
                </a:lnTo>
                <a:lnTo>
                  <a:pt x="241730" y="109258"/>
                </a:lnTo>
                <a:lnTo>
                  <a:pt x="249331" y="106028"/>
                </a:lnTo>
                <a:close/>
                <a:moveTo>
                  <a:pt x="277548" y="105489"/>
                </a:moveTo>
                <a:lnTo>
                  <a:pt x="280810" y="110176"/>
                </a:lnTo>
                <a:lnTo>
                  <a:pt x="276756" y="113533"/>
                </a:lnTo>
                <a:lnTo>
                  <a:pt x="273399" y="108498"/>
                </a:lnTo>
                <a:cubicBezTo>
                  <a:pt x="274793" y="107485"/>
                  <a:pt x="276154" y="106503"/>
                  <a:pt x="277548" y="105489"/>
                </a:cubicBezTo>
                <a:close/>
                <a:moveTo>
                  <a:pt x="162716" y="110018"/>
                </a:moveTo>
                <a:lnTo>
                  <a:pt x="171456" y="111158"/>
                </a:lnTo>
                <a:lnTo>
                  <a:pt x="170918" y="113882"/>
                </a:lnTo>
                <a:lnTo>
                  <a:pt x="162399" y="112425"/>
                </a:lnTo>
                <a:lnTo>
                  <a:pt x="162716" y="110018"/>
                </a:lnTo>
                <a:close/>
                <a:moveTo>
                  <a:pt x="127025" y="108435"/>
                </a:moveTo>
                <a:lnTo>
                  <a:pt x="132630" y="109511"/>
                </a:lnTo>
                <a:lnTo>
                  <a:pt x="131838" y="113913"/>
                </a:lnTo>
                <a:cubicBezTo>
                  <a:pt x="129780" y="112963"/>
                  <a:pt x="127848" y="112077"/>
                  <a:pt x="126645" y="111475"/>
                </a:cubicBezTo>
                <a:lnTo>
                  <a:pt x="127025" y="108435"/>
                </a:lnTo>
                <a:close/>
                <a:moveTo>
                  <a:pt x="238563" y="107105"/>
                </a:moveTo>
                <a:lnTo>
                  <a:pt x="239482" y="109733"/>
                </a:lnTo>
                <a:lnTo>
                  <a:pt x="229632" y="113913"/>
                </a:lnTo>
                <a:lnTo>
                  <a:pt x="228682" y="111063"/>
                </a:lnTo>
                <a:lnTo>
                  <a:pt x="238563" y="107105"/>
                </a:lnTo>
                <a:close/>
                <a:moveTo>
                  <a:pt x="226244" y="105236"/>
                </a:moveTo>
                <a:lnTo>
                  <a:pt x="227384" y="108625"/>
                </a:lnTo>
                <a:lnTo>
                  <a:pt x="213830" y="114198"/>
                </a:lnTo>
                <a:cubicBezTo>
                  <a:pt x="213323" y="112773"/>
                  <a:pt x="212848" y="111348"/>
                  <a:pt x="212373" y="109986"/>
                </a:cubicBezTo>
                <a:lnTo>
                  <a:pt x="212404" y="109986"/>
                </a:lnTo>
                <a:lnTo>
                  <a:pt x="226244" y="105236"/>
                </a:lnTo>
                <a:close/>
                <a:moveTo>
                  <a:pt x="171900" y="111190"/>
                </a:moveTo>
                <a:lnTo>
                  <a:pt x="180260" y="112298"/>
                </a:lnTo>
                <a:lnTo>
                  <a:pt x="180070" y="115402"/>
                </a:lnTo>
                <a:lnTo>
                  <a:pt x="171361" y="113945"/>
                </a:lnTo>
                <a:lnTo>
                  <a:pt x="171900" y="111190"/>
                </a:lnTo>
                <a:close/>
                <a:moveTo>
                  <a:pt x="210283" y="106820"/>
                </a:moveTo>
                <a:lnTo>
                  <a:pt x="211834" y="111222"/>
                </a:lnTo>
                <a:lnTo>
                  <a:pt x="199832" y="115402"/>
                </a:lnTo>
                <a:lnTo>
                  <a:pt x="198375" y="111031"/>
                </a:lnTo>
                <a:lnTo>
                  <a:pt x="210283" y="106820"/>
                </a:lnTo>
                <a:close/>
                <a:moveTo>
                  <a:pt x="133073" y="109575"/>
                </a:moveTo>
                <a:lnTo>
                  <a:pt x="138046" y="110525"/>
                </a:lnTo>
                <a:cubicBezTo>
                  <a:pt x="137697" y="112552"/>
                  <a:pt x="137380" y="114452"/>
                  <a:pt x="137095" y="116162"/>
                </a:cubicBezTo>
                <a:cubicBezTo>
                  <a:pt x="135544" y="115560"/>
                  <a:pt x="133897" y="114832"/>
                  <a:pt x="132282" y="114103"/>
                </a:cubicBezTo>
                <a:lnTo>
                  <a:pt x="132282" y="114072"/>
                </a:lnTo>
                <a:lnTo>
                  <a:pt x="133073" y="109575"/>
                </a:lnTo>
                <a:close/>
                <a:moveTo>
                  <a:pt x="227511" y="109068"/>
                </a:moveTo>
                <a:lnTo>
                  <a:pt x="228112" y="110778"/>
                </a:lnTo>
                <a:lnTo>
                  <a:pt x="214526" y="116194"/>
                </a:lnTo>
                <a:cubicBezTo>
                  <a:pt x="214336" y="115687"/>
                  <a:pt x="214146" y="115148"/>
                  <a:pt x="213988" y="114642"/>
                </a:cubicBezTo>
                <a:lnTo>
                  <a:pt x="227511" y="109068"/>
                </a:lnTo>
                <a:close/>
                <a:moveTo>
                  <a:pt x="265450" y="99156"/>
                </a:moveTo>
                <a:lnTo>
                  <a:pt x="272132" y="108276"/>
                </a:lnTo>
                <a:cubicBezTo>
                  <a:pt x="267730" y="111380"/>
                  <a:pt x="263518" y="114293"/>
                  <a:pt x="260636" y="116194"/>
                </a:cubicBezTo>
                <a:lnTo>
                  <a:pt x="257628" y="107580"/>
                </a:lnTo>
                <a:lnTo>
                  <a:pt x="257691" y="107580"/>
                </a:lnTo>
                <a:cubicBezTo>
                  <a:pt x="257786" y="107548"/>
                  <a:pt x="257850" y="107390"/>
                  <a:pt x="257818" y="107295"/>
                </a:cubicBezTo>
                <a:cubicBezTo>
                  <a:pt x="257772" y="107202"/>
                  <a:pt x="257691" y="107143"/>
                  <a:pt x="257602" y="107143"/>
                </a:cubicBezTo>
                <a:cubicBezTo>
                  <a:pt x="257569" y="107143"/>
                  <a:pt x="257535" y="107151"/>
                  <a:pt x="257501" y="107168"/>
                </a:cubicBezTo>
                <a:lnTo>
                  <a:pt x="256108" y="103178"/>
                </a:lnTo>
                <a:lnTo>
                  <a:pt x="265450" y="99156"/>
                </a:lnTo>
                <a:close/>
                <a:moveTo>
                  <a:pt x="155812" y="108973"/>
                </a:moveTo>
                <a:lnTo>
                  <a:pt x="159264" y="109480"/>
                </a:lnTo>
                <a:lnTo>
                  <a:pt x="158250" y="116605"/>
                </a:lnTo>
                <a:lnTo>
                  <a:pt x="154735" y="115718"/>
                </a:lnTo>
                <a:lnTo>
                  <a:pt x="155812" y="108973"/>
                </a:lnTo>
                <a:close/>
                <a:moveTo>
                  <a:pt x="162304" y="112868"/>
                </a:moveTo>
                <a:lnTo>
                  <a:pt x="170855" y="114325"/>
                </a:lnTo>
                <a:lnTo>
                  <a:pt x="170316" y="116890"/>
                </a:lnTo>
                <a:lnTo>
                  <a:pt x="162051" y="115243"/>
                </a:lnTo>
                <a:lnTo>
                  <a:pt x="162304" y="112868"/>
                </a:lnTo>
                <a:close/>
                <a:moveTo>
                  <a:pt x="159707" y="109543"/>
                </a:moveTo>
                <a:lnTo>
                  <a:pt x="162241" y="109955"/>
                </a:lnTo>
                <a:lnTo>
                  <a:pt x="161259" y="117397"/>
                </a:lnTo>
                <a:lnTo>
                  <a:pt x="158725" y="116732"/>
                </a:lnTo>
                <a:lnTo>
                  <a:pt x="159707" y="109543"/>
                </a:lnTo>
                <a:close/>
                <a:moveTo>
                  <a:pt x="139661" y="106503"/>
                </a:moveTo>
                <a:lnTo>
                  <a:pt x="142701" y="106946"/>
                </a:lnTo>
                <a:lnTo>
                  <a:pt x="140896" y="117650"/>
                </a:lnTo>
                <a:cubicBezTo>
                  <a:pt x="140167" y="117397"/>
                  <a:pt x="139122" y="117017"/>
                  <a:pt x="137951" y="116510"/>
                </a:cubicBezTo>
                <a:cubicBezTo>
                  <a:pt x="138426" y="113692"/>
                  <a:pt x="139027" y="110240"/>
                  <a:pt x="139661" y="106535"/>
                </a:cubicBezTo>
                <a:lnTo>
                  <a:pt x="139661" y="106503"/>
                </a:lnTo>
                <a:close/>
                <a:moveTo>
                  <a:pt x="281063" y="110556"/>
                </a:moveTo>
                <a:lnTo>
                  <a:pt x="283723" y="114388"/>
                </a:lnTo>
                <a:lnTo>
                  <a:pt x="279575" y="117840"/>
                </a:lnTo>
                <a:lnTo>
                  <a:pt x="277009" y="113913"/>
                </a:lnTo>
                <a:lnTo>
                  <a:pt x="281063" y="110556"/>
                </a:lnTo>
                <a:close/>
                <a:moveTo>
                  <a:pt x="239640" y="110176"/>
                </a:moveTo>
                <a:lnTo>
                  <a:pt x="240938" y="114008"/>
                </a:lnTo>
                <a:lnTo>
                  <a:pt x="231058" y="118125"/>
                </a:lnTo>
                <a:lnTo>
                  <a:pt x="229791" y="114357"/>
                </a:lnTo>
                <a:lnTo>
                  <a:pt x="239640" y="110176"/>
                </a:lnTo>
                <a:close/>
                <a:moveTo>
                  <a:pt x="143144" y="107010"/>
                </a:moveTo>
                <a:lnTo>
                  <a:pt x="145266" y="107326"/>
                </a:lnTo>
                <a:lnTo>
                  <a:pt x="143524" y="118189"/>
                </a:lnTo>
                <a:cubicBezTo>
                  <a:pt x="142701" y="118062"/>
                  <a:pt x="142131" y="117967"/>
                  <a:pt x="141909" y="117935"/>
                </a:cubicBezTo>
                <a:cubicBezTo>
                  <a:pt x="141719" y="117904"/>
                  <a:pt x="141529" y="117872"/>
                  <a:pt x="141339" y="117809"/>
                </a:cubicBezTo>
                <a:lnTo>
                  <a:pt x="143144" y="107010"/>
                </a:lnTo>
                <a:close/>
                <a:moveTo>
                  <a:pt x="145709" y="107421"/>
                </a:moveTo>
                <a:lnTo>
                  <a:pt x="147451" y="107675"/>
                </a:lnTo>
                <a:lnTo>
                  <a:pt x="145709" y="118600"/>
                </a:lnTo>
                <a:lnTo>
                  <a:pt x="143999" y="118252"/>
                </a:lnTo>
                <a:lnTo>
                  <a:pt x="145709" y="107421"/>
                </a:lnTo>
                <a:close/>
                <a:moveTo>
                  <a:pt x="171266" y="114388"/>
                </a:moveTo>
                <a:lnTo>
                  <a:pt x="180039" y="115877"/>
                </a:lnTo>
                <a:lnTo>
                  <a:pt x="179849" y="118759"/>
                </a:lnTo>
                <a:lnTo>
                  <a:pt x="170760" y="116954"/>
                </a:lnTo>
                <a:lnTo>
                  <a:pt x="171266" y="114388"/>
                </a:lnTo>
                <a:close/>
                <a:moveTo>
                  <a:pt x="147895" y="107738"/>
                </a:moveTo>
                <a:lnTo>
                  <a:pt x="150998" y="108213"/>
                </a:lnTo>
                <a:lnTo>
                  <a:pt x="149193" y="119297"/>
                </a:lnTo>
                <a:lnTo>
                  <a:pt x="146121" y="118727"/>
                </a:lnTo>
                <a:lnTo>
                  <a:pt x="147895" y="107738"/>
                </a:lnTo>
                <a:close/>
                <a:moveTo>
                  <a:pt x="211993" y="111665"/>
                </a:moveTo>
                <a:cubicBezTo>
                  <a:pt x="212309" y="112615"/>
                  <a:pt x="212658" y="113565"/>
                  <a:pt x="212975" y="114547"/>
                </a:cubicBezTo>
                <a:lnTo>
                  <a:pt x="201162" y="119424"/>
                </a:lnTo>
                <a:lnTo>
                  <a:pt x="199990" y="115845"/>
                </a:lnTo>
                <a:lnTo>
                  <a:pt x="211993" y="111665"/>
                </a:lnTo>
                <a:close/>
                <a:moveTo>
                  <a:pt x="257216" y="107770"/>
                </a:moveTo>
                <a:lnTo>
                  <a:pt x="260225" y="116479"/>
                </a:lnTo>
                <a:cubicBezTo>
                  <a:pt x="259148" y="117239"/>
                  <a:pt x="258040" y="117904"/>
                  <a:pt x="256900" y="118537"/>
                </a:cubicBezTo>
                <a:cubicBezTo>
                  <a:pt x="256836" y="118537"/>
                  <a:pt x="255949" y="118885"/>
                  <a:pt x="254461" y="119455"/>
                </a:cubicBezTo>
                <a:lnTo>
                  <a:pt x="251262" y="110240"/>
                </a:lnTo>
                <a:lnTo>
                  <a:pt x="257216" y="107770"/>
                </a:lnTo>
                <a:close/>
                <a:moveTo>
                  <a:pt x="228239" y="111222"/>
                </a:moveTo>
                <a:lnTo>
                  <a:pt x="229221" y="114103"/>
                </a:lnTo>
                <a:lnTo>
                  <a:pt x="221303" y="117460"/>
                </a:lnTo>
                <a:lnTo>
                  <a:pt x="215698" y="119709"/>
                </a:lnTo>
                <a:cubicBezTo>
                  <a:pt x="215381" y="118664"/>
                  <a:pt x="215033" y="117650"/>
                  <a:pt x="214685" y="116637"/>
                </a:cubicBezTo>
                <a:lnTo>
                  <a:pt x="214653" y="116637"/>
                </a:lnTo>
                <a:lnTo>
                  <a:pt x="228239" y="111222"/>
                </a:lnTo>
                <a:close/>
                <a:moveTo>
                  <a:pt x="151473" y="108276"/>
                </a:moveTo>
                <a:lnTo>
                  <a:pt x="155432" y="108878"/>
                </a:lnTo>
                <a:lnTo>
                  <a:pt x="153627" y="120184"/>
                </a:lnTo>
                <a:cubicBezTo>
                  <a:pt x="152233" y="119899"/>
                  <a:pt x="150903" y="119645"/>
                  <a:pt x="149668" y="119392"/>
                </a:cubicBezTo>
                <a:lnTo>
                  <a:pt x="151473" y="108276"/>
                </a:lnTo>
                <a:close/>
                <a:moveTo>
                  <a:pt x="213133" y="114990"/>
                </a:moveTo>
                <a:cubicBezTo>
                  <a:pt x="213323" y="115497"/>
                  <a:pt x="213481" y="116004"/>
                  <a:pt x="213671" y="116542"/>
                </a:cubicBezTo>
                <a:lnTo>
                  <a:pt x="201795" y="121292"/>
                </a:lnTo>
                <a:lnTo>
                  <a:pt x="201320" y="119867"/>
                </a:lnTo>
                <a:lnTo>
                  <a:pt x="213133" y="114990"/>
                </a:lnTo>
                <a:close/>
                <a:moveTo>
                  <a:pt x="180735" y="112393"/>
                </a:moveTo>
                <a:lnTo>
                  <a:pt x="189286" y="113502"/>
                </a:lnTo>
                <a:lnTo>
                  <a:pt x="180165" y="121387"/>
                </a:lnTo>
                <a:lnTo>
                  <a:pt x="180735" y="112393"/>
                </a:lnTo>
                <a:close/>
                <a:moveTo>
                  <a:pt x="229347" y="114547"/>
                </a:moveTo>
                <a:lnTo>
                  <a:pt x="230614" y="118315"/>
                </a:lnTo>
                <a:lnTo>
                  <a:pt x="222919" y="121514"/>
                </a:lnTo>
                <a:lnTo>
                  <a:pt x="221684" y="117809"/>
                </a:lnTo>
                <a:lnTo>
                  <a:pt x="229347" y="114547"/>
                </a:lnTo>
                <a:close/>
                <a:moveTo>
                  <a:pt x="154703" y="116130"/>
                </a:moveTo>
                <a:lnTo>
                  <a:pt x="161259" y="117809"/>
                </a:lnTo>
                <a:lnTo>
                  <a:pt x="160752" y="121704"/>
                </a:lnTo>
                <a:cubicBezTo>
                  <a:pt x="158504" y="121229"/>
                  <a:pt x="156224" y="120754"/>
                  <a:pt x="154038" y="120279"/>
                </a:cubicBezTo>
                <a:lnTo>
                  <a:pt x="154703" y="116130"/>
                </a:lnTo>
                <a:close/>
                <a:moveTo>
                  <a:pt x="250851" y="110398"/>
                </a:moveTo>
                <a:lnTo>
                  <a:pt x="254049" y="119582"/>
                </a:lnTo>
                <a:lnTo>
                  <a:pt x="246290" y="122496"/>
                </a:lnTo>
                <a:lnTo>
                  <a:pt x="243218" y="113565"/>
                </a:lnTo>
                <a:lnTo>
                  <a:pt x="250851" y="110398"/>
                </a:lnTo>
                <a:close/>
                <a:moveTo>
                  <a:pt x="197932" y="111158"/>
                </a:moveTo>
                <a:lnTo>
                  <a:pt x="200750" y="119582"/>
                </a:lnTo>
                <a:lnTo>
                  <a:pt x="193340" y="122622"/>
                </a:lnTo>
                <a:lnTo>
                  <a:pt x="196855" y="111570"/>
                </a:lnTo>
                <a:lnTo>
                  <a:pt x="197932" y="111158"/>
                </a:lnTo>
                <a:close/>
                <a:moveTo>
                  <a:pt x="85063" y="104508"/>
                </a:moveTo>
                <a:cubicBezTo>
                  <a:pt x="90542" y="104793"/>
                  <a:pt x="99409" y="105331"/>
                  <a:pt x="103083" y="106091"/>
                </a:cubicBezTo>
                <a:lnTo>
                  <a:pt x="102766" y="122939"/>
                </a:lnTo>
                <a:lnTo>
                  <a:pt x="94691" y="115022"/>
                </a:lnTo>
                <a:cubicBezTo>
                  <a:pt x="94564" y="114895"/>
                  <a:pt x="94437" y="114800"/>
                  <a:pt x="94311" y="114768"/>
                </a:cubicBezTo>
                <a:cubicBezTo>
                  <a:pt x="94216" y="114737"/>
                  <a:pt x="90289" y="113217"/>
                  <a:pt x="84271" y="111602"/>
                </a:cubicBezTo>
                <a:lnTo>
                  <a:pt x="85063" y="104508"/>
                </a:lnTo>
                <a:close/>
                <a:moveTo>
                  <a:pt x="104160" y="98617"/>
                </a:moveTo>
                <a:lnTo>
                  <a:pt x="117239" y="109416"/>
                </a:lnTo>
                <a:cubicBezTo>
                  <a:pt x="117271" y="109448"/>
                  <a:pt x="117334" y="109480"/>
                  <a:pt x="117366" y="109480"/>
                </a:cubicBezTo>
                <a:lnTo>
                  <a:pt x="126265" y="112298"/>
                </a:lnTo>
                <a:cubicBezTo>
                  <a:pt x="126835" y="112552"/>
                  <a:pt x="132503" y="115243"/>
                  <a:pt x="136937" y="117080"/>
                </a:cubicBezTo>
                <a:cubicBezTo>
                  <a:pt x="136430" y="119867"/>
                  <a:pt x="136082" y="122052"/>
                  <a:pt x="135860" y="123351"/>
                </a:cubicBezTo>
                <a:cubicBezTo>
                  <a:pt x="134974" y="122907"/>
                  <a:pt x="134182" y="122274"/>
                  <a:pt x="133549" y="121514"/>
                </a:cubicBezTo>
                <a:cubicBezTo>
                  <a:pt x="129083" y="115687"/>
                  <a:pt x="124966" y="114388"/>
                  <a:pt x="120976" y="113122"/>
                </a:cubicBezTo>
                <a:cubicBezTo>
                  <a:pt x="120026" y="112805"/>
                  <a:pt x="119012" y="112488"/>
                  <a:pt x="118031" y="112140"/>
                </a:cubicBezTo>
                <a:cubicBezTo>
                  <a:pt x="115782" y="111253"/>
                  <a:pt x="113724" y="109701"/>
                  <a:pt x="111729" y="108213"/>
                </a:cubicBezTo>
                <a:cubicBezTo>
                  <a:pt x="109417" y="106471"/>
                  <a:pt x="107041" y="104666"/>
                  <a:pt x="104318" y="103969"/>
                </a:cubicBezTo>
                <a:lnTo>
                  <a:pt x="104065" y="103906"/>
                </a:lnTo>
                <a:lnTo>
                  <a:pt x="104160" y="98617"/>
                </a:lnTo>
                <a:close/>
                <a:moveTo>
                  <a:pt x="162019" y="115655"/>
                </a:moveTo>
                <a:lnTo>
                  <a:pt x="170253" y="117302"/>
                </a:lnTo>
                <a:lnTo>
                  <a:pt x="169018" y="123446"/>
                </a:lnTo>
                <a:lnTo>
                  <a:pt x="161227" y="121799"/>
                </a:lnTo>
                <a:lnTo>
                  <a:pt x="162019" y="115655"/>
                </a:lnTo>
                <a:close/>
                <a:moveTo>
                  <a:pt x="221240" y="117999"/>
                </a:moveTo>
                <a:lnTo>
                  <a:pt x="222507" y="121704"/>
                </a:lnTo>
                <a:lnTo>
                  <a:pt x="217187" y="123921"/>
                </a:lnTo>
                <a:cubicBezTo>
                  <a:pt x="216743" y="122654"/>
                  <a:pt x="216300" y="121387"/>
                  <a:pt x="215888" y="120152"/>
                </a:cubicBezTo>
                <a:lnTo>
                  <a:pt x="221240" y="117999"/>
                </a:lnTo>
                <a:close/>
                <a:moveTo>
                  <a:pt x="195778" y="111950"/>
                </a:moveTo>
                <a:lnTo>
                  <a:pt x="192200" y="123097"/>
                </a:lnTo>
                <a:lnTo>
                  <a:pt x="189634" y="124174"/>
                </a:lnTo>
                <a:lnTo>
                  <a:pt x="189888" y="123287"/>
                </a:lnTo>
                <a:cubicBezTo>
                  <a:pt x="189951" y="123129"/>
                  <a:pt x="191376" y="118854"/>
                  <a:pt x="193340" y="112805"/>
                </a:cubicBezTo>
                <a:lnTo>
                  <a:pt x="195778" y="111950"/>
                </a:lnTo>
                <a:close/>
                <a:moveTo>
                  <a:pt x="272639" y="109005"/>
                </a:moveTo>
                <a:lnTo>
                  <a:pt x="276028" y="114135"/>
                </a:lnTo>
                <a:lnTo>
                  <a:pt x="263297" y="124712"/>
                </a:lnTo>
                <a:lnTo>
                  <a:pt x="260922" y="117112"/>
                </a:lnTo>
                <a:cubicBezTo>
                  <a:pt x="263867" y="115148"/>
                  <a:pt x="268174" y="112172"/>
                  <a:pt x="272639" y="109005"/>
                </a:cubicBezTo>
                <a:close/>
                <a:moveTo>
                  <a:pt x="213798" y="116954"/>
                </a:moveTo>
                <a:cubicBezTo>
                  <a:pt x="214146" y="117967"/>
                  <a:pt x="214495" y="119012"/>
                  <a:pt x="214875" y="120057"/>
                </a:cubicBezTo>
                <a:lnTo>
                  <a:pt x="202935" y="124839"/>
                </a:lnTo>
                <a:lnTo>
                  <a:pt x="201922" y="121704"/>
                </a:lnTo>
                <a:lnTo>
                  <a:pt x="213798" y="116954"/>
                </a:lnTo>
                <a:close/>
                <a:moveTo>
                  <a:pt x="200877" y="120025"/>
                </a:moveTo>
                <a:lnTo>
                  <a:pt x="201352" y="121451"/>
                </a:lnTo>
                <a:lnTo>
                  <a:pt x="192611" y="124934"/>
                </a:lnTo>
                <a:lnTo>
                  <a:pt x="193150" y="123192"/>
                </a:lnTo>
                <a:lnTo>
                  <a:pt x="200877" y="120025"/>
                </a:lnTo>
                <a:close/>
                <a:moveTo>
                  <a:pt x="170728" y="117397"/>
                </a:moveTo>
                <a:lnTo>
                  <a:pt x="179880" y="119202"/>
                </a:lnTo>
                <a:lnTo>
                  <a:pt x="179722" y="121767"/>
                </a:lnTo>
                <a:lnTo>
                  <a:pt x="175985" y="124997"/>
                </a:lnTo>
                <a:lnTo>
                  <a:pt x="169398" y="123572"/>
                </a:lnTo>
                <a:lnTo>
                  <a:pt x="170728" y="117397"/>
                </a:lnTo>
                <a:close/>
                <a:moveTo>
                  <a:pt x="192041" y="123667"/>
                </a:moveTo>
                <a:lnTo>
                  <a:pt x="191503" y="125378"/>
                </a:lnTo>
                <a:lnTo>
                  <a:pt x="188938" y="126391"/>
                </a:lnTo>
                <a:lnTo>
                  <a:pt x="189444" y="124744"/>
                </a:lnTo>
                <a:lnTo>
                  <a:pt x="192041" y="123667"/>
                </a:lnTo>
                <a:close/>
                <a:moveTo>
                  <a:pt x="241097" y="114452"/>
                </a:moveTo>
                <a:lnTo>
                  <a:pt x="244137" y="123351"/>
                </a:lnTo>
                <a:lnTo>
                  <a:pt x="234098" y="127151"/>
                </a:lnTo>
                <a:lnTo>
                  <a:pt x="231216" y="118569"/>
                </a:lnTo>
                <a:lnTo>
                  <a:pt x="241097" y="114452"/>
                </a:lnTo>
                <a:close/>
                <a:moveTo>
                  <a:pt x="260510" y="117365"/>
                </a:moveTo>
                <a:lnTo>
                  <a:pt x="262885" y="124966"/>
                </a:lnTo>
                <a:lnTo>
                  <a:pt x="257216" y="127309"/>
                </a:lnTo>
                <a:lnTo>
                  <a:pt x="254778" y="120310"/>
                </a:lnTo>
                <a:cubicBezTo>
                  <a:pt x="256234" y="119740"/>
                  <a:pt x="257121" y="119424"/>
                  <a:pt x="257185" y="119392"/>
                </a:cubicBezTo>
                <a:cubicBezTo>
                  <a:pt x="258325" y="118790"/>
                  <a:pt x="259465" y="118125"/>
                  <a:pt x="260510" y="117365"/>
                </a:cubicBezTo>
                <a:close/>
                <a:moveTo>
                  <a:pt x="192833" y="112963"/>
                </a:moveTo>
                <a:cubicBezTo>
                  <a:pt x="190933" y="118822"/>
                  <a:pt x="189571" y="122971"/>
                  <a:pt x="189539" y="123097"/>
                </a:cubicBezTo>
                <a:lnTo>
                  <a:pt x="189128" y="124332"/>
                </a:lnTo>
                <a:lnTo>
                  <a:pt x="179722" y="128228"/>
                </a:lnTo>
                <a:cubicBezTo>
                  <a:pt x="178899" y="127183"/>
                  <a:pt x="177949" y="126233"/>
                  <a:pt x="176935" y="125409"/>
                </a:cubicBezTo>
                <a:lnTo>
                  <a:pt x="179944" y="122812"/>
                </a:lnTo>
                <a:cubicBezTo>
                  <a:pt x="180039" y="122781"/>
                  <a:pt x="180102" y="122717"/>
                  <a:pt x="180134" y="122622"/>
                </a:cubicBezTo>
                <a:lnTo>
                  <a:pt x="190204" y="113882"/>
                </a:lnTo>
                <a:lnTo>
                  <a:pt x="192833" y="112963"/>
                </a:lnTo>
                <a:close/>
                <a:moveTo>
                  <a:pt x="215096" y="120437"/>
                </a:moveTo>
                <a:cubicBezTo>
                  <a:pt x="215508" y="121672"/>
                  <a:pt x="215951" y="122939"/>
                  <a:pt x="216395" y="124206"/>
                </a:cubicBezTo>
                <a:lnTo>
                  <a:pt x="204456" y="129178"/>
                </a:lnTo>
                <a:lnTo>
                  <a:pt x="203157" y="125219"/>
                </a:lnTo>
                <a:lnTo>
                  <a:pt x="215096" y="120437"/>
                </a:lnTo>
                <a:close/>
                <a:moveTo>
                  <a:pt x="276281" y="114515"/>
                </a:moveTo>
                <a:lnTo>
                  <a:pt x="278878" y="118410"/>
                </a:lnTo>
                <a:lnTo>
                  <a:pt x="265007" y="129399"/>
                </a:lnTo>
                <a:lnTo>
                  <a:pt x="263423" y="125187"/>
                </a:lnTo>
                <a:lnTo>
                  <a:pt x="276281" y="114515"/>
                </a:lnTo>
                <a:close/>
                <a:moveTo>
                  <a:pt x="201510" y="121894"/>
                </a:moveTo>
                <a:lnTo>
                  <a:pt x="202524" y="124997"/>
                </a:lnTo>
                <a:lnTo>
                  <a:pt x="191123" y="129589"/>
                </a:lnTo>
                <a:lnTo>
                  <a:pt x="192421" y="125504"/>
                </a:lnTo>
                <a:lnTo>
                  <a:pt x="201510" y="121894"/>
                </a:lnTo>
                <a:close/>
                <a:moveTo>
                  <a:pt x="188969" y="124902"/>
                </a:moveTo>
                <a:lnTo>
                  <a:pt x="188368" y="126644"/>
                </a:lnTo>
                <a:lnTo>
                  <a:pt x="180799" y="129653"/>
                </a:lnTo>
                <a:cubicBezTo>
                  <a:pt x="180514" y="129304"/>
                  <a:pt x="180260" y="128956"/>
                  <a:pt x="179975" y="128639"/>
                </a:cubicBezTo>
                <a:lnTo>
                  <a:pt x="188969" y="124902"/>
                </a:lnTo>
                <a:close/>
                <a:moveTo>
                  <a:pt x="137760" y="117492"/>
                </a:moveTo>
                <a:cubicBezTo>
                  <a:pt x="139629" y="118252"/>
                  <a:pt x="141149" y="118790"/>
                  <a:pt x="141814" y="118854"/>
                </a:cubicBezTo>
                <a:cubicBezTo>
                  <a:pt x="142923" y="118949"/>
                  <a:pt x="152075" y="120849"/>
                  <a:pt x="160594" y="122654"/>
                </a:cubicBezTo>
                <a:lnTo>
                  <a:pt x="159675" y="129938"/>
                </a:lnTo>
                <a:cubicBezTo>
                  <a:pt x="155337" y="128608"/>
                  <a:pt x="151188" y="127689"/>
                  <a:pt x="147388" y="126834"/>
                </a:cubicBezTo>
                <a:cubicBezTo>
                  <a:pt x="143049" y="125884"/>
                  <a:pt x="139312" y="125061"/>
                  <a:pt x="136684" y="123826"/>
                </a:cubicBezTo>
                <a:cubicBezTo>
                  <a:pt x="136874" y="122622"/>
                  <a:pt x="137285" y="120374"/>
                  <a:pt x="137760" y="117492"/>
                </a:cubicBezTo>
                <a:close/>
                <a:moveTo>
                  <a:pt x="230773" y="118759"/>
                </a:moveTo>
                <a:lnTo>
                  <a:pt x="233654" y="127309"/>
                </a:lnTo>
                <a:lnTo>
                  <a:pt x="225896" y="130286"/>
                </a:lnTo>
                <a:lnTo>
                  <a:pt x="223077" y="121989"/>
                </a:lnTo>
                <a:lnTo>
                  <a:pt x="230773" y="118759"/>
                </a:lnTo>
                <a:close/>
                <a:moveTo>
                  <a:pt x="254334" y="120469"/>
                </a:moveTo>
                <a:lnTo>
                  <a:pt x="256773" y="127468"/>
                </a:lnTo>
                <a:lnTo>
                  <a:pt x="249077" y="130603"/>
                </a:lnTo>
                <a:lnTo>
                  <a:pt x="246607" y="123382"/>
                </a:lnTo>
                <a:lnTo>
                  <a:pt x="254334" y="120469"/>
                </a:lnTo>
                <a:close/>
                <a:moveTo>
                  <a:pt x="191313" y="125948"/>
                </a:moveTo>
                <a:lnTo>
                  <a:pt x="190014" y="130064"/>
                </a:lnTo>
                <a:lnTo>
                  <a:pt x="187418" y="131078"/>
                </a:lnTo>
                <a:lnTo>
                  <a:pt x="188748" y="126961"/>
                </a:lnTo>
                <a:lnTo>
                  <a:pt x="191313" y="125948"/>
                </a:lnTo>
                <a:close/>
                <a:moveTo>
                  <a:pt x="263043" y="125409"/>
                </a:moveTo>
                <a:lnTo>
                  <a:pt x="264627" y="129684"/>
                </a:lnTo>
                <a:lnTo>
                  <a:pt x="264500" y="129811"/>
                </a:lnTo>
                <a:lnTo>
                  <a:pt x="258863" y="132091"/>
                </a:lnTo>
                <a:lnTo>
                  <a:pt x="257375" y="127721"/>
                </a:lnTo>
                <a:lnTo>
                  <a:pt x="263043" y="125409"/>
                </a:lnTo>
                <a:close/>
                <a:moveTo>
                  <a:pt x="222697" y="122084"/>
                </a:moveTo>
                <a:lnTo>
                  <a:pt x="225515" y="130413"/>
                </a:lnTo>
                <a:lnTo>
                  <a:pt x="220195" y="132440"/>
                </a:lnTo>
                <a:cubicBezTo>
                  <a:pt x="219213" y="129748"/>
                  <a:pt x="218263" y="127024"/>
                  <a:pt x="217345" y="124332"/>
                </a:cubicBezTo>
                <a:lnTo>
                  <a:pt x="217377" y="124301"/>
                </a:lnTo>
                <a:lnTo>
                  <a:pt x="222697" y="122084"/>
                </a:lnTo>
                <a:close/>
                <a:moveTo>
                  <a:pt x="188241" y="127151"/>
                </a:moveTo>
                <a:lnTo>
                  <a:pt x="186943" y="131268"/>
                </a:lnTo>
                <a:lnTo>
                  <a:pt x="183269" y="132725"/>
                </a:lnTo>
                <a:cubicBezTo>
                  <a:pt x="182541" y="131743"/>
                  <a:pt x="181844" y="130825"/>
                  <a:pt x="181179" y="129969"/>
                </a:cubicBezTo>
                <a:lnTo>
                  <a:pt x="188241" y="127151"/>
                </a:lnTo>
                <a:close/>
                <a:moveTo>
                  <a:pt x="279100" y="118790"/>
                </a:moveTo>
                <a:lnTo>
                  <a:pt x="281918" y="123034"/>
                </a:lnTo>
                <a:lnTo>
                  <a:pt x="266242" y="132788"/>
                </a:lnTo>
                <a:lnTo>
                  <a:pt x="265165" y="129843"/>
                </a:lnTo>
                <a:lnTo>
                  <a:pt x="279100" y="118790"/>
                </a:lnTo>
                <a:close/>
                <a:moveTo>
                  <a:pt x="256931" y="127911"/>
                </a:moveTo>
                <a:lnTo>
                  <a:pt x="258451" y="132250"/>
                </a:lnTo>
                <a:lnTo>
                  <a:pt x="250724" y="135385"/>
                </a:lnTo>
                <a:lnTo>
                  <a:pt x="249236" y="131046"/>
                </a:lnTo>
                <a:lnTo>
                  <a:pt x="256931" y="127911"/>
                </a:lnTo>
                <a:close/>
                <a:moveTo>
                  <a:pt x="244454" y="124206"/>
                </a:moveTo>
                <a:lnTo>
                  <a:pt x="246955" y="131458"/>
                </a:lnTo>
                <a:lnTo>
                  <a:pt x="236885" y="135480"/>
                </a:lnTo>
                <a:lnTo>
                  <a:pt x="234383" y="128038"/>
                </a:lnTo>
                <a:lnTo>
                  <a:pt x="244454" y="124206"/>
                </a:lnTo>
                <a:close/>
                <a:moveTo>
                  <a:pt x="202682" y="125441"/>
                </a:moveTo>
                <a:lnTo>
                  <a:pt x="203981" y="129399"/>
                </a:lnTo>
                <a:lnTo>
                  <a:pt x="189223" y="135543"/>
                </a:lnTo>
                <a:lnTo>
                  <a:pt x="190996" y="130128"/>
                </a:lnTo>
                <a:lnTo>
                  <a:pt x="202682" y="125441"/>
                </a:lnTo>
                <a:close/>
                <a:moveTo>
                  <a:pt x="186753" y="131838"/>
                </a:moveTo>
                <a:lnTo>
                  <a:pt x="185486" y="135828"/>
                </a:lnTo>
                <a:cubicBezTo>
                  <a:pt x="184821" y="134878"/>
                  <a:pt x="184187" y="133960"/>
                  <a:pt x="183554" y="133105"/>
                </a:cubicBezTo>
                <a:lnTo>
                  <a:pt x="186753" y="131838"/>
                </a:lnTo>
                <a:close/>
                <a:moveTo>
                  <a:pt x="103970" y="106313"/>
                </a:moveTo>
                <a:cubicBezTo>
                  <a:pt x="106155" y="106946"/>
                  <a:pt x="108182" y="108466"/>
                  <a:pt x="110303" y="110081"/>
                </a:cubicBezTo>
                <a:cubicBezTo>
                  <a:pt x="112457" y="111697"/>
                  <a:pt x="114610" y="113343"/>
                  <a:pt x="117207" y="114293"/>
                </a:cubicBezTo>
                <a:cubicBezTo>
                  <a:pt x="118252" y="114705"/>
                  <a:pt x="119266" y="115022"/>
                  <a:pt x="120247" y="115338"/>
                </a:cubicBezTo>
                <a:cubicBezTo>
                  <a:pt x="124238" y="116605"/>
                  <a:pt x="127690" y="117714"/>
                  <a:pt x="131712" y="122939"/>
                </a:cubicBezTo>
                <a:cubicBezTo>
                  <a:pt x="132535" y="123984"/>
                  <a:pt x="133580" y="124807"/>
                  <a:pt x="134752" y="125409"/>
                </a:cubicBezTo>
                <a:lnTo>
                  <a:pt x="133739" y="130001"/>
                </a:lnTo>
                <a:lnTo>
                  <a:pt x="114959" y="127246"/>
                </a:lnTo>
                <a:cubicBezTo>
                  <a:pt x="114895" y="127246"/>
                  <a:pt x="114832" y="127246"/>
                  <a:pt x="114769" y="127278"/>
                </a:cubicBezTo>
                <a:cubicBezTo>
                  <a:pt x="114737" y="127341"/>
                  <a:pt x="114705" y="127373"/>
                  <a:pt x="114674" y="127436"/>
                </a:cubicBezTo>
                <a:lnTo>
                  <a:pt x="113502" y="136177"/>
                </a:lnTo>
                <a:lnTo>
                  <a:pt x="107485" y="135575"/>
                </a:lnTo>
                <a:lnTo>
                  <a:pt x="104286" y="124617"/>
                </a:lnTo>
                <a:cubicBezTo>
                  <a:pt x="104223" y="124427"/>
                  <a:pt x="104128" y="124269"/>
                  <a:pt x="103970" y="124111"/>
                </a:cubicBezTo>
                <a:lnTo>
                  <a:pt x="103653" y="123794"/>
                </a:lnTo>
                <a:lnTo>
                  <a:pt x="103970" y="106313"/>
                </a:lnTo>
                <a:close/>
                <a:moveTo>
                  <a:pt x="216521" y="124649"/>
                </a:moveTo>
                <a:cubicBezTo>
                  <a:pt x="217472" y="127341"/>
                  <a:pt x="218422" y="130064"/>
                  <a:pt x="219340" y="132756"/>
                </a:cubicBezTo>
                <a:cubicBezTo>
                  <a:pt x="215065" y="134403"/>
                  <a:pt x="210916" y="136018"/>
                  <a:pt x="207211" y="137475"/>
                </a:cubicBezTo>
                <a:lnTo>
                  <a:pt x="204614" y="129621"/>
                </a:lnTo>
                <a:lnTo>
                  <a:pt x="216521" y="124649"/>
                </a:lnTo>
                <a:close/>
                <a:moveTo>
                  <a:pt x="115085" y="127721"/>
                </a:moveTo>
                <a:lnTo>
                  <a:pt x="133644" y="130445"/>
                </a:lnTo>
                <a:lnTo>
                  <a:pt x="131997" y="138077"/>
                </a:lnTo>
                <a:lnTo>
                  <a:pt x="113945" y="136240"/>
                </a:lnTo>
                <a:lnTo>
                  <a:pt x="115085" y="127721"/>
                </a:lnTo>
                <a:close/>
                <a:moveTo>
                  <a:pt x="264785" y="130128"/>
                </a:moveTo>
                <a:lnTo>
                  <a:pt x="267002" y="136145"/>
                </a:lnTo>
                <a:cubicBezTo>
                  <a:pt x="267002" y="136145"/>
                  <a:pt x="267034" y="136177"/>
                  <a:pt x="267034" y="136177"/>
                </a:cubicBezTo>
                <a:lnTo>
                  <a:pt x="261112" y="138520"/>
                </a:lnTo>
                <a:lnTo>
                  <a:pt x="259021" y="132503"/>
                </a:lnTo>
                <a:lnTo>
                  <a:pt x="264690" y="130191"/>
                </a:lnTo>
                <a:lnTo>
                  <a:pt x="264753" y="130160"/>
                </a:lnTo>
                <a:lnTo>
                  <a:pt x="264785" y="130128"/>
                </a:lnTo>
                <a:close/>
                <a:moveTo>
                  <a:pt x="189856" y="130603"/>
                </a:moveTo>
                <a:lnTo>
                  <a:pt x="187291" y="138552"/>
                </a:lnTo>
                <a:cubicBezTo>
                  <a:pt x="186784" y="137792"/>
                  <a:pt x="186278" y="137032"/>
                  <a:pt x="185771" y="136303"/>
                </a:cubicBezTo>
                <a:lnTo>
                  <a:pt x="187323" y="131616"/>
                </a:lnTo>
                <a:lnTo>
                  <a:pt x="189856" y="130603"/>
                </a:lnTo>
                <a:close/>
                <a:moveTo>
                  <a:pt x="234003" y="128133"/>
                </a:moveTo>
                <a:lnTo>
                  <a:pt x="236505" y="135607"/>
                </a:lnTo>
                <a:lnTo>
                  <a:pt x="228777" y="138678"/>
                </a:lnTo>
                <a:lnTo>
                  <a:pt x="226212" y="131110"/>
                </a:lnTo>
                <a:cubicBezTo>
                  <a:pt x="228841" y="130096"/>
                  <a:pt x="231469" y="129114"/>
                  <a:pt x="234003" y="128133"/>
                </a:cubicBezTo>
                <a:close/>
                <a:moveTo>
                  <a:pt x="247082" y="131901"/>
                </a:moveTo>
                <a:lnTo>
                  <a:pt x="248602" y="136272"/>
                </a:lnTo>
                <a:lnTo>
                  <a:pt x="238531" y="140325"/>
                </a:lnTo>
                <a:lnTo>
                  <a:pt x="237043" y="135923"/>
                </a:lnTo>
                <a:lnTo>
                  <a:pt x="247082" y="131901"/>
                </a:lnTo>
                <a:close/>
                <a:moveTo>
                  <a:pt x="225801" y="131268"/>
                </a:moveTo>
                <a:lnTo>
                  <a:pt x="228302" y="138900"/>
                </a:lnTo>
                <a:lnTo>
                  <a:pt x="223109" y="140990"/>
                </a:lnTo>
                <a:cubicBezTo>
                  <a:pt x="222222" y="138457"/>
                  <a:pt x="221335" y="135923"/>
                  <a:pt x="220448" y="133326"/>
                </a:cubicBezTo>
                <a:lnTo>
                  <a:pt x="225801" y="131268"/>
                </a:lnTo>
                <a:close/>
                <a:moveTo>
                  <a:pt x="258578" y="132661"/>
                </a:moveTo>
                <a:lnTo>
                  <a:pt x="260668" y="138678"/>
                </a:lnTo>
                <a:lnTo>
                  <a:pt x="252878" y="141719"/>
                </a:lnTo>
                <a:lnTo>
                  <a:pt x="250851" y="135828"/>
                </a:lnTo>
                <a:lnTo>
                  <a:pt x="258578" y="132661"/>
                </a:lnTo>
                <a:close/>
                <a:moveTo>
                  <a:pt x="280715" y="131300"/>
                </a:moveTo>
                <a:lnTo>
                  <a:pt x="284230" y="140610"/>
                </a:lnTo>
                <a:lnTo>
                  <a:pt x="280493" y="141909"/>
                </a:lnTo>
                <a:lnTo>
                  <a:pt x="277389" y="132598"/>
                </a:lnTo>
                <a:lnTo>
                  <a:pt x="280715" y="131300"/>
                </a:lnTo>
                <a:close/>
                <a:moveTo>
                  <a:pt x="161069" y="122749"/>
                </a:moveTo>
                <a:cubicBezTo>
                  <a:pt x="168448" y="124301"/>
                  <a:pt x="175320" y="125789"/>
                  <a:pt x="175985" y="125916"/>
                </a:cubicBezTo>
                <a:cubicBezTo>
                  <a:pt x="177315" y="126549"/>
                  <a:pt x="181020" y="131110"/>
                  <a:pt x="185074" y="136968"/>
                </a:cubicBezTo>
                <a:lnTo>
                  <a:pt x="183016" y="143460"/>
                </a:lnTo>
                <a:cubicBezTo>
                  <a:pt x="181369" y="141845"/>
                  <a:pt x="179659" y="140357"/>
                  <a:pt x="177822" y="138995"/>
                </a:cubicBezTo>
                <a:cubicBezTo>
                  <a:pt x="172026" y="134656"/>
                  <a:pt x="165946" y="131965"/>
                  <a:pt x="160119" y="130096"/>
                </a:cubicBezTo>
                <a:lnTo>
                  <a:pt x="161069" y="122749"/>
                </a:lnTo>
                <a:close/>
                <a:moveTo>
                  <a:pt x="236663" y="136050"/>
                </a:moveTo>
                <a:lnTo>
                  <a:pt x="238088" y="140484"/>
                </a:lnTo>
                <a:lnTo>
                  <a:pt x="230393" y="143650"/>
                </a:lnTo>
                <a:lnTo>
                  <a:pt x="228872" y="139185"/>
                </a:lnTo>
                <a:lnTo>
                  <a:pt x="236663" y="136050"/>
                </a:lnTo>
                <a:close/>
                <a:moveTo>
                  <a:pt x="204107" y="129843"/>
                </a:moveTo>
                <a:lnTo>
                  <a:pt x="206736" y="137665"/>
                </a:lnTo>
                <a:cubicBezTo>
                  <a:pt x="203664" y="138868"/>
                  <a:pt x="200940" y="139977"/>
                  <a:pt x="198723" y="140832"/>
                </a:cubicBezTo>
                <a:lnTo>
                  <a:pt x="198628" y="140832"/>
                </a:lnTo>
                <a:cubicBezTo>
                  <a:pt x="198565" y="140864"/>
                  <a:pt x="198502" y="140895"/>
                  <a:pt x="198502" y="140959"/>
                </a:cubicBezTo>
                <a:cubicBezTo>
                  <a:pt x="195905" y="142004"/>
                  <a:pt x="194036" y="142795"/>
                  <a:pt x="193276" y="143175"/>
                </a:cubicBezTo>
                <a:cubicBezTo>
                  <a:pt x="192516" y="143555"/>
                  <a:pt x="191756" y="144030"/>
                  <a:pt x="191028" y="144474"/>
                </a:cubicBezTo>
                <a:cubicBezTo>
                  <a:pt x="190046" y="142795"/>
                  <a:pt x="189001" y="141149"/>
                  <a:pt x="187956" y="139565"/>
                </a:cubicBezTo>
                <a:lnTo>
                  <a:pt x="187924" y="139565"/>
                </a:lnTo>
                <a:lnTo>
                  <a:pt x="189033" y="136113"/>
                </a:lnTo>
                <a:lnTo>
                  <a:pt x="204107" y="129843"/>
                </a:lnTo>
                <a:close/>
                <a:moveTo>
                  <a:pt x="185391" y="137443"/>
                </a:moveTo>
                <a:cubicBezTo>
                  <a:pt x="185897" y="138172"/>
                  <a:pt x="186404" y="138932"/>
                  <a:pt x="186911" y="139724"/>
                </a:cubicBezTo>
                <a:lnTo>
                  <a:pt x="185042" y="145582"/>
                </a:lnTo>
                <a:cubicBezTo>
                  <a:pt x="184504" y="144981"/>
                  <a:pt x="183966" y="144379"/>
                  <a:pt x="183364" y="143809"/>
                </a:cubicBezTo>
                <a:lnTo>
                  <a:pt x="185391" y="137443"/>
                </a:lnTo>
                <a:close/>
                <a:moveTo>
                  <a:pt x="228461" y="139343"/>
                </a:moveTo>
                <a:lnTo>
                  <a:pt x="229949" y="143809"/>
                </a:lnTo>
                <a:lnTo>
                  <a:pt x="224755" y="145899"/>
                </a:lnTo>
                <a:lnTo>
                  <a:pt x="223235" y="141434"/>
                </a:lnTo>
                <a:lnTo>
                  <a:pt x="228461" y="139343"/>
                </a:lnTo>
                <a:close/>
                <a:moveTo>
                  <a:pt x="276946" y="132756"/>
                </a:moveTo>
                <a:lnTo>
                  <a:pt x="280050" y="142035"/>
                </a:lnTo>
                <a:lnTo>
                  <a:pt x="264215" y="147387"/>
                </a:lnTo>
                <a:lnTo>
                  <a:pt x="261238" y="138900"/>
                </a:lnTo>
                <a:lnTo>
                  <a:pt x="276946" y="132756"/>
                </a:lnTo>
                <a:close/>
                <a:moveTo>
                  <a:pt x="187576" y="140705"/>
                </a:moveTo>
                <a:cubicBezTo>
                  <a:pt x="188494" y="142099"/>
                  <a:pt x="189381" y="143524"/>
                  <a:pt x="190268" y="144949"/>
                </a:cubicBezTo>
                <a:cubicBezTo>
                  <a:pt x="189064" y="145741"/>
                  <a:pt x="187924" y="146627"/>
                  <a:pt x="186848" y="147577"/>
                </a:cubicBezTo>
                <a:cubicBezTo>
                  <a:pt x="186499" y="147197"/>
                  <a:pt x="186119" y="146754"/>
                  <a:pt x="185771" y="146374"/>
                </a:cubicBezTo>
                <a:lnTo>
                  <a:pt x="187576" y="140705"/>
                </a:lnTo>
                <a:close/>
                <a:moveTo>
                  <a:pt x="238278" y="140895"/>
                </a:moveTo>
                <a:lnTo>
                  <a:pt x="239672" y="145012"/>
                </a:lnTo>
                <a:lnTo>
                  <a:pt x="231913" y="147926"/>
                </a:lnTo>
                <a:lnTo>
                  <a:pt x="230583" y="144030"/>
                </a:lnTo>
                <a:lnTo>
                  <a:pt x="238278" y="140895"/>
                </a:lnTo>
                <a:close/>
                <a:moveTo>
                  <a:pt x="260827" y="139090"/>
                </a:moveTo>
                <a:lnTo>
                  <a:pt x="263772" y="147577"/>
                </a:lnTo>
                <a:lnTo>
                  <a:pt x="260700" y="148622"/>
                </a:lnTo>
                <a:lnTo>
                  <a:pt x="257881" y="140262"/>
                </a:lnTo>
                <a:lnTo>
                  <a:pt x="260827" y="139090"/>
                </a:lnTo>
                <a:close/>
                <a:moveTo>
                  <a:pt x="248792" y="136652"/>
                </a:moveTo>
                <a:lnTo>
                  <a:pt x="251547" y="144696"/>
                </a:lnTo>
                <a:lnTo>
                  <a:pt x="241413" y="148717"/>
                </a:lnTo>
                <a:lnTo>
                  <a:pt x="238721" y="140737"/>
                </a:lnTo>
                <a:lnTo>
                  <a:pt x="248792" y="136652"/>
                </a:lnTo>
                <a:close/>
                <a:moveTo>
                  <a:pt x="136874" y="126391"/>
                </a:moveTo>
                <a:cubicBezTo>
                  <a:pt x="139597" y="127468"/>
                  <a:pt x="143018" y="128228"/>
                  <a:pt x="146913" y="129083"/>
                </a:cubicBezTo>
                <a:cubicBezTo>
                  <a:pt x="150681" y="129906"/>
                  <a:pt x="154830" y="130825"/>
                  <a:pt x="159137" y="132186"/>
                </a:cubicBezTo>
                <a:lnTo>
                  <a:pt x="155622" y="149129"/>
                </a:lnTo>
                <a:lnTo>
                  <a:pt x="132725" y="145519"/>
                </a:lnTo>
                <a:lnTo>
                  <a:pt x="133929" y="140009"/>
                </a:lnTo>
                <a:lnTo>
                  <a:pt x="141434" y="141275"/>
                </a:lnTo>
                <a:lnTo>
                  <a:pt x="141497" y="141275"/>
                </a:lnTo>
                <a:cubicBezTo>
                  <a:pt x="141507" y="141276"/>
                  <a:pt x="141516" y="141277"/>
                  <a:pt x="141524" y="141277"/>
                </a:cubicBezTo>
                <a:cubicBezTo>
                  <a:pt x="141784" y="141277"/>
                  <a:pt x="141805" y="140831"/>
                  <a:pt x="141529" y="140800"/>
                </a:cubicBezTo>
                <a:lnTo>
                  <a:pt x="134024" y="139565"/>
                </a:lnTo>
                <a:lnTo>
                  <a:pt x="136874" y="126391"/>
                </a:lnTo>
                <a:close/>
                <a:moveTo>
                  <a:pt x="207021" y="138520"/>
                </a:moveTo>
                <a:lnTo>
                  <a:pt x="209554" y="146057"/>
                </a:lnTo>
                <a:lnTo>
                  <a:pt x="201384" y="149319"/>
                </a:lnTo>
                <a:lnTo>
                  <a:pt x="199103" y="141687"/>
                </a:lnTo>
                <a:cubicBezTo>
                  <a:pt x="201320" y="140769"/>
                  <a:pt x="204012" y="139692"/>
                  <a:pt x="207021" y="138520"/>
                </a:cubicBezTo>
                <a:close/>
                <a:moveTo>
                  <a:pt x="184947" y="148939"/>
                </a:moveTo>
                <a:lnTo>
                  <a:pt x="185201" y="149224"/>
                </a:lnTo>
                <a:cubicBezTo>
                  <a:pt x="185016" y="149440"/>
                  <a:pt x="184861" y="149626"/>
                  <a:pt x="184677" y="149840"/>
                </a:cubicBezTo>
                <a:lnTo>
                  <a:pt x="184677" y="149840"/>
                </a:lnTo>
                <a:lnTo>
                  <a:pt x="184947" y="148939"/>
                </a:lnTo>
                <a:close/>
                <a:moveTo>
                  <a:pt x="257501" y="140389"/>
                </a:moveTo>
                <a:lnTo>
                  <a:pt x="260320" y="148717"/>
                </a:lnTo>
                <a:lnTo>
                  <a:pt x="255886" y="150238"/>
                </a:lnTo>
                <a:lnTo>
                  <a:pt x="253099" y="142130"/>
                </a:lnTo>
                <a:lnTo>
                  <a:pt x="257501" y="140389"/>
                </a:lnTo>
                <a:close/>
                <a:moveTo>
                  <a:pt x="219593" y="133675"/>
                </a:moveTo>
                <a:cubicBezTo>
                  <a:pt x="221050" y="137950"/>
                  <a:pt x="222507" y="142194"/>
                  <a:pt x="223932" y="146247"/>
                </a:cubicBezTo>
                <a:lnTo>
                  <a:pt x="211708" y="151219"/>
                </a:lnTo>
                <a:lnTo>
                  <a:pt x="207464" y="138393"/>
                </a:lnTo>
                <a:cubicBezTo>
                  <a:pt x="211138" y="136937"/>
                  <a:pt x="215286" y="135322"/>
                  <a:pt x="219593" y="133675"/>
                </a:cubicBezTo>
                <a:close/>
                <a:moveTo>
                  <a:pt x="198660" y="141877"/>
                </a:moveTo>
                <a:lnTo>
                  <a:pt x="200940" y="149446"/>
                </a:lnTo>
                <a:cubicBezTo>
                  <a:pt x="200940" y="149478"/>
                  <a:pt x="200972" y="149478"/>
                  <a:pt x="200972" y="149478"/>
                </a:cubicBezTo>
                <a:lnTo>
                  <a:pt x="195145" y="151789"/>
                </a:lnTo>
                <a:cubicBezTo>
                  <a:pt x="194068" y="149699"/>
                  <a:pt x="192833" y="147482"/>
                  <a:pt x="191503" y="145266"/>
                </a:cubicBezTo>
                <a:cubicBezTo>
                  <a:pt x="192200" y="144822"/>
                  <a:pt x="192928" y="144411"/>
                  <a:pt x="193688" y="143999"/>
                </a:cubicBezTo>
                <a:cubicBezTo>
                  <a:pt x="194448" y="143619"/>
                  <a:pt x="196190" y="142890"/>
                  <a:pt x="198660" y="141877"/>
                </a:cubicBezTo>
                <a:close/>
                <a:moveTo>
                  <a:pt x="239830" y="145424"/>
                </a:moveTo>
                <a:lnTo>
                  <a:pt x="240970" y="148876"/>
                </a:lnTo>
                <a:lnTo>
                  <a:pt x="233274" y="151948"/>
                </a:lnTo>
                <a:lnTo>
                  <a:pt x="232008" y="148401"/>
                </a:lnTo>
                <a:lnTo>
                  <a:pt x="239830" y="145424"/>
                </a:lnTo>
                <a:close/>
                <a:moveTo>
                  <a:pt x="269219" y="146659"/>
                </a:moveTo>
                <a:lnTo>
                  <a:pt x="270454" y="150491"/>
                </a:lnTo>
                <a:lnTo>
                  <a:pt x="265767" y="152169"/>
                </a:lnTo>
                <a:lnTo>
                  <a:pt x="264563" y="148242"/>
                </a:lnTo>
                <a:lnTo>
                  <a:pt x="269219" y="146659"/>
                </a:lnTo>
                <a:close/>
                <a:moveTo>
                  <a:pt x="107612" y="136050"/>
                </a:moveTo>
                <a:lnTo>
                  <a:pt x="131902" y="138520"/>
                </a:lnTo>
                <a:lnTo>
                  <a:pt x="128766" y="152929"/>
                </a:lnTo>
                <a:lnTo>
                  <a:pt x="111507" y="149509"/>
                </a:lnTo>
                <a:lnTo>
                  <a:pt x="107612" y="136050"/>
                </a:lnTo>
                <a:close/>
                <a:moveTo>
                  <a:pt x="251706" y="145107"/>
                </a:moveTo>
                <a:lnTo>
                  <a:pt x="253796" y="151251"/>
                </a:lnTo>
                <a:lnTo>
                  <a:pt x="248824" y="153214"/>
                </a:lnTo>
                <a:cubicBezTo>
                  <a:pt x="248824" y="153183"/>
                  <a:pt x="248824" y="153183"/>
                  <a:pt x="248824" y="153183"/>
                </a:cubicBezTo>
                <a:lnTo>
                  <a:pt x="246639" y="147134"/>
                </a:lnTo>
                <a:lnTo>
                  <a:pt x="251706" y="145107"/>
                </a:lnTo>
                <a:close/>
                <a:moveTo>
                  <a:pt x="230107" y="144252"/>
                </a:moveTo>
                <a:lnTo>
                  <a:pt x="232768" y="152169"/>
                </a:lnTo>
                <a:lnTo>
                  <a:pt x="227637" y="154196"/>
                </a:lnTo>
                <a:lnTo>
                  <a:pt x="224914" y="146342"/>
                </a:lnTo>
                <a:lnTo>
                  <a:pt x="230107" y="144252"/>
                </a:lnTo>
                <a:close/>
                <a:moveTo>
                  <a:pt x="246132" y="147356"/>
                </a:moveTo>
                <a:lnTo>
                  <a:pt x="248317" y="153373"/>
                </a:lnTo>
                <a:lnTo>
                  <a:pt x="248349" y="153404"/>
                </a:lnTo>
                <a:lnTo>
                  <a:pt x="243535" y="155305"/>
                </a:lnTo>
                <a:lnTo>
                  <a:pt x="241508" y="149193"/>
                </a:lnTo>
                <a:lnTo>
                  <a:pt x="246132" y="147356"/>
                </a:lnTo>
                <a:close/>
                <a:moveTo>
                  <a:pt x="273177" y="145361"/>
                </a:moveTo>
                <a:lnTo>
                  <a:pt x="276281" y="154260"/>
                </a:lnTo>
                <a:lnTo>
                  <a:pt x="272576" y="155653"/>
                </a:lnTo>
                <a:lnTo>
                  <a:pt x="269599" y="146564"/>
                </a:lnTo>
                <a:lnTo>
                  <a:pt x="273177" y="145361"/>
                </a:lnTo>
                <a:close/>
                <a:moveTo>
                  <a:pt x="260541" y="149636"/>
                </a:moveTo>
                <a:lnTo>
                  <a:pt x="262315" y="154830"/>
                </a:lnTo>
                <a:lnTo>
                  <a:pt x="256456" y="156825"/>
                </a:lnTo>
                <a:lnTo>
                  <a:pt x="256044" y="151188"/>
                </a:lnTo>
                <a:lnTo>
                  <a:pt x="260541" y="149636"/>
                </a:lnTo>
                <a:close/>
                <a:moveTo>
                  <a:pt x="276408" y="154671"/>
                </a:moveTo>
                <a:lnTo>
                  <a:pt x="276819" y="155780"/>
                </a:lnTo>
                <a:lnTo>
                  <a:pt x="273082" y="157205"/>
                </a:lnTo>
                <a:lnTo>
                  <a:pt x="272702" y="156096"/>
                </a:lnTo>
                <a:lnTo>
                  <a:pt x="276408" y="154671"/>
                </a:lnTo>
                <a:close/>
                <a:moveTo>
                  <a:pt x="270549" y="150966"/>
                </a:moveTo>
                <a:lnTo>
                  <a:pt x="272132" y="155811"/>
                </a:lnTo>
                <a:lnTo>
                  <a:pt x="267445" y="157616"/>
                </a:lnTo>
                <a:lnTo>
                  <a:pt x="265862" y="152644"/>
                </a:lnTo>
                <a:lnTo>
                  <a:pt x="270549" y="150966"/>
                </a:lnTo>
                <a:close/>
                <a:moveTo>
                  <a:pt x="132630" y="145962"/>
                </a:moveTo>
                <a:lnTo>
                  <a:pt x="155527" y="149573"/>
                </a:lnTo>
                <a:lnTo>
                  <a:pt x="153975" y="157046"/>
                </a:lnTo>
                <a:lnTo>
                  <a:pt x="153785" y="157870"/>
                </a:lnTo>
                <a:lnTo>
                  <a:pt x="131047" y="153373"/>
                </a:lnTo>
                <a:lnTo>
                  <a:pt x="132630" y="145962"/>
                </a:lnTo>
                <a:close/>
                <a:moveTo>
                  <a:pt x="241065" y="149351"/>
                </a:moveTo>
                <a:lnTo>
                  <a:pt x="243123" y="155463"/>
                </a:lnTo>
                <a:lnTo>
                  <a:pt x="235396" y="158503"/>
                </a:lnTo>
                <a:lnTo>
                  <a:pt x="233338" y="152423"/>
                </a:lnTo>
                <a:lnTo>
                  <a:pt x="241065" y="149351"/>
                </a:lnTo>
                <a:close/>
                <a:moveTo>
                  <a:pt x="264120" y="148401"/>
                </a:moveTo>
                <a:lnTo>
                  <a:pt x="267065" y="157743"/>
                </a:lnTo>
                <a:lnTo>
                  <a:pt x="264215" y="158852"/>
                </a:lnTo>
                <a:lnTo>
                  <a:pt x="261048" y="149446"/>
                </a:lnTo>
                <a:lnTo>
                  <a:pt x="264120" y="148401"/>
                </a:lnTo>
                <a:close/>
                <a:moveTo>
                  <a:pt x="272291" y="156255"/>
                </a:moveTo>
                <a:lnTo>
                  <a:pt x="272639" y="157363"/>
                </a:lnTo>
                <a:lnTo>
                  <a:pt x="267920" y="159168"/>
                </a:lnTo>
                <a:lnTo>
                  <a:pt x="267572" y="158060"/>
                </a:lnTo>
                <a:lnTo>
                  <a:pt x="272291" y="156255"/>
                </a:lnTo>
                <a:close/>
                <a:moveTo>
                  <a:pt x="232926" y="152613"/>
                </a:moveTo>
                <a:lnTo>
                  <a:pt x="234985" y="158662"/>
                </a:lnTo>
                <a:lnTo>
                  <a:pt x="229854" y="160688"/>
                </a:lnTo>
                <a:cubicBezTo>
                  <a:pt x="229189" y="158788"/>
                  <a:pt x="228524" y="156761"/>
                  <a:pt x="227796" y="154640"/>
                </a:cubicBezTo>
                <a:lnTo>
                  <a:pt x="232926" y="152613"/>
                </a:lnTo>
                <a:close/>
                <a:moveTo>
                  <a:pt x="63180" y="0"/>
                </a:moveTo>
                <a:lnTo>
                  <a:pt x="64542" y="2724"/>
                </a:lnTo>
                <a:lnTo>
                  <a:pt x="60108" y="4909"/>
                </a:lnTo>
                <a:lnTo>
                  <a:pt x="57954" y="32"/>
                </a:lnTo>
                <a:lnTo>
                  <a:pt x="56941" y="32"/>
                </a:lnTo>
                <a:lnTo>
                  <a:pt x="57131" y="444"/>
                </a:lnTo>
                <a:lnTo>
                  <a:pt x="49847" y="3009"/>
                </a:lnTo>
                <a:lnTo>
                  <a:pt x="48675" y="32"/>
                </a:lnTo>
                <a:lnTo>
                  <a:pt x="48200" y="32"/>
                </a:lnTo>
                <a:lnTo>
                  <a:pt x="43007" y="1805"/>
                </a:lnTo>
                <a:lnTo>
                  <a:pt x="42215" y="32"/>
                </a:lnTo>
                <a:lnTo>
                  <a:pt x="41740" y="32"/>
                </a:lnTo>
                <a:lnTo>
                  <a:pt x="43988" y="5067"/>
                </a:lnTo>
                <a:lnTo>
                  <a:pt x="39428" y="6651"/>
                </a:lnTo>
                <a:lnTo>
                  <a:pt x="36356" y="32"/>
                </a:lnTo>
                <a:lnTo>
                  <a:pt x="35849" y="32"/>
                </a:lnTo>
                <a:lnTo>
                  <a:pt x="37180" y="2851"/>
                </a:lnTo>
                <a:lnTo>
                  <a:pt x="32619" y="4814"/>
                </a:lnTo>
                <a:lnTo>
                  <a:pt x="30656" y="32"/>
                </a:lnTo>
                <a:lnTo>
                  <a:pt x="29674" y="32"/>
                </a:lnTo>
                <a:lnTo>
                  <a:pt x="33253" y="8804"/>
                </a:lnTo>
                <a:lnTo>
                  <a:pt x="21503" y="12921"/>
                </a:lnTo>
                <a:lnTo>
                  <a:pt x="26792" y="32"/>
                </a:lnTo>
                <a:lnTo>
                  <a:pt x="26285" y="32"/>
                </a:lnTo>
                <a:lnTo>
                  <a:pt x="22327" y="9691"/>
                </a:lnTo>
                <a:lnTo>
                  <a:pt x="17576" y="32"/>
                </a:lnTo>
                <a:lnTo>
                  <a:pt x="17070" y="32"/>
                </a:lnTo>
                <a:lnTo>
                  <a:pt x="22073" y="10261"/>
                </a:lnTo>
                <a:lnTo>
                  <a:pt x="21060" y="12763"/>
                </a:lnTo>
                <a:lnTo>
                  <a:pt x="14631" y="32"/>
                </a:lnTo>
                <a:lnTo>
                  <a:pt x="12066" y="32"/>
                </a:lnTo>
                <a:lnTo>
                  <a:pt x="15011" y="5891"/>
                </a:lnTo>
                <a:lnTo>
                  <a:pt x="5922" y="8583"/>
                </a:lnTo>
                <a:lnTo>
                  <a:pt x="2280" y="412"/>
                </a:lnTo>
                <a:lnTo>
                  <a:pt x="2122" y="32"/>
                </a:lnTo>
                <a:lnTo>
                  <a:pt x="1615" y="32"/>
                </a:lnTo>
                <a:lnTo>
                  <a:pt x="1774" y="380"/>
                </a:lnTo>
                <a:lnTo>
                  <a:pt x="32" y="1235"/>
                </a:lnTo>
                <a:lnTo>
                  <a:pt x="32" y="1742"/>
                </a:lnTo>
                <a:lnTo>
                  <a:pt x="1964" y="824"/>
                </a:lnTo>
                <a:lnTo>
                  <a:pt x="3642" y="4592"/>
                </a:lnTo>
                <a:lnTo>
                  <a:pt x="95" y="6936"/>
                </a:lnTo>
                <a:lnTo>
                  <a:pt x="32" y="6809"/>
                </a:lnTo>
                <a:lnTo>
                  <a:pt x="32" y="7664"/>
                </a:lnTo>
                <a:lnTo>
                  <a:pt x="2059" y="10894"/>
                </a:lnTo>
                <a:lnTo>
                  <a:pt x="32" y="12130"/>
                </a:lnTo>
                <a:lnTo>
                  <a:pt x="32" y="12668"/>
                </a:lnTo>
                <a:lnTo>
                  <a:pt x="2312" y="11274"/>
                </a:lnTo>
                <a:lnTo>
                  <a:pt x="4244" y="14346"/>
                </a:lnTo>
                <a:lnTo>
                  <a:pt x="697" y="16215"/>
                </a:lnTo>
                <a:lnTo>
                  <a:pt x="63" y="15075"/>
                </a:lnTo>
                <a:lnTo>
                  <a:pt x="63" y="15993"/>
                </a:lnTo>
                <a:lnTo>
                  <a:pt x="253" y="16437"/>
                </a:lnTo>
                <a:lnTo>
                  <a:pt x="32" y="16532"/>
                </a:lnTo>
                <a:lnTo>
                  <a:pt x="32" y="17070"/>
                </a:lnTo>
                <a:lnTo>
                  <a:pt x="475" y="16817"/>
                </a:lnTo>
                <a:lnTo>
                  <a:pt x="2059" y="19698"/>
                </a:lnTo>
                <a:lnTo>
                  <a:pt x="1552" y="19888"/>
                </a:lnTo>
                <a:lnTo>
                  <a:pt x="792" y="19793"/>
                </a:lnTo>
                <a:lnTo>
                  <a:pt x="0" y="18812"/>
                </a:lnTo>
                <a:lnTo>
                  <a:pt x="0" y="22517"/>
                </a:lnTo>
                <a:lnTo>
                  <a:pt x="32" y="22549"/>
                </a:lnTo>
                <a:lnTo>
                  <a:pt x="0" y="22580"/>
                </a:lnTo>
                <a:lnTo>
                  <a:pt x="0" y="23182"/>
                </a:lnTo>
                <a:lnTo>
                  <a:pt x="317" y="22929"/>
                </a:lnTo>
                <a:cubicBezTo>
                  <a:pt x="1583" y="24512"/>
                  <a:pt x="2692" y="26222"/>
                  <a:pt x="3674" y="27996"/>
                </a:cubicBezTo>
                <a:cubicBezTo>
                  <a:pt x="4307" y="29326"/>
                  <a:pt x="4845" y="30656"/>
                  <a:pt x="5320" y="32049"/>
                </a:cubicBezTo>
                <a:lnTo>
                  <a:pt x="3864" y="32049"/>
                </a:lnTo>
                <a:lnTo>
                  <a:pt x="2312" y="27457"/>
                </a:lnTo>
                <a:cubicBezTo>
                  <a:pt x="2280" y="27426"/>
                  <a:pt x="2280" y="27394"/>
                  <a:pt x="2280" y="27362"/>
                </a:cubicBezTo>
                <a:lnTo>
                  <a:pt x="32" y="24449"/>
                </a:lnTo>
                <a:lnTo>
                  <a:pt x="32" y="25209"/>
                </a:lnTo>
                <a:lnTo>
                  <a:pt x="1869" y="27616"/>
                </a:lnTo>
                <a:lnTo>
                  <a:pt x="3452" y="32334"/>
                </a:lnTo>
                <a:cubicBezTo>
                  <a:pt x="3484" y="32429"/>
                  <a:pt x="3579" y="32493"/>
                  <a:pt x="3674" y="32493"/>
                </a:cubicBezTo>
                <a:lnTo>
                  <a:pt x="5479" y="32493"/>
                </a:lnTo>
                <a:cubicBezTo>
                  <a:pt x="5669" y="33031"/>
                  <a:pt x="5859" y="33601"/>
                  <a:pt x="6049" y="34171"/>
                </a:cubicBezTo>
                <a:lnTo>
                  <a:pt x="32" y="34836"/>
                </a:lnTo>
                <a:lnTo>
                  <a:pt x="32" y="35280"/>
                </a:lnTo>
                <a:lnTo>
                  <a:pt x="6207" y="34614"/>
                </a:lnTo>
                <a:cubicBezTo>
                  <a:pt x="6587" y="35755"/>
                  <a:pt x="6967" y="36990"/>
                  <a:pt x="7347" y="38256"/>
                </a:cubicBezTo>
                <a:lnTo>
                  <a:pt x="32" y="39333"/>
                </a:lnTo>
                <a:lnTo>
                  <a:pt x="32" y="39808"/>
                </a:lnTo>
                <a:lnTo>
                  <a:pt x="7474" y="38700"/>
                </a:lnTo>
                <a:cubicBezTo>
                  <a:pt x="8677" y="42722"/>
                  <a:pt x="9912" y="47219"/>
                  <a:pt x="11021" y="51272"/>
                </a:cubicBezTo>
                <a:cubicBezTo>
                  <a:pt x="7189" y="52064"/>
                  <a:pt x="3389" y="52887"/>
                  <a:pt x="32" y="53647"/>
                </a:cubicBezTo>
                <a:lnTo>
                  <a:pt x="32" y="55991"/>
                </a:lnTo>
                <a:cubicBezTo>
                  <a:pt x="3547" y="55231"/>
                  <a:pt x="7569" y="54376"/>
                  <a:pt x="11623" y="53521"/>
                </a:cubicBezTo>
                <a:cubicBezTo>
                  <a:pt x="13333" y="59823"/>
                  <a:pt x="14378" y="63465"/>
                  <a:pt x="15011" y="64605"/>
                </a:cubicBezTo>
                <a:cubicBezTo>
                  <a:pt x="16626" y="67328"/>
                  <a:pt x="42278" y="80914"/>
                  <a:pt x="50702" y="85316"/>
                </a:cubicBezTo>
                <a:lnTo>
                  <a:pt x="61406" y="107865"/>
                </a:lnTo>
                <a:lnTo>
                  <a:pt x="60171" y="107801"/>
                </a:lnTo>
                <a:cubicBezTo>
                  <a:pt x="60138" y="107796"/>
                  <a:pt x="60104" y="107793"/>
                  <a:pt x="60070" y="107793"/>
                </a:cubicBezTo>
                <a:cubicBezTo>
                  <a:pt x="59914" y="107793"/>
                  <a:pt x="59758" y="107850"/>
                  <a:pt x="59601" y="107928"/>
                </a:cubicBezTo>
                <a:cubicBezTo>
                  <a:pt x="47757" y="114230"/>
                  <a:pt x="29611" y="123762"/>
                  <a:pt x="28217" y="124237"/>
                </a:cubicBezTo>
                <a:cubicBezTo>
                  <a:pt x="28164" y="124251"/>
                  <a:pt x="28099" y="124257"/>
                  <a:pt x="28023" y="124257"/>
                </a:cubicBezTo>
                <a:cubicBezTo>
                  <a:pt x="26825" y="124257"/>
                  <a:pt x="22853" y="122650"/>
                  <a:pt x="19160" y="120595"/>
                </a:cubicBezTo>
                <a:cubicBezTo>
                  <a:pt x="18981" y="120496"/>
                  <a:pt x="18793" y="120450"/>
                  <a:pt x="18610" y="120450"/>
                </a:cubicBezTo>
                <a:cubicBezTo>
                  <a:pt x="17979" y="120450"/>
                  <a:pt x="17401" y="120985"/>
                  <a:pt x="17450" y="121672"/>
                </a:cubicBezTo>
                <a:lnTo>
                  <a:pt x="32" y="130825"/>
                </a:lnTo>
                <a:lnTo>
                  <a:pt x="32" y="131870"/>
                </a:lnTo>
                <a:lnTo>
                  <a:pt x="17893" y="122496"/>
                </a:lnTo>
                <a:cubicBezTo>
                  <a:pt x="17956" y="122527"/>
                  <a:pt x="18020" y="122559"/>
                  <a:pt x="18051" y="122591"/>
                </a:cubicBezTo>
                <a:cubicBezTo>
                  <a:pt x="20320" y="123838"/>
                  <a:pt x="25456" y="126507"/>
                  <a:pt x="28120" y="126507"/>
                </a:cubicBezTo>
                <a:cubicBezTo>
                  <a:pt x="28432" y="126507"/>
                  <a:pt x="28710" y="126471"/>
                  <a:pt x="28946" y="126391"/>
                </a:cubicBezTo>
                <a:cubicBezTo>
                  <a:pt x="30941" y="125726"/>
                  <a:pt x="56339" y="112267"/>
                  <a:pt x="60425" y="110081"/>
                </a:cubicBezTo>
                <a:cubicBezTo>
                  <a:pt x="76513" y="110778"/>
                  <a:pt x="91334" y="116130"/>
                  <a:pt x="93265" y="116827"/>
                </a:cubicBezTo>
                <a:lnTo>
                  <a:pt x="102164" y="125568"/>
                </a:lnTo>
                <a:lnTo>
                  <a:pt x="109258" y="149984"/>
                </a:lnTo>
                <a:lnTo>
                  <a:pt x="107485" y="158471"/>
                </a:lnTo>
                <a:lnTo>
                  <a:pt x="109828" y="158471"/>
                </a:lnTo>
                <a:lnTo>
                  <a:pt x="110145" y="156888"/>
                </a:lnTo>
                <a:lnTo>
                  <a:pt x="116099" y="158408"/>
                </a:lnTo>
                <a:lnTo>
                  <a:pt x="117872" y="158408"/>
                </a:lnTo>
                <a:lnTo>
                  <a:pt x="110240" y="156445"/>
                </a:lnTo>
                <a:lnTo>
                  <a:pt x="111507" y="150459"/>
                </a:lnTo>
                <a:lnTo>
                  <a:pt x="128576" y="153848"/>
                </a:lnTo>
                <a:lnTo>
                  <a:pt x="127563" y="158503"/>
                </a:lnTo>
                <a:cubicBezTo>
                  <a:pt x="128355" y="158535"/>
                  <a:pt x="129115" y="158566"/>
                  <a:pt x="129907" y="158598"/>
                </a:cubicBezTo>
                <a:lnTo>
                  <a:pt x="130857" y="154260"/>
                </a:lnTo>
                <a:lnTo>
                  <a:pt x="153563" y="158757"/>
                </a:lnTo>
                <a:lnTo>
                  <a:pt x="153215" y="160245"/>
                </a:lnTo>
                <a:lnTo>
                  <a:pt x="154133" y="160277"/>
                </a:lnTo>
                <a:lnTo>
                  <a:pt x="154482" y="158915"/>
                </a:lnTo>
                <a:lnTo>
                  <a:pt x="158440" y="159517"/>
                </a:lnTo>
                <a:lnTo>
                  <a:pt x="158345" y="160530"/>
                </a:lnTo>
                <a:lnTo>
                  <a:pt x="158820" y="160530"/>
                </a:lnTo>
                <a:lnTo>
                  <a:pt x="158884" y="159580"/>
                </a:lnTo>
                <a:lnTo>
                  <a:pt x="167244" y="160878"/>
                </a:lnTo>
                <a:cubicBezTo>
                  <a:pt x="169430" y="160973"/>
                  <a:pt x="171615" y="161037"/>
                  <a:pt x="173832" y="161100"/>
                </a:cubicBezTo>
                <a:lnTo>
                  <a:pt x="174655" y="161100"/>
                </a:lnTo>
                <a:lnTo>
                  <a:pt x="154703" y="158028"/>
                </a:lnTo>
                <a:lnTo>
                  <a:pt x="154893" y="157236"/>
                </a:lnTo>
                <a:lnTo>
                  <a:pt x="160024" y="132440"/>
                </a:lnTo>
                <a:cubicBezTo>
                  <a:pt x="165471" y="134245"/>
                  <a:pt x="171108" y="136810"/>
                  <a:pt x="176460" y="140800"/>
                </a:cubicBezTo>
                <a:cubicBezTo>
                  <a:pt x="178519" y="142352"/>
                  <a:pt x="180450" y="144062"/>
                  <a:pt x="182224" y="145899"/>
                </a:cubicBezTo>
                <a:lnTo>
                  <a:pt x="177379" y="161163"/>
                </a:lnTo>
                <a:lnTo>
                  <a:pt x="177854" y="161163"/>
                </a:lnTo>
                <a:lnTo>
                  <a:pt x="182604" y="146247"/>
                </a:lnTo>
                <a:cubicBezTo>
                  <a:pt x="183174" y="146849"/>
                  <a:pt x="183744" y="147451"/>
                  <a:pt x="184282" y="148084"/>
                </a:cubicBezTo>
                <a:lnTo>
                  <a:pt x="182541" y="153594"/>
                </a:lnTo>
                <a:lnTo>
                  <a:pt x="180102" y="161195"/>
                </a:lnTo>
                <a:lnTo>
                  <a:pt x="181052" y="161195"/>
                </a:lnTo>
                <a:lnTo>
                  <a:pt x="183396" y="153848"/>
                </a:lnTo>
                <a:cubicBezTo>
                  <a:pt x="183934" y="152359"/>
                  <a:pt x="184757" y="151029"/>
                  <a:pt x="185834" y="149889"/>
                </a:cubicBezTo>
                <a:cubicBezTo>
                  <a:pt x="188558" y="153309"/>
                  <a:pt x="190996" y="156951"/>
                  <a:pt x="193055" y="160815"/>
                </a:cubicBezTo>
                <a:cubicBezTo>
                  <a:pt x="193878" y="160720"/>
                  <a:pt x="194701" y="160657"/>
                  <a:pt x="195525" y="160593"/>
                </a:cubicBezTo>
                <a:cubicBezTo>
                  <a:pt x="193245" y="156223"/>
                  <a:pt x="190553" y="152074"/>
                  <a:pt x="187449" y="148242"/>
                </a:cubicBezTo>
                <a:cubicBezTo>
                  <a:pt x="188494" y="147324"/>
                  <a:pt x="189603" y="146469"/>
                  <a:pt x="190775" y="145709"/>
                </a:cubicBezTo>
                <a:cubicBezTo>
                  <a:pt x="193276" y="149921"/>
                  <a:pt x="195557" y="154165"/>
                  <a:pt x="196982" y="157806"/>
                </a:cubicBezTo>
                <a:cubicBezTo>
                  <a:pt x="197330" y="158693"/>
                  <a:pt x="197678" y="159580"/>
                  <a:pt x="197995" y="160435"/>
                </a:cubicBezTo>
                <a:lnTo>
                  <a:pt x="198977" y="160403"/>
                </a:lnTo>
                <a:cubicBezTo>
                  <a:pt x="198597" y="159453"/>
                  <a:pt x="198217" y="158471"/>
                  <a:pt x="197805" y="157458"/>
                </a:cubicBezTo>
                <a:cubicBezTo>
                  <a:pt x="197172" y="155811"/>
                  <a:pt x="196348" y="154038"/>
                  <a:pt x="195398" y="152169"/>
                </a:cubicBezTo>
                <a:lnTo>
                  <a:pt x="209713" y="146469"/>
                </a:lnTo>
                <a:lnTo>
                  <a:pt x="211359" y="151568"/>
                </a:lnTo>
                <a:lnTo>
                  <a:pt x="214431" y="160752"/>
                </a:lnTo>
                <a:lnTo>
                  <a:pt x="214906" y="160752"/>
                </a:lnTo>
                <a:lnTo>
                  <a:pt x="211866" y="151631"/>
                </a:lnTo>
                <a:lnTo>
                  <a:pt x="224090" y="146659"/>
                </a:lnTo>
                <a:cubicBezTo>
                  <a:pt x="225864" y="151821"/>
                  <a:pt x="227511" y="156666"/>
                  <a:pt x="228936" y="160847"/>
                </a:cubicBezTo>
                <a:lnTo>
                  <a:pt x="230583" y="160847"/>
                </a:lnTo>
                <a:lnTo>
                  <a:pt x="235111" y="159105"/>
                </a:lnTo>
                <a:lnTo>
                  <a:pt x="235713" y="160815"/>
                </a:lnTo>
                <a:lnTo>
                  <a:pt x="236188" y="160815"/>
                </a:lnTo>
                <a:lnTo>
                  <a:pt x="235555" y="158947"/>
                </a:lnTo>
                <a:lnTo>
                  <a:pt x="237518" y="158155"/>
                </a:lnTo>
                <a:lnTo>
                  <a:pt x="238436" y="160752"/>
                </a:lnTo>
                <a:lnTo>
                  <a:pt x="238911" y="160720"/>
                </a:lnTo>
                <a:lnTo>
                  <a:pt x="237961" y="157965"/>
                </a:lnTo>
                <a:lnTo>
                  <a:pt x="241287" y="156666"/>
                </a:lnTo>
                <a:lnTo>
                  <a:pt x="242395" y="160435"/>
                </a:lnTo>
                <a:lnTo>
                  <a:pt x="242870" y="160372"/>
                </a:lnTo>
                <a:lnTo>
                  <a:pt x="241698" y="156508"/>
                </a:lnTo>
                <a:lnTo>
                  <a:pt x="243282" y="155906"/>
                </a:lnTo>
                <a:lnTo>
                  <a:pt x="244644" y="160213"/>
                </a:lnTo>
                <a:lnTo>
                  <a:pt x="245119" y="160150"/>
                </a:lnTo>
                <a:lnTo>
                  <a:pt x="243694" y="155716"/>
                </a:lnTo>
                <a:lnTo>
                  <a:pt x="253764" y="151758"/>
                </a:lnTo>
                <a:lnTo>
                  <a:pt x="254176" y="157648"/>
                </a:lnTo>
                <a:lnTo>
                  <a:pt x="247335" y="160023"/>
                </a:lnTo>
                <a:cubicBezTo>
                  <a:pt x="247874" y="159992"/>
                  <a:pt x="248444" y="159960"/>
                  <a:pt x="248982" y="159928"/>
                </a:cubicBezTo>
                <a:lnTo>
                  <a:pt x="254208" y="158123"/>
                </a:lnTo>
                <a:lnTo>
                  <a:pt x="254303" y="159770"/>
                </a:lnTo>
                <a:lnTo>
                  <a:pt x="256615" y="159738"/>
                </a:lnTo>
                <a:lnTo>
                  <a:pt x="256456" y="157331"/>
                </a:lnTo>
                <a:lnTo>
                  <a:pt x="262442" y="155241"/>
                </a:lnTo>
                <a:lnTo>
                  <a:pt x="263740" y="159042"/>
                </a:lnTo>
                <a:lnTo>
                  <a:pt x="262062" y="159675"/>
                </a:lnTo>
                <a:lnTo>
                  <a:pt x="263423" y="159675"/>
                </a:lnTo>
                <a:lnTo>
                  <a:pt x="263867" y="159485"/>
                </a:lnTo>
                <a:lnTo>
                  <a:pt x="263930" y="159643"/>
                </a:lnTo>
                <a:lnTo>
                  <a:pt x="264405" y="159643"/>
                </a:lnTo>
                <a:lnTo>
                  <a:pt x="264310" y="159327"/>
                </a:lnTo>
                <a:lnTo>
                  <a:pt x="267129" y="158250"/>
                </a:lnTo>
                <a:lnTo>
                  <a:pt x="267477" y="159358"/>
                </a:lnTo>
                <a:lnTo>
                  <a:pt x="266875" y="159580"/>
                </a:lnTo>
                <a:lnTo>
                  <a:pt x="266875" y="159580"/>
                </a:lnTo>
                <a:lnTo>
                  <a:pt x="268300" y="159517"/>
                </a:lnTo>
                <a:lnTo>
                  <a:pt x="272766" y="157838"/>
                </a:lnTo>
                <a:lnTo>
                  <a:pt x="273272" y="159295"/>
                </a:lnTo>
                <a:lnTo>
                  <a:pt x="273747" y="159295"/>
                </a:lnTo>
                <a:lnTo>
                  <a:pt x="273209" y="157648"/>
                </a:lnTo>
                <a:lnTo>
                  <a:pt x="276946" y="156223"/>
                </a:lnTo>
                <a:lnTo>
                  <a:pt x="277928" y="159168"/>
                </a:lnTo>
                <a:lnTo>
                  <a:pt x="278403" y="159168"/>
                </a:lnTo>
                <a:lnTo>
                  <a:pt x="277326" y="155843"/>
                </a:lnTo>
                <a:lnTo>
                  <a:pt x="273589" y="145202"/>
                </a:lnTo>
                <a:lnTo>
                  <a:pt x="280335" y="142922"/>
                </a:lnTo>
                <a:lnTo>
                  <a:pt x="285180" y="157521"/>
                </a:lnTo>
                <a:lnTo>
                  <a:pt x="285180" y="156065"/>
                </a:lnTo>
                <a:lnTo>
                  <a:pt x="284800" y="154830"/>
                </a:lnTo>
                <a:lnTo>
                  <a:pt x="284832" y="154830"/>
                </a:lnTo>
                <a:lnTo>
                  <a:pt x="285180" y="154671"/>
                </a:lnTo>
                <a:lnTo>
                  <a:pt x="285180" y="154196"/>
                </a:lnTo>
                <a:lnTo>
                  <a:pt x="284673" y="154418"/>
                </a:lnTo>
                <a:lnTo>
                  <a:pt x="283565" y="151093"/>
                </a:lnTo>
                <a:lnTo>
                  <a:pt x="285212" y="150111"/>
                </a:lnTo>
                <a:lnTo>
                  <a:pt x="285212" y="149573"/>
                </a:lnTo>
                <a:lnTo>
                  <a:pt x="283407" y="150649"/>
                </a:lnTo>
                <a:lnTo>
                  <a:pt x="280778" y="142764"/>
                </a:lnTo>
                <a:lnTo>
                  <a:pt x="284578" y="141497"/>
                </a:lnTo>
                <a:lnTo>
                  <a:pt x="285212" y="143175"/>
                </a:lnTo>
                <a:lnTo>
                  <a:pt x="285212" y="141877"/>
                </a:lnTo>
                <a:lnTo>
                  <a:pt x="284990" y="141339"/>
                </a:lnTo>
                <a:lnTo>
                  <a:pt x="285212" y="141275"/>
                </a:lnTo>
                <a:lnTo>
                  <a:pt x="285212" y="140294"/>
                </a:lnTo>
                <a:lnTo>
                  <a:pt x="284673" y="140484"/>
                </a:lnTo>
                <a:lnTo>
                  <a:pt x="281158" y="131141"/>
                </a:lnTo>
                <a:lnTo>
                  <a:pt x="285212" y="129558"/>
                </a:lnTo>
                <a:lnTo>
                  <a:pt x="285212" y="129051"/>
                </a:lnTo>
                <a:lnTo>
                  <a:pt x="267445" y="136018"/>
                </a:lnTo>
                <a:cubicBezTo>
                  <a:pt x="267445" y="135987"/>
                  <a:pt x="267445" y="135987"/>
                  <a:pt x="267445" y="135955"/>
                </a:cubicBezTo>
                <a:lnTo>
                  <a:pt x="266400" y="133200"/>
                </a:lnTo>
                <a:lnTo>
                  <a:pt x="282171" y="123414"/>
                </a:lnTo>
                <a:lnTo>
                  <a:pt x="285180" y="127943"/>
                </a:lnTo>
                <a:lnTo>
                  <a:pt x="285180" y="125758"/>
                </a:lnTo>
                <a:lnTo>
                  <a:pt x="284958" y="125948"/>
                </a:lnTo>
                <a:lnTo>
                  <a:pt x="282900" y="122844"/>
                </a:lnTo>
                <a:lnTo>
                  <a:pt x="285180" y="120849"/>
                </a:lnTo>
                <a:lnTo>
                  <a:pt x="285180" y="120247"/>
                </a:lnTo>
                <a:lnTo>
                  <a:pt x="282646" y="122464"/>
                </a:lnTo>
                <a:lnTo>
                  <a:pt x="279828" y="118189"/>
                </a:lnTo>
                <a:lnTo>
                  <a:pt x="283977" y="114768"/>
                </a:lnTo>
                <a:lnTo>
                  <a:pt x="285180" y="116510"/>
                </a:lnTo>
                <a:lnTo>
                  <a:pt x="285180" y="115718"/>
                </a:lnTo>
                <a:lnTo>
                  <a:pt x="284325" y="114483"/>
                </a:lnTo>
                <a:lnTo>
                  <a:pt x="285180" y="113755"/>
                </a:lnTo>
                <a:lnTo>
                  <a:pt x="285180" y="113185"/>
                </a:lnTo>
                <a:lnTo>
                  <a:pt x="284072" y="114072"/>
                </a:lnTo>
                <a:lnTo>
                  <a:pt x="281411" y="110240"/>
                </a:lnTo>
                <a:lnTo>
                  <a:pt x="285180" y="107136"/>
                </a:lnTo>
                <a:lnTo>
                  <a:pt x="285180" y="106535"/>
                </a:lnTo>
                <a:lnTo>
                  <a:pt x="281126" y="109891"/>
                </a:lnTo>
                <a:lnTo>
                  <a:pt x="277928" y="105236"/>
                </a:lnTo>
                <a:cubicBezTo>
                  <a:pt x="279733" y="103906"/>
                  <a:pt x="281475" y="102608"/>
                  <a:pt x="283122" y="101404"/>
                </a:cubicBezTo>
                <a:lnTo>
                  <a:pt x="285180" y="104254"/>
                </a:lnTo>
                <a:lnTo>
                  <a:pt x="285180" y="103463"/>
                </a:lnTo>
                <a:lnTo>
                  <a:pt x="283470" y="101119"/>
                </a:lnTo>
                <a:cubicBezTo>
                  <a:pt x="284072" y="100676"/>
                  <a:pt x="284642" y="100264"/>
                  <a:pt x="285180" y="99852"/>
                </a:cubicBezTo>
                <a:lnTo>
                  <a:pt x="285180" y="98681"/>
                </a:lnTo>
                <a:cubicBezTo>
                  <a:pt x="284483" y="99251"/>
                  <a:pt x="283723" y="99789"/>
                  <a:pt x="282963" y="100391"/>
                </a:cubicBezTo>
                <a:lnTo>
                  <a:pt x="280145" y="96495"/>
                </a:lnTo>
                <a:lnTo>
                  <a:pt x="285180" y="92949"/>
                </a:lnTo>
                <a:lnTo>
                  <a:pt x="285180" y="92379"/>
                </a:lnTo>
                <a:lnTo>
                  <a:pt x="279891" y="96147"/>
                </a:lnTo>
                <a:lnTo>
                  <a:pt x="277611" y="92980"/>
                </a:lnTo>
                <a:lnTo>
                  <a:pt x="277643" y="92980"/>
                </a:lnTo>
                <a:lnTo>
                  <a:pt x="285180" y="87502"/>
                </a:lnTo>
                <a:lnTo>
                  <a:pt x="285180" y="86931"/>
                </a:lnTo>
                <a:lnTo>
                  <a:pt x="277389" y="92600"/>
                </a:lnTo>
                <a:lnTo>
                  <a:pt x="277326" y="92600"/>
                </a:lnTo>
                <a:lnTo>
                  <a:pt x="273652" y="87470"/>
                </a:lnTo>
                <a:lnTo>
                  <a:pt x="282932" y="79204"/>
                </a:lnTo>
                <a:cubicBezTo>
                  <a:pt x="283660" y="80123"/>
                  <a:pt x="284420" y="81073"/>
                  <a:pt x="285180" y="82023"/>
                </a:cubicBezTo>
                <a:lnTo>
                  <a:pt x="285180" y="81294"/>
                </a:lnTo>
                <a:cubicBezTo>
                  <a:pt x="284515" y="80471"/>
                  <a:pt x="283882" y="79679"/>
                  <a:pt x="283280" y="78888"/>
                </a:cubicBezTo>
                <a:lnTo>
                  <a:pt x="285180" y="77177"/>
                </a:lnTo>
                <a:lnTo>
                  <a:pt x="285180" y="76576"/>
                </a:lnTo>
                <a:lnTo>
                  <a:pt x="282995" y="78508"/>
                </a:lnTo>
                <a:cubicBezTo>
                  <a:pt x="282425" y="77779"/>
                  <a:pt x="281886" y="77082"/>
                  <a:pt x="281348" y="76386"/>
                </a:cubicBezTo>
                <a:cubicBezTo>
                  <a:pt x="280493" y="75246"/>
                  <a:pt x="279670" y="74201"/>
                  <a:pt x="279005" y="73251"/>
                </a:cubicBezTo>
                <a:lnTo>
                  <a:pt x="281981" y="70685"/>
                </a:lnTo>
                <a:lnTo>
                  <a:pt x="285180" y="74676"/>
                </a:lnTo>
                <a:lnTo>
                  <a:pt x="285180" y="73947"/>
                </a:lnTo>
                <a:lnTo>
                  <a:pt x="282330" y="70400"/>
                </a:lnTo>
                <a:lnTo>
                  <a:pt x="285180" y="67898"/>
                </a:lnTo>
                <a:lnTo>
                  <a:pt x="285180" y="66663"/>
                </a:lnTo>
                <a:lnTo>
                  <a:pt x="284325" y="67423"/>
                </a:lnTo>
                <a:cubicBezTo>
                  <a:pt x="283375" y="64447"/>
                  <a:pt x="281380" y="58144"/>
                  <a:pt x="280525" y="55358"/>
                </a:cubicBezTo>
                <a:lnTo>
                  <a:pt x="283407" y="54376"/>
                </a:lnTo>
                <a:lnTo>
                  <a:pt x="285180" y="54598"/>
                </a:lnTo>
                <a:lnTo>
                  <a:pt x="285180" y="52286"/>
                </a:lnTo>
                <a:lnTo>
                  <a:pt x="283407" y="52064"/>
                </a:lnTo>
                <a:lnTo>
                  <a:pt x="283343" y="52064"/>
                </a:lnTo>
                <a:lnTo>
                  <a:pt x="273336" y="51621"/>
                </a:lnTo>
                <a:lnTo>
                  <a:pt x="271562" y="45762"/>
                </a:lnTo>
                <a:lnTo>
                  <a:pt x="285180" y="47250"/>
                </a:lnTo>
                <a:lnTo>
                  <a:pt x="285180" y="46775"/>
                </a:lnTo>
                <a:lnTo>
                  <a:pt x="271404" y="45255"/>
                </a:lnTo>
                <a:lnTo>
                  <a:pt x="270137" y="41138"/>
                </a:lnTo>
                <a:lnTo>
                  <a:pt x="285180" y="41803"/>
                </a:lnTo>
                <a:lnTo>
                  <a:pt x="285180" y="41328"/>
                </a:lnTo>
                <a:lnTo>
                  <a:pt x="252244" y="39840"/>
                </a:lnTo>
                <a:lnTo>
                  <a:pt x="244390" y="39840"/>
                </a:lnTo>
                <a:cubicBezTo>
                  <a:pt x="244707" y="36673"/>
                  <a:pt x="244992" y="33918"/>
                  <a:pt x="245214" y="31638"/>
                </a:cubicBezTo>
                <a:lnTo>
                  <a:pt x="268680" y="32018"/>
                </a:lnTo>
                <a:lnTo>
                  <a:pt x="276946" y="32524"/>
                </a:lnTo>
                <a:lnTo>
                  <a:pt x="285148" y="33063"/>
                </a:lnTo>
                <a:lnTo>
                  <a:pt x="285148" y="32588"/>
                </a:lnTo>
                <a:lnTo>
                  <a:pt x="277168" y="32081"/>
                </a:lnTo>
                <a:lnTo>
                  <a:pt x="277263" y="28724"/>
                </a:lnTo>
                <a:lnTo>
                  <a:pt x="285148" y="28629"/>
                </a:lnTo>
                <a:lnTo>
                  <a:pt x="285148" y="28186"/>
                </a:lnTo>
                <a:lnTo>
                  <a:pt x="277326" y="28249"/>
                </a:lnTo>
                <a:lnTo>
                  <a:pt x="277453" y="24037"/>
                </a:lnTo>
                <a:lnTo>
                  <a:pt x="285212" y="24829"/>
                </a:lnTo>
                <a:lnTo>
                  <a:pt x="285212" y="24385"/>
                </a:lnTo>
                <a:lnTo>
                  <a:pt x="283977" y="24259"/>
                </a:lnTo>
                <a:lnTo>
                  <a:pt x="283977" y="15106"/>
                </a:lnTo>
                <a:lnTo>
                  <a:pt x="285212" y="15201"/>
                </a:lnTo>
                <a:lnTo>
                  <a:pt x="285212" y="14726"/>
                </a:lnTo>
                <a:lnTo>
                  <a:pt x="268237" y="13460"/>
                </a:lnTo>
                <a:lnTo>
                  <a:pt x="268807" y="5099"/>
                </a:lnTo>
                <a:lnTo>
                  <a:pt x="268807" y="32"/>
                </a:lnTo>
                <a:lnTo>
                  <a:pt x="268332" y="32"/>
                </a:lnTo>
                <a:lnTo>
                  <a:pt x="268332" y="4814"/>
                </a:lnTo>
                <a:lnTo>
                  <a:pt x="260415" y="4022"/>
                </a:lnTo>
                <a:lnTo>
                  <a:pt x="260541" y="32"/>
                </a:lnTo>
                <a:lnTo>
                  <a:pt x="260098" y="32"/>
                </a:lnTo>
                <a:lnTo>
                  <a:pt x="259971" y="3991"/>
                </a:lnTo>
                <a:lnTo>
                  <a:pt x="255158" y="3484"/>
                </a:lnTo>
                <a:lnTo>
                  <a:pt x="255221" y="32"/>
                </a:lnTo>
                <a:lnTo>
                  <a:pt x="254746" y="32"/>
                </a:lnTo>
                <a:lnTo>
                  <a:pt x="254714" y="3421"/>
                </a:lnTo>
                <a:lnTo>
                  <a:pt x="246132" y="2566"/>
                </a:lnTo>
                <a:lnTo>
                  <a:pt x="246132" y="32"/>
                </a:lnTo>
                <a:lnTo>
                  <a:pt x="243820" y="32"/>
                </a:lnTo>
                <a:lnTo>
                  <a:pt x="243820" y="2312"/>
                </a:lnTo>
                <a:lnTo>
                  <a:pt x="233401" y="1267"/>
                </a:lnTo>
                <a:lnTo>
                  <a:pt x="233591" y="32"/>
                </a:lnTo>
                <a:lnTo>
                  <a:pt x="233148" y="32"/>
                </a:lnTo>
                <a:lnTo>
                  <a:pt x="232926" y="1457"/>
                </a:lnTo>
                <a:lnTo>
                  <a:pt x="232419" y="4846"/>
                </a:lnTo>
                <a:lnTo>
                  <a:pt x="225072" y="4339"/>
                </a:lnTo>
                <a:lnTo>
                  <a:pt x="225705" y="32"/>
                </a:lnTo>
                <a:lnTo>
                  <a:pt x="224787" y="32"/>
                </a:lnTo>
                <a:lnTo>
                  <a:pt x="224154" y="4307"/>
                </a:lnTo>
                <a:cubicBezTo>
                  <a:pt x="216585" y="3801"/>
                  <a:pt x="209143" y="3294"/>
                  <a:pt x="205976" y="3136"/>
                </a:cubicBezTo>
                <a:cubicBezTo>
                  <a:pt x="205627" y="3104"/>
                  <a:pt x="205216" y="3072"/>
                  <a:pt x="204804" y="3041"/>
                </a:cubicBezTo>
                <a:lnTo>
                  <a:pt x="205089" y="32"/>
                </a:lnTo>
                <a:lnTo>
                  <a:pt x="204139" y="32"/>
                </a:lnTo>
                <a:lnTo>
                  <a:pt x="203886" y="2946"/>
                </a:lnTo>
                <a:cubicBezTo>
                  <a:pt x="199674" y="2439"/>
                  <a:pt x="192611" y="1235"/>
                  <a:pt x="185961" y="32"/>
                </a:cubicBezTo>
                <a:lnTo>
                  <a:pt x="180925" y="32"/>
                </a:lnTo>
                <a:cubicBezTo>
                  <a:pt x="183174" y="444"/>
                  <a:pt x="185581" y="887"/>
                  <a:pt x="188019" y="1330"/>
                </a:cubicBezTo>
                <a:lnTo>
                  <a:pt x="187608" y="5637"/>
                </a:lnTo>
                <a:lnTo>
                  <a:pt x="175447" y="4751"/>
                </a:lnTo>
                <a:lnTo>
                  <a:pt x="176840" y="32"/>
                </a:lnTo>
                <a:lnTo>
                  <a:pt x="176333" y="32"/>
                </a:lnTo>
                <a:lnTo>
                  <a:pt x="175003" y="4592"/>
                </a:lnTo>
                <a:lnTo>
                  <a:pt x="167941" y="32"/>
                </a:lnTo>
                <a:lnTo>
                  <a:pt x="167086" y="32"/>
                </a:lnTo>
                <a:lnTo>
                  <a:pt x="174877" y="5036"/>
                </a:lnTo>
                <a:lnTo>
                  <a:pt x="173673" y="9184"/>
                </a:lnTo>
                <a:lnTo>
                  <a:pt x="162779" y="2756"/>
                </a:lnTo>
                <a:lnTo>
                  <a:pt x="162716" y="2724"/>
                </a:lnTo>
                <a:lnTo>
                  <a:pt x="156477" y="32"/>
                </a:lnTo>
                <a:lnTo>
                  <a:pt x="154165" y="32"/>
                </a:lnTo>
                <a:lnTo>
                  <a:pt x="162336" y="3579"/>
                </a:lnTo>
                <a:lnTo>
                  <a:pt x="181179" y="14695"/>
                </a:lnTo>
                <a:lnTo>
                  <a:pt x="177822" y="20300"/>
                </a:lnTo>
                <a:lnTo>
                  <a:pt x="150143" y="7664"/>
                </a:lnTo>
                <a:lnTo>
                  <a:pt x="148781" y="32"/>
                </a:lnTo>
                <a:lnTo>
                  <a:pt x="147831" y="32"/>
                </a:lnTo>
                <a:lnTo>
                  <a:pt x="149130" y="7284"/>
                </a:lnTo>
                <a:lnTo>
                  <a:pt x="127690" y="64"/>
                </a:lnTo>
                <a:lnTo>
                  <a:pt x="127690" y="32"/>
                </a:lnTo>
                <a:lnTo>
                  <a:pt x="126170" y="32"/>
                </a:lnTo>
                <a:lnTo>
                  <a:pt x="126613" y="159"/>
                </a:lnTo>
                <a:cubicBezTo>
                  <a:pt x="125220" y="3231"/>
                  <a:pt x="123098" y="7918"/>
                  <a:pt x="120881" y="12858"/>
                </a:cubicBezTo>
                <a:cubicBezTo>
                  <a:pt x="109417" y="7981"/>
                  <a:pt x="95166" y="1869"/>
                  <a:pt x="94437" y="1552"/>
                </a:cubicBezTo>
                <a:cubicBezTo>
                  <a:pt x="93772" y="1140"/>
                  <a:pt x="93202" y="634"/>
                  <a:pt x="92695" y="32"/>
                </a:cubicBezTo>
                <a:lnTo>
                  <a:pt x="92062" y="32"/>
                </a:lnTo>
                <a:cubicBezTo>
                  <a:pt x="92854" y="887"/>
                  <a:pt x="93709" y="1742"/>
                  <a:pt x="94247" y="1964"/>
                </a:cubicBezTo>
                <a:cubicBezTo>
                  <a:pt x="94659" y="2154"/>
                  <a:pt x="99473" y="4212"/>
                  <a:pt x="105648" y="6873"/>
                </a:cubicBezTo>
                <a:cubicBezTo>
                  <a:pt x="105268" y="7728"/>
                  <a:pt x="103780" y="10863"/>
                  <a:pt x="103495" y="11369"/>
                </a:cubicBezTo>
                <a:cubicBezTo>
                  <a:pt x="103241" y="11750"/>
                  <a:pt x="103273" y="13238"/>
                  <a:pt x="103400" y="16215"/>
                </a:cubicBezTo>
                <a:cubicBezTo>
                  <a:pt x="103431" y="17070"/>
                  <a:pt x="103495" y="17798"/>
                  <a:pt x="103463" y="18020"/>
                </a:cubicBezTo>
                <a:cubicBezTo>
                  <a:pt x="103431" y="18242"/>
                  <a:pt x="103241" y="19667"/>
                  <a:pt x="102988" y="21535"/>
                </a:cubicBezTo>
                <a:lnTo>
                  <a:pt x="96559" y="21852"/>
                </a:lnTo>
                <a:lnTo>
                  <a:pt x="95102" y="15296"/>
                </a:lnTo>
                <a:cubicBezTo>
                  <a:pt x="95071" y="15233"/>
                  <a:pt x="95039" y="15201"/>
                  <a:pt x="95039" y="15170"/>
                </a:cubicBezTo>
                <a:lnTo>
                  <a:pt x="79806" y="32"/>
                </a:lnTo>
                <a:lnTo>
                  <a:pt x="79141" y="32"/>
                </a:lnTo>
                <a:lnTo>
                  <a:pt x="83448" y="4276"/>
                </a:lnTo>
                <a:lnTo>
                  <a:pt x="77241" y="9184"/>
                </a:lnTo>
                <a:lnTo>
                  <a:pt x="76639" y="8234"/>
                </a:lnTo>
                <a:lnTo>
                  <a:pt x="70084" y="32"/>
                </a:lnTo>
                <a:lnTo>
                  <a:pt x="69514" y="32"/>
                </a:lnTo>
                <a:lnTo>
                  <a:pt x="71445" y="2439"/>
                </a:lnTo>
                <a:lnTo>
                  <a:pt x="67075" y="6778"/>
                </a:lnTo>
                <a:lnTo>
                  <a:pt x="65048" y="2724"/>
                </a:lnTo>
                <a:lnTo>
                  <a:pt x="63687" y="0"/>
                </a:lnTo>
                <a:close/>
              </a:path>
            </a:pathLst>
          </a:custGeom>
          <a:gradFill>
            <a:gsLst>
              <a:gs pos="0">
                <a:srgbClr val="FFFFFF">
                  <a:alpha val="0"/>
                </a:srgbClr>
              </a:gs>
              <a:gs pos="100000">
                <a:srgbClr val="FFFFFF">
                  <a:alpha val="25098"/>
                </a:srgbClr>
              </a:gs>
            </a:gsLst>
            <a:lin ang="18900044" scaled="0"/>
          </a:gra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3"/>
          <p:cNvSpPr txBox="1">
            <a:spLocks noGrp="1"/>
          </p:cNvSpPr>
          <p:nvPr>
            <p:ph type="ctrTitle"/>
          </p:nvPr>
        </p:nvSpPr>
        <p:spPr>
          <a:xfrm>
            <a:off x="10090140" y="780850"/>
            <a:ext cx="6962400" cy="975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a:lvl1pPr>
            <a:lvl2pPr lvl="1" algn="r" rtl="0">
              <a:spcBef>
                <a:spcPts val="0"/>
              </a:spcBef>
              <a:spcAft>
                <a:spcPts val="0"/>
              </a:spcAft>
              <a:buSzPts val="3000"/>
              <a:buNone/>
              <a:defRPr sz="6000"/>
            </a:lvl2pPr>
            <a:lvl3pPr lvl="2" algn="r" rtl="0">
              <a:spcBef>
                <a:spcPts val="0"/>
              </a:spcBef>
              <a:spcAft>
                <a:spcPts val="0"/>
              </a:spcAft>
              <a:buSzPts val="3000"/>
              <a:buNone/>
              <a:defRPr sz="6000"/>
            </a:lvl3pPr>
            <a:lvl4pPr lvl="3" algn="r" rtl="0">
              <a:spcBef>
                <a:spcPts val="0"/>
              </a:spcBef>
              <a:spcAft>
                <a:spcPts val="0"/>
              </a:spcAft>
              <a:buSzPts val="3000"/>
              <a:buNone/>
              <a:defRPr sz="6000"/>
            </a:lvl4pPr>
            <a:lvl5pPr lvl="4" algn="r" rtl="0">
              <a:spcBef>
                <a:spcPts val="0"/>
              </a:spcBef>
              <a:spcAft>
                <a:spcPts val="0"/>
              </a:spcAft>
              <a:buSzPts val="3000"/>
              <a:buNone/>
              <a:defRPr sz="6000"/>
            </a:lvl5pPr>
            <a:lvl6pPr lvl="5" algn="r" rtl="0">
              <a:spcBef>
                <a:spcPts val="0"/>
              </a:spcBef>
              <a:spcAft>
                <a:spcPts val="0"/>
              </a:spcAft>
              <a:buSzPts val="3000"/>
              <a:buNone/>
              <a:defRPr sz="6000"/>
            </a:lvl6pPr>
            <a:lvl7pPr lvl="6" algn="r" rtl="0">
              <a:spcBef>
                <a:spcPts val="0"/>
              </a:spcBef>
              <a:spcAft>
                <a:spcPts val="0"/>
              </a:spcAft>
              <a:buSzPts val="3000"/>
              <a:buNone/>
              <a:defRPr sz="6000"/>
            </a:lvl7pPr>
            <a:lvl8pPr lvl="7" algn="r" rtl="0">
              <a:spcBef>
                <a:spcPts val="0"/>
              </a:spcBef>
              <a:spcAft>
                <a:spcPts val="0"/>
              </a:spcAft>
              <a:buSzPts val="3000"/>
              <a:buNone/>
              <a:defRPr sz="6000"/>
            </a:lvl8pPr>
            <a:lvl9pPr lvl="8" algn="r" rtl="0">
              <a:spcBef>
                <a:spcPts val="0"/>
              </a:spcBef>
              <a:spcAft>
                <a:spcPts val="0"/>
              </a:spcAft>
              <a:buSzPts val="3000"/>
              <a:buNone/>
              <a:defRPr sz="6000"/>
            </a:lvl9pPr>
          </a:lstStyle>
          <a:p>
            <a:endParaRPr/>
          </a:p>
        </p:txBody>
      </p:sp>
    </p:spTree>
    <p:extLst>
      <p:ext uri="{BB962C8B-B14F-4D97-AF65-F5344CB8AC3E}">
        <p14:creationId xmlns:p14="http://schemas.microsoft.com/office/powerpoint/2010/main" val="240065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4.svg"/><Relationship Id="rId3" Type="http://schemas.openxmlformats.org/officeDocument/2006/relationships/image" Target="../media/image4.png"/><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2.svg"/><Relationship Id="rId5" Type="http://schemas.openxmlformats.org/officeDocument/2006/relationships/image" Target="../media/image47.pn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5.svg"/><Relationship Id="rId9" Type="http://schemas.openxmlformats.org/officeDocument/2006/relationships/image" Target="../media/image6.png"/><Relationship Id="rId14"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60.svg"/><Relationship Id="rId3" Type="http://schemas.openxmlformats.org/officeDocument/2006/relationships/image" Target="../media/image4.png"/><Relationship Id="rId7" Type="http://schemas.openxmlformats.org/officeDocument/2006/relationships/image" Target="../media/image49.png"/><Relationship Id="rId12" Type="http://schemas.openxmlformats.org/officeDocument/2006/relationships/image" Target="../media/image5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8.svg"/><Relationship Id="rId5" Type="http://schemas.openxmlformats.org/officeDocument/2006/relationships/image" Target="../media/image47.png"/><Relationship Id="rId10" Type="http://schemas.openxmlformats.org/officeDocument/2006/relationships/image" Target="../media/image57.png"/><Relationship Id="rId4" Type="http://schemas.openxmlformats.org/officeDocument/2006/relationships/image" Target="../media/image5.sv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sv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5.svg"/><Relationship Id="rId3" Type="http://schemas.openxmlformats.org/officeDocument/2006/relationships/image" Target="../media/image69.png"/><Relationship Id="rId7" Type="http://schemas.openxmlformats.org/officeDocument/2006/relationships/image" Target="../media/image71.jpeg"/><Relationship Id="rId12" Type="http://schemas.openxmlformats.org/officeDocument/2006/relationships/image" Target="../media/image74.png"/><Relationship Id="rId17" Type="http://schemas.openxmlformats.org/officeDocument/2006/relationships/image" Target="../media/image79.svg"/><Relationship Id="rId2" Type="http://schemas.openxmlformats.org/officeDocument/2006/relationships/image" Target="../media/image68.jpeg"/><Relationship Id="rId16"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73.svg"/><Relationship Id="rId5" Type="http://schemas.openxmlformats.org/officeDocument/2006/relationships/image" Target="../media/image15.png"/><Relationship Id="rId15" Type="http://schemas.openxmlformats.org/officeDocument/2006/relationships/image" Target="../media/image77.svg"/><Relationship Id="rId10" Type="http://schemas.openxmlformats.org/officeDocument/2006/relationships/image" Target="../media/image72.png"/><Relationship Id="rId4" Type="http://schemas.openxmlformats.org/officeDocument/2006/relationships/image" Target="../media/image70.svg"/><Relationship Id="rId9" Type="http://schemas.openxmlformats.org/officeDocument/2006/relationships/image" Target="../media/image67.svg"/><Relationship Id="rId1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3" Type="http://schemas.openxmlformats.org/officeDocument/2006/relationships/image" Target="../media/image92.svg"/><Relationship Id="rId18" Type="http://schemas.openxmlformats.org/officeDocument/2006/relationships/image" Target="../media/image97.png"/><Relationship Id="rId26" Type="http://schemas.openxmlformats.org/officeDocument/2006/relationships/image" Target="../media/image105.png"/><Relationship Id="rId3" Type="http://schemas.openxmlformats.org/officeDocument/2006/relationships/image" Target="../media/image83.png"/><Relationship Id="rId21" Type="http://schemas.openxmlformats.org/officeDocument/2006/relationships/image" Target="../media/image100.svg"/><Relationship Id="rId34" Type="http://schemas.openxmlformats.org/officeDocument/2006/relationships/image" Target="../media/image113.png"/><Relationship Id="rId7" Type="http://schemas.openxmlformats.org/officeDocument/2006/relationships/image" Target="../media/image86.svg"/><Relationship Id="rId12" Type="http://schemas.openxmlformats.org/officeDocument/2006/relationships/image" Target="../media/image91.png"/><Relationship Id="rId17" Type="http://schemas.openxmlformats.org/officeDocument/2006/relationships/image" Target="../media/image96.svg"/><Relationship Id="rId25" Type="http://schemas.openxmlformats.org/officeDocument/2006/relationships/image" Target="../media/image104.svg"/><Relationship Id="rId33" Type="http://schemas.openxmlformats.org/officeDocument/2006/relationships/image" Target="../media/image112.svg"/><Relationship Id="rId2" Type="http://schemas.openxmlformats.org/officeDocument/2006/relationships/image" Target="../media/image82.jpeg"/><Relationship Id="rId16" Type="http://schemas.openxmlformats.org/officeDocument/2006/relationships/image" Target="../media/image95.png"/><Relationship Id="rId20" Type="http://schemas.openxmlformats.org/officeDocument/2006/relationships/image" Target="../media/image99.png"/><Relationship Id="rId29" Type="http://schemas.openxmlformats.org/officeDocument/2006/relationships/image" Target="../media/image108.sv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24" Type="http://schemas.openxmlformats.org/officeDocument/2006/relationships/image" Target="../media/image103.png"/><Relationship Id="rId32" Type="http://schemas.openxmlformats.org/officeDocument/2006/relationships/image" Target="../media/image111.png"/><Relationship Id="rId5" Type="http://schemas.openxmlformats.org/officeDocument/2006/relationships/image" Target="../media/image6.png"/><Relationship Id="rId15" Type="http://schemas.openxmlformats.org/officeDocument/2006/relationships/image" Target="../media/image94.svg"/><Relationship Id="rId23" Type="http://schemas.openxmlformats.org/officeDocument/2006/relationships/image" Target="../media/image102.svg"/><Relationship Id="rId28" Type="http://schemas.openxmlformats.org/officeDocument/2006/relationships/image" Target="../media/image107.png"/><Relationship Id="rId10" Type="http://schemas.openxmlformats.org/officeDocument/2006/relationships/image" Target="../media/image89.png"/><Relationship Id="rId19" Type="http://schemas.openxmlformats.org/officeDocument/2006/relationships/image" Target="../media/image98.svg"/><Relationship Id="rId31" Type="http://schemas.openxmlformats.org/officeDocument/2006/relationships/image" Target="../media/image110.svg"/><Relationship Id="rId4" Type="http://schemas.openxmlformats.org/officeDocument/2006/relationships/image" Target="../media/image84.svg"/><Relationship Id="rId9" Type="http://schemas.openxmlformats.org/officeDocument/2006/relationships/image" Target="../media/image88.svg"/><Relationship Id="rId14" Type="http://schemas.openxmlformats.org/officeDocument/2006/relationships/image" Target="../media/image93.png"/><Relationship Id="rId22" Type="http://schemas.openxmlformats.org/officeDocument/2006/relationships/image" Target="../media/image101.png"/><Relationship Id="rId27" Type="http://schemas.openxmlformats.org/officeDocument/2006/relationships/image" Target="../media/image106.svg"/><Relationship Id="rId30" Type="http://schemas.openxmlformats.org/officeDocument/2006/relationships/image" Target="../media/image109.png"/><Relationship Id="rId35" Type="http://schemas.openxmlformats.org/officeDocument/2006/relationships/image" Target="../media/image114.svg"/><Relationship Id="rId8"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16.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19.png"/><Relationship Id="rId4" Type="http://schemas.openxmlformats.org/officeDocument/2006/relationships/image" Target="../media/image118.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1.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22.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3.wdp"/><Relationship Id="rId7" Type="http://schemas.openxmlformats.org/officeDocument/2006/relationships/image" Target="../media/image122.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24.png"/><Relationship Id="rId4" Type="http://schemas.openxmlformats.org/officeDocument/2006/relationships/image" Target="../media/image123.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2.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26.png"/><Relationship Id="rId7" Type="http://schemas.openxmlformats.org/officeDocument/2006/relationships/diagramQuickStyle" Target="../diagrams/quickStyle1.xml"/><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27.svg"/><Relationship Id="rId9" Type="http://schemas.microsoft.com/office/2007/relationships/diagramDrawing" Target="../diagrams/drawing1.xml"/></Relationships>
</file>

<file path=ppt/slides/_rels/slide2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svg"/></Relationships>
</file>

<file path=ppt/slides/_rels/slide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jpeg"/><Relationship Id="rId4" Type="http://schemas.openxmlformats.org/officeDocument/2006/relationships/image" Target="../media/image127.svg"/></Relationships>
</file>

<file path=ppt/slides/_rels/slide2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7.svg"/><Relationship Id="rId4" Type="http://schemas.openxmlformats.org/officeDocument/2006/relationships/image" Target="../media/image126.png"/></Relationships>
</file>

<file path=ppt/slides/_rels/slide2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7.svg"/><Relationship Id="rId4" Type="http://schemas.openxmlformats.org/officeDocument/2006/relationships/image" Target="../media/image126.png"/></Relationships>
</file>

<file path=ppt/slides/_rels/slide2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7.svg"/><Relationship Id="rId4" Type="http://schemas.openxmlformats.org/officeDocument/2006/relationships/image" Target="../media/image126.png"/></Relationships>
</file>

<file path=ppt/slides/_rels/slide2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7.svg"/><Relationship Id="rId4" Type="http://schemas.openxmlformats.org/officeDocument/2006/relationships/image" Target="../media/image12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2.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7.svg"/><Relationship Id="rId4" Type="http://schemas.openxmlformats.org/officeDocument/2006/relationships/image" Target="../media/image126.png"/></Relationships>
</file>

<file path=ppt/slides/_rels/slide3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7.svg"/><Relationship Id="rId4" Type="http://schemas.openxmlformats.org/officeDocument/2006/relationships/image" Target="../media/image126.png"/></Relationships>
</file>

<file path=ppt/slides/_rels/slide3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7.svg"/><Relationship Id="rId4" Type="http://schemas.openxmlformats.org/officeDocument/2006/relationships/image" Target="../media/image126.png"/></Relationships>
</file>

<file path=ppt/slides/_rels/slide3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27.svg"/><Relationship Id="rId4" Type="http://schemas.openxmlformats.org/officeDocument/2006/relationships/image" Target="../media/image126.png"/></Relationships>
</file>

<file path=ppt/slides/_rels/slide3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27.svg"/><Relationship Id="rId4" Type="http://schemas.openxmlformats.org/officeDocument/2006/relationships/image" Target="../media/image126.png"/></Relationships>
</file>

<file path=ppt/slides/_rels/slide3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27.svg"/><Relationship Id="rId4" Type="http://schemas.openxmlformats.org/officeDocument/2006/relationships/image" Target="../media/image126.png"/></Relationships>
</file>

<file path=ppt/slides/_rels/slide3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27.svg"/><Relationship Id="rId4" Type="http://schemas.openxmlformats.org/officeDocument/2006/relationships/image" Target="../media/image126.png"/></Relationships>
</file>

<file path=ppt/slides/_rels/slide3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27.svg"/><Relationship Id="rId4" Type="http://schemas.openxmlformats.org/officeDocument/2006/relationships/image" Target="../media/image126.png"/></Relationships>
</file>

<file path=ppt/slides/_rels/slide38.xml.rels><?xml version="1.0" encoding="UTF-8" standalone="yes"?>
<Relationships xmlns="http://schemas.openxmlformats.org/package/2006/relationships"><Relationship Id="rId3" Type="http://schemas.openxmlformats.org/officeDocument/2006/relationships/image" Target="../media/image127.svg"/><Relationship Id="rId7" Type="http://schemas.openxmlformats.org/officeDocument/2006/relationships/image" Target="../media/image133.pn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32.png"/><Relationship Id="rId5" Type="http://schemas.microsoft.com/office/2007/relationships/hdphoto" Target="../media/hdphoto1.wdp"/><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sv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sv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3.png"/><Relationship Id="rId7" Type="http://schemas.openxmlformats.org/officeDocument/2006/relationships/image" Target="../media/image24.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3.png"/><Relationship Id="rId7" Type="http://schemas.openxmlformats.org/officeDocument/2006/relationships/image" Target="../media/image24.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9D878C70-E432-3BAB-3B3B-5EB9E8B88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5" name="Imagen 14">
            <a:extLst>
              <a:ext uri="{FF2B5EF4-FFF2-40B4-BE49-F238E27FC236}">
                <a16:creationId xmlns:a16="http://schemas.microsoft.com/office/drawing/2014/main" id="{C727977B-735B-609A-7BB2-60A9FAD888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493" b="51231"/>
          <a:stretch/>
        </p:blipFill>
        <p:spPr>
          <a:xfrm>
            <a:off x="11664778" y="6606609"/>
            <a:ext cx="6623222" cy="3680391"/>
          </a:xfrm>
          <a:prstGeom prst="rect">
            <a:avLst/>
          </a:prstGeom>
        </p:spPr>
      </p:pic>
    </p:spTree>
    <p:extLst>
      <p:ext uri="{BB962C8B-B14F-4D97-AF65-F5344CB8AC3E}">
        <p14:creationId xmlns:p14="http://schemas.microsoft.com/office/powerpoint/2010/main" val="156379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27" r="-60913" b="-15371"/>
            </a:stretch>
          </a:blipFill>
        </p:spPr>
      </p:sp>
      <p:sp>
        <p:nvSpPr>
          <p:cNvPr id="3" name="Freeform 3"/>
          <p:cNvSpPr/>
          <p:nvPr/>
        </p:nvSpPr>
        <p:spPr>
          <a:xfrm>
            <a:off x="-386961" y="-1029027"/>
            <a:ext cx="8215483" cy="9794912"/>
          </a:xfrm>
          <a:custGeom>
            <a:avLst/>
            <a:gdLst/>
            <a:ahLst/>
            <a:cxnLst/>
            <a:rect l="l" t="t" r="r" b="b"/>
            <a:pathLst>
              <a:path w="8215483" h="9794912">
                <a:moveTo>
                  <a:pt x="0" y="0"/>
                </a:moveTo>
                <a:lnTo>
                  <a:pt x="8215483" y="0"/>
                </a:lnTo>
                <a:lnTo>
                  <a:pt x="8215483" y="9794912"/>
                </a:lnTo>
                <a:lnTo>
                  <a:pt x="0" y="97949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0459478" y="-1029027"/>
            <a:ext cx="8215483" cy="9794912"/>
          </a:xfrm>
          <a:custGeom>
            <a:avLst/>
            <a:gdLst/>
            <a:ahLst/>
            <a:cxnLst/>
            <a:rect l="l" t="t" r="r" b="b"/>
            <a:pathLst>
              <a:path w="8215483" h="9794912">
                <a:moveTo>
                  <a:pt x="8215483" y="0"/>
                </a:moveTo>
                <a:lnTo>
                  <a:pt x="0" y="0"/>
                </a:lnTo>
                <a:lnTo>
                  <a:pt x="0" y="9794912"/>
                </a:lnTo>
                <a:lnTo>
                  <a:pt x="8215483" y="9794912"/>
                </a:lnTo>
                <a:lnTo>
                  <a:pt x="821548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243781" y="2767342"/>
            <a:ext cx="5169080" cy="7020822"/>
          </a:xfrm>
          <a:custGeom>
            <a:avLst/>
            <a:gdLst/>
            <a:ahLst/>
            <a:cxnLst/>
            <a:rect l="l" t="t" r="r" b="b"/>
            <a:pathLst>
              <a:path w="5169080" h="7020822">
                <a:moveTo>
                  <a:pt x="0" y="0"/>
                </a:moveTo>
                <a:lnTo>
                  <a:pt x="5169080" y="0"/>
                </a:lnTo>
                <a:lnTo>
                  <a:pt x="5169080" y="7020822"/>
                </a:lnTo>
                <a:lnTo>
                  <a:pt x="0" y="70208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6667000" y="2767342"/>
            <a:ext cx="5169080" cy="7020822"/>
          </a:xfrm>
          <a:custGeom>
            <a:avLst/>
            <a:gdLst/>
            <a:ahLst/>
            <a:cxnLst/>
            <a:rect l="l" t="t" r="r" b="b"/>
            <a:pathLst>
              <a:path w="5169080" h="7020822">
                <a:moveTo>
                  <a:pt x="0" y="0"/>
                </a:moveTo>
                <a:lnTo>
                  <a:pt x="5169081" y="0"/>
                </a:lnTo>
                <a:lnTo>
                  <a:pt x="5169081" y="7020822"/>
                </a:lnTo>
                <a:lnTo>
                  <a:pt x="0" y="70208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1875139" y="2856784"/>
            <a:ext cx="5103229" cy="6931381"/>
          </a:xfrm>
          <a:custGeom>
            <a:avLst/>
            <a:gdLst/>
            <a:ahLst/>
            <a:cxnLst/>
            <a:rect l="l" t="t" r="r" b="b"/>
            <a:pathLst>
              <a:path w="5103229" h="6931381">
                <a:moveTo>
                  <a:pt x="0" y="0"/>
                </a:moveTo>
                <a:lnTo>
                  <a:pt x="5103229" y="0"/>
                </a:lnTo>
                <a:lnTo>
                  <a:pt x="5103229" y="6931380"/>
                </a:lnTo>
                <a:lnTo>
                  <a:pt x="0" y="69313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rot="-2700000">
            <a:off x="3040827" y="3010677"/>
            <a:ext cx="1008168" cy="1008168"/>
            <a:chOff x="0" y="0"/>
            <a:chExt cx="812800" cy="812800"/>
          </a:xfrm>
        </p:grpSpPr>
        <p:sp>
          <p:nvSpPr>
            <p:cNvPr id="9" name="Freeform 9"/>
            <p:cNvSpPr/>
            <p:nvPr/>
          </p:nvSpPr>
          <p:spPr>
            <a:xfrm>
              <a:off x="0" y="0"/>
              <a:ext cx="812800" cy="812800"/>
            </a:xfrm>
            <a:custGeom>
              <a:avLst/>
              <a:gdLst/>
              <a:ahLst/>
              <a:cxnLst/>
              <a:rect l="l" t="t" r="r" b="b"/>
              <a:pathLst>
                <a:path w="812800" h="812800">
                  <a:moveTo>
                    <a:pt x="184301" y="0"/>
                  </a:moveTo>
                  <a:lnTo>
                    <a:pt x="628499" y="0"/>
                  </a:lnTo>
                  <a:cubicBezTo>
                    <a:pt x="730286" y="0"/>
                    <a:pt x="812800" y="82514"/>
                    <a:pt x="812800" y="184301"/>
                  </a:cubicBezTo>
                  <a:lnTo>
                    <a:pt x="812800" y="628499"/>
                  </a:lnTo>
                  <a:cubicBezTo>
                    <a:pt x="812800" y="730286"/>
                    <a:pt x="730286" y="812800"/>
                    <a:pt x="628499" y="812800"/>
                  </a:cubicBezTo>
                  <a:lnTo>
                    <a:pt x="184301" y="812800"/>
                  </a:lnTo>
                  <a:cubicBezTo>
                    <a:pt x="82514" y="812800"/>
                    <a:pt x="0" y="730286"/>
                    <a:pt x="0" y="628499"/>
                  </a:cubicBezTo>
                  <a:lnTo>
                    <a:pt x="0" y="184301"/>
                  </a:lnTo>
                  <a:cubicBezTo>
                    <a:pt x="0" y="82514"/>
                    <a:pt x="82514" y="0"/>
                    <a:pt x="184301" y="0"/>
                  </a:cubicBezTo>
                  <a:close/>
                </a:path>
              </a:pathLst>
            </a:custGeom>
            <a:solidFill>
              <a:srgbClr val="FFDD00"/>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11" name="Group 11"/>
          <p:cNvGrpSpPr/>
          <p:nvPr/>
        </p:nvGrpSpPr>
        <p:grpSpPr>
          <a:xfrm rot="-2700000">
            <a:off x="13890908" y="3131483"/>
            <a:ext cx="1008168" cy="1008168"/>
            <a:chOff x="0" y="0"/>
            <a:chExt cx="812800" cy="812800"/>
          </a:xfrm>
        </p:grpSpPr>
        <p:sp>
          <p:nvSpPr>
            <p:cNvPr id="12" name="Freeform 12"/>
            <p:cNvSpPr/>
            <p:nvPr/>
          </p:nvSpPr>
          <p:spPr>
            <a:xfrm>
              <a:off x="0" y="0"/>
              <a:ext cx="812800" cy="812800"/>
            </a:xfrm>
            <a:custGeom>
              <a:avLst/>
              <a:gdLst/>
              <a:ahLst/>
              <a:cxnLst/>
              <a:rect l="l" t="t" r="r" b="b"/>
              <a:pathLst>
                <a:path w="812800" h="812800">
                  <a:moveTo>
                    <a:pt x="184301" y="0"/>
                  </a:moveTo>
                  <a:lnTo>
                    <a:pt x="628499" y="0"/>
                  </a:lnTo>
                  <a:cubicBezTo>
                    <a:pt x="730286" y="0"/>
                    <a:pt x="812800" y="82514"/>
                    <a:pt x="812800" y="184301"/>
                  </a:cubicBezTo>
                  <a:lnTo>
                    <a:pt x="812800" y="628499"/>
                  </a:lnTo>
                  <a:cubicBezTo>
                    <a:pt x="812800" y="730286"/>
                    <a:pt x="730286" y="812800"/>
                    <a:pt x="628499" y="812800"/>
                  </a:cubicBezTo>
                  <a:lnTo>
                    <a:pt x="184301" y="812800"/>
                  </a:lnTo>
                  <a:cubicBezTo>
                    <a:pt x="82514" y="812800"/>
                    <a:pt x="0" y="730286"/>
                    <a:pt x="0" y="628499"/>
                  </a:cubicBezTo>
                  <a:lnTo>
                    <a:pt x="0" y="184301"/>
                  </a:lnTo>
                  <a:cubicBezTo>
                    <a:pt x="0" y="82514"/>
                    <a:pt x="82514" y="0"/>
                    <a:pt x="184301" y="0"/>
                  </a:cubicBezTo>
                  <a:close/>
                </a:path>
              </a:pathLst>
            </a:custGeom>
            <a:solidFill>
              <a:srgbClr val="FFDD00"/>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14" name="Group 14"/>
          <p:cNvGrpSpPr/>
          <p:nvPr/>
        </p:nvGrpSpPr>
        <p:grpSpPr>
          <a:xfrm rot="-2700000">
            <a:off x="8465867" y="3131483"/>
            <a:ext cx="1008168" cy="1008168"/>
            <a:chOff x="0" y="0"/>
            <a:chExt cx="812800" cy="812800"/>
          </a:xfrm>
        </p:grpSpPr>
        <p:sp>
          <p:nvSpPr>
            <p:cNvPr id="15" name="Freeform 15"/>
            <p:cNvSpPr/>
            <p:nvPr/>
          </p:nvSpPr>
          <p:spPr>
            <a:xfrm>
              <a:off x="0" y="0"/>
              <a:ext cx="812800" cy="812800"/>
            </a:xfrm>
            <a:custGeom>
              <a:avLst/>
              <a:gdLst/>
              <a:ahLst/>
              <a:cxnLst/>
              <a:rect l="l" t="t" r="r" b="b"/>
              <a:pathLst>
                <a:path w="812800" h="812800">
                  <a:moveTo>
                    <a:pt x="184301" y="0"/>
                  </a:moveTo>
                  <a:lnTo>
                    <a:pt x="628499" y="0"/>
                  </a:lnTo>
                  <a:cubicBezTo>
                    <a:pt x="730286" y="0"/>
                    <a:pt x="812800" y="82514"/>
                    <a:pt x="812800" y="184301"/>
                  </a:cubicBezTo>
                  <a:lnTo>
                    <a:pt x="812800" y="628499"/>
                  </a:lnTo>
                  <a:cubicBezTo>
                    <a:pt x="812800" y="730286"/>
                    <a:pt x="730286" y="812800"/>
                    <a:pt x="628499" y="812800"/>
                  </a:cubicBezTo>
                  <a:lnTo>
                    <a:pt x="184301" y="812800"/>
                  </a:lnTo>
                  <a:cubicBezTo>
                    <a:pt x="82514" y="812800"/>
                    <a:pt x="0" y="730286"/>
                    <a:pt x="0" y="628499"/>
                  </a:cubicBezTo>
                  <a:lnTo>
                    <a:pt x="0" y="184301"/>
                  </a:lnTo>
                  <a:cubicBezTo>
                    <a:pt x="0" y="82514"/>
                    <a:pt x="82514" y="0"/>
                    <a:pt x="184301" y="0"/>
                  </a:cubicBezTo>
                  <a:close/>
                </a:path>
              </a:pathLst>
            </a:custGeom>
            <a:solidFill>
              <a:srgbClr val="FFDD00"/>
            </a:solidFill>
          </p:spPr>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17" name="Freeform 17"/>
          <p:cNvSpPr/>
          <p:nvPr/>
        </p:nvSpPr>
        <p:spPr>
          <a:xfrm>
            <a:off x="15947233" y="9007954"/>
            <a:ext cx="2525712" cy="1279046"/>
          </a:xfrm>
          <a:custGeom>
            <a:avLst/>
            <a:gdLst/>
            <a:ahLst/>
            <a:cxnLst/>
            <a:rect l="l" t="t" r="r" b="b"/>
            <a:pathLst>
              <a:path w="2525712" h="1279046">
                <a:moveTo>
                  <a:pt x="0" y="0"/>
                </a:moveTo>
                <a:lnTo>
                  <a:pt x="2525712" y="0"/>
                </a:lnTo>
                <a:lnTo>
                  <a:pt x="2525712" y="1279046"/>
                </a:lnTo>
                <a:lnTo>
                  <a:pt x="0" y="1279046"/>
                </a:lnTo>
                <a:lnTo>
                  <a:pt x="0" y="0"/>
                </a:lnTo>
                <a:close/>
              </a:path>
            </a:pathLst>
          </a:custGeom>
          <a:blipFill>
            <a:blip r:embed="rId9"/>
            <a:stretch>
              <a:fillRect/>
            </a:stretch>
          </a:blipFill>
        </p:spPr>
      </p:sp>
      <p:sp>
        <p:nvSpPr>
          <p:cNvPr id="18" name="Freeform 18"/>
          <p:cNvSpPr/>
          <p:nvPr/>
        </p:nvSpPr>
        <p:spPr>
          <a:xfrm>
            <a:off x="3235817" y="3250241"/>
            <a:ext cx="618188" cy="618188"/>
          </a:xfrm>
          <a:custGeom>
            <a:avLst/>
            <a:gdLst/>
            <a:ahLst/>
            <a:cxnLst/>
            <a:rect l="l" t="t" r="r" b="b"/>
            <a:pathLst>
              <a:path w="618188" h="618188">
                <a:moveTo>
                  <a:pt x="0" y="0"/>
                </a:moveTo>
                <a:lnTo>
                  <a:pt x="618188" y="0"/>
                </a:lnTo>
                <a:lnTo>
                  <a:pt x="618188" y="618188"/>
                </a:lnTo>
                <a:lnTo>
                  <a:pt x="0" y="6181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8598990" y="3264606"/>
            <a:ext cx="741922" cy="741922"/>
          </a:xfrm>
          <a:custGeom>
            <a:avLst/>
            <a:gdLst/>
            <a:ahLst/>
            <a:cxnLst/>
            <a:rect l="l" t="t" r="r" b="b"/>
            <a:pathLst>
              <a:path w="741922" h="741922">
                <a:moveTo>
                  <a:pt x="0" y="0"/>
                </a:moveTo>
                <a:lnTo>
                  <a:pt x="741922" y="0"/>
                </a:lnTo>
                <a:lnTo>
                  <a:pt x="741922" y="741922"/>
                </a:lnTo>
                <a:lnTo>
                  <a:pt x="0" y="7419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Freeform 20"/>
          <p:cNvSpPr/>
          <p:nvPr/>
        </p:nvSpPr>
        <p:spPr>
          <a:xfrm>
            <a:off x="14078938" y="3279746"/>
            <a:ext cx="695630" cy="711642"/>
          </a:xfrm>
          <a:custGeom>
            <a:avLst/>
            <a:gdLst/>
            <a:ahLst/>
            <a:cxnLst/>
            <a:rect l="l" t="t" r="r" b="b"/>
            <a:pathLst>
              <a:path w="695630" h="711642">
                <a:moveTo>
                  <a:pt x="0" y="0"/>
                </a:moveTo>
                <a:lnTo>
                  <a:pt x="695631" y="0"/>
                </a:lnTo>
                <a:lnTo>
                  <a:pt x="695631" y="711642"/>
                </a:lnTo>
                <a:lnTo>
                  <a:pt x="0" y="7116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TextBox 21"/>
          <p:cNvSpPr txBox="1"/>
          <p:nvPr/>
        </p:nvSpPr>
        <p:spPr>
          <a:xfrm>
            <a:off x="1871955" y="4291300"/>
            <a:ext cx="3697651" cy="852200"/>
          </a:xfrm>
          <a:prstGeom prst="rect">
            <a:avLst/>
          </a:prstGeom>
        </p:spPr>
        <p:txBody>
          <a:bodyPr lIns="0" tIns="0" rIns="0" bIns="0" rtlCol="0" anchor="t">
            <a:spAutoFit/>
          </a:bodyPr>
          <a:lstStyle/>
          <a:p>
            <a:pPr algn="ctr">
              <a:lnSpc>
                <a:spcPts val="3429"/>
              </a:lnSpc>
            </a:pPr>
            <a:r>
              <a:rPr lang="en-US" sz="2449" b="1" spc="-14" dirty="0" err="1">
                <a:solidFill>
                  <a:srgbClr val="23911C"/>
                </a:solidFill>
                <a:latin typeface="Inter Bold"/>
                <a:ea typeface="Inter Bold"/>
                <a:cs typeface="Inter Bold"/>
                <a:sym typeface="Inter Bold"/>
              </a:rPr>
              <a:t>Sistémico</a:t>
            </a:r>
            <a:r>
              <a:rPr lang="en-US" sz="2449" b="1" spc="-14" dirty="0">
                <a:solidFill>
                  <a:srgbClr val="23911C"/>
                </a:solidFill>
                <a:latin typeface="Inter Bold"/>
                <a:ea typeface="Inter Bold"/>
                <a:cs typeface="Inter Bold"/>
                <a:sym typeface="Inter Bold"/>
              </a:rPr>
              <a:t> e integral</a:t>
            </a:r>
          </a:p>
          <a:p>
            <a:pPr marL="0" lvl="0" indent="0" algn="ctr">
              <a:lnSpc>
                <a:spcPts val="3429"/>
              </a:lnSpc>
            </a:pPr>
            <a:endParaRPr lang="en-US" sz="2449" b="1" spc="-14" dirty="0">
              <a:solidFill>
                <a:srgbClr val="23911C"/>
              </a:solidFill>
              <a:latin typeface="Inter Bold"/>
              <a:ea typeface="Inter Bold"/>
              <a:cs typeface="Inter Bold"/>
              <a:sym typeface="Inter Bold"/>
            </a:endParaRPr>
          </a:p>
        </p:txBody>
      </p:sp>
      <p:sp>
        <p:nvSpPr>
          <p:cNvPr id="22" name="TextBox 22"/>
          <p:cNvSpPr txBox="1"/>
          <p:nvPr/>
        </p:nvSpPr>
        <p:spPr>
          <a:xfrm>
            <a:off x="1446715" y="4871048"/>
            <a:ext cx="4343985" cy="4564739"/>
          </a:xfrm>
          <a:prstGeom prst="rect">
            <a:avLst/>
          </a:prstGeom>
        </p:spPr>
        <p:txBody>
          <a:bodyPr lIns="0" tIns="0" rIns="0" bIns="0" rtlCol="0" anchor="t">
            <a:spAutoFit/>
          </a:bodyPr>
          <a:lstStyle/>
          <a:p>
            <a:pPr algn="ctr">
              <a:lnSpc>
                <a:spcPts val="3025"/>
              </a:lnSpc>
            </a:pPr>
            <a:r>
              <a:rPr lang="en-US" sz="2160" spc="-12" dirty="0">
                <a:solidFill>
                  <a:srgbClr val="10A13B"/>
                </a:solidFill>
                <a:latin typeface="Inter"/>
                <a:ea typeface="Inter"/>
                <a:cs typeface="Inter"/>
                <a:sym typeface="Inter"/>
              </a:rPr>
              <a:t> Se </a:t>
            </a:r>
            <a:r>
              <a:rPr lang="en-US" sz="2160" spc="-12" dirty="0" err="1">
                <a:solidFill>
                  <a:srgbClr val="10A13B"/>
                </a:solidFill>
                <a:latin typeface="Inter"/>
                <a:ea typeface="Inter"/>
                <a:cs typeface="Inter"/>
                <a:sym typeface="Inter"/>
              </a:rPr>
              <a:t>estudia</a:t>
            </a:r>
            <a:r>
              <a:rPr lang="en-US" sz="2160" spc="-12" dirty="0">
                <a:solidFill>
                  <a:srgbClr val="10A13B"/>
                </a:solidFill>
                <a:latin typeface="Inter"/>
                <a:ea typeface="Inter"/>
                <a:cs typeface="Inter"/>
                <a:sym typeface="Inter"/>
              </a:rPr>
              <a:t> el </a:t>
            </a:r>
            <a:r>
              <a:rPr lang="en-US" sz="2160" spc="-12" dirty="0" err="1">
                <a:solidFill>
                  <a:srgbClr val="10A13B"/>
                </a:solidFill>
                <a:latin typeface="Inter"/>
                <a:ea typeface="Inter"/>
                <a:cs typeface="Inter"/>
                <a:sym typeface="Inter"/>
              </a:rPr>
              <a:t>territorio</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como</a:t>
            </a:r>
            <a:r>
              <a:rPr lang="en-US" sz="2160" spc="-12" dirty="0">
                <a:solidFill>
                  <a:srgbClr val="10A13B"/>
                </a:solidFill>
                <a:latin typeface="Inter"/>
                <a:ea typeface="Inter"/>
                <a:cs typeface="Inter"/>
                <a:sym typeface="Inter"/>
              </a:rPr>
              <a:t> un </a:t>
            </a:r>
            <a:r>
              <a:rPr lang="en-US" sz="2160" spc="-12" dirty="0" err="1">
                <a:solidFill>
                  <a:srgbClr val="10A13B"/>
                </a:solidFill>
                <a:latin typeface="Inter"/>
                <a:ea typeface="Inter"/>
                <a:cs typeface="Inter"/>
                <a:sym typeface="Inter"/>
              </a:rPr>
              <a:t>todo</a:t>
            </a:r>
            <a:r>
              <a:rPr lang="en-US" sz="2160" spc="-12" dirty="0">
                <a:solidFill>
                  <a:srgbClr val="10A13B"/>
                </a:solidFill>
                <a:latin typeface="Inter"/>
                <a:ea typeface="Inter"/>
                <a:cs typeface="Inter"/>
                <a:sym typeface="Inter"/>
              </a:rPr>
              <a:t>. Los </a:t>
            </a:r>
            <a:r>
              <a:rPr lang="en-US" sz="2160" spc="-12" dirty="0" err="1">
                <a:solidFill>
                  <a:srgbClr val="10A13B"/>
                </a:solidFill>
                <a:latin typeface="Inter"/>
                <a:ea typeface="Inter"/>
                <a:cs typeface="Inter"/>
                <a:sym typeface="Inter"/>
              </a:rPr>
              <a:t>distintos</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elementos</a:t>
            </a:r>
            <a:r>
              <a:rPr lang="en-US" sz="2160" spc="-12" dirty="0">
                <a:solidFill>
                  <a:srgbClr val="10A13B"/>
                </a:solidFill>
                <a:latin typeface="Inter"/>
                <a:ea typeface="Inter"/>
                <a:cs typeface="Inter"/>
                <a:sym typeface="Inter"/>
              </a:rPr>
              <a:t> que lo </a:t>
            </a:r>
            <a:r>
              <a:rPr lang="en-US" sz="2160" spc="-12" dirty="0" err="1">
                <a:solidFill>
                  <a:srgbClr val="10A13B"/>
                </a:solidFill>
                <a:latin typeface="Inter"/>
                <a:ea typeface="Inter"/>
                <a:cs typeface="Inter"/>
                <a:sym typeface="Inter"/>
              </a:rPr>
              <a:t>componen</a:t>
            </a:r>
            <a:r>
              <a:rPr lang="en-US" sz="2160" spc="-12" dirty="0">
                <a:solidFill>
                  <a:srgbClr val="10A13B"/>
                </a:solidFill>
                <a:latin typeface="Inter"/>
                <a:ea typeface="Inter"/>
                <a:cs typeface="Inter"/>
                <a:sym typeface="Inter"/>
              </a:rPr>
              <a:t> (población, </a:t>
            </a:r>
            <a:r>
              <a:rPr lang="en-US" sz="2160" spc="-12" dirty="0" err="1">
                <a:solidFill>
                  <a:srgbClr val="10A13B"/>
                </a:solidFill>
                <a:latin typeface="Inter"/>
                <a:ea typeface="Inter"/>
                <a:cs typeface="Inter"/>
                <a:sym typeface="Inter"/>
              </a:rPr>
              <a:t>actividades</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económicos</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infraestructura</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centros</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urbanos</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recursos</a:t>
            </a:r>
            <a:r>
              <a:rPr lang="en-US" sz="2160" spc="-12" dirty="0">
                <a:solidFill>
                  <a:srgbClr val="10A13B"/>
                </a:solidFill>
                <a:latin typeface="Inter"/>
                <a:ea typeface="Inter"/>
                <a:cs typeface="Inter"/>
                <a:sym typeface="Inter"/>
              </a:rPr>
              <a:t> naturales, </a:t>
            </a:r>
            <a:r>
              <a:rPr lang="en-US" sz="2160" spc="-12" dirty="0" err="1">
                <a:solidFill>
                  <a:srgbClr val="10A13B"/>
                </a:solidFill>
                <a:latin typeface="Inter"/>
                <a:ea typeface="Inter"/>
                <a:cs typeface="Inter"/>
                <a:sym typeface="Inter"/>
              </a:rPr>
              <a:t>etc</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están</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estrechamente</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vinculados</a:t>
            </a:r>
            <a:r>
              <a:rPr lang="en-US" sz="2160" spc="-12" dirty="0">
                <a:solidFill>
                  <a:srgbClr val="10A13B"/>
                </a:solidFill>
                <a:latin typeface="Inter"/>
                <a:ea typeface="Inter"/>
                <a:cs typeface="Inter"/>
                <a:sym typeface="Inter"/>
              </a:rPr>
              <a:t> y </a:t>
            </a:r>
            <a:r>
              <a:rPr lang="en-US" sz="2160" spc="-12" dirty="0" err="1">
                <a:solidFill>
                  <a:srgbClr val="10A13B"/>
                </a:solidFill>
                <a:latin typeface="Inter"/>
                <a:ea typeface="Inter"/>
                <a:cs typeface="Inter"/>
                <a:sym typeface="Inter"/>
              </a:rPr>
              <a:t>deben</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analizarse</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integralmente</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teniendo</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en</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cuenta</a:t>
            </a:r>
            <a:r>
              <a:rPr lang="en-US" sz="2160" spc="-12" dirty="0">
                <a:solidFill>
                  <a:srgbClr val="10A13B"/>
                </a:solidFill>
                <a:latin typeface="Inter"/>
                <a:ea typeface="Inter"/>
                <a:cs typeface="Inter"/>
                <a:sym typeface="Inter"/>
              </a:rPr>
              <a:t> el </a:t>
            </a:r>
            <a:r>
              <a:rPr lang="en-US" sz="2160" spc="-12" dirty="0" err="1">
                <a:solidFill>
                  <a:srgbClr val="10A13B"/>
                </a:solidFill>
                <a:latin typeface="Inter"/>
                <a:ea typeface="Inter"/>
                <a:cs typeface="Inter"/>
                <a:sym typeface="Inter"/>
              </a:rPr>
              <a:t>funcionamiento</a:t>
            </a:r>
            <a:r>
              <a:rPr lang="en-US" sz="2160" spc="-12" dirty="0">
                <a:solidFill>
                  <a:srgbClr val="10A13B"/>
                </a:solidFill>
                <a:latin typeface="Inter"/>
                <a:ea typeface="Inter"/>
                <a:cs typeface="Inter"/>
                <a:sym typeface="Inter"/>
              </a:rPr>
              <a:t> y las </a:t>
            </a:r>
            <a:r>
              <a:rPr lang="en-US" sz="2160" spc="-12" dirty="0" err="1">
                <a:solidFill>
                  <a:srgbClr val="10A13B"/>
                </a:solidFill>
                <a:latin typeface="Inter"/>
                <a:ea typeface="Inter"/>
                <a:cs typeface="Inter"/>
                <a:sym typeface="Inter"/>
              </a:rPr>
              <a:t>relaciones</a:t>
            </a:r>
            <a:r>
              <a:rPr lang="en-US" sz="2160" spc="-12" dirty="0">
                <a:solidFill>
                  <a:srgbClr val="10A13B"/>
                </a:solidFill>
                <a:latin typeface="Inter"/>
                <a:ea typeface="Inter"/>
                <a:cs typeface="Inter"/>
                <a:sym typeface="Inter"/>
              </a:rPr>
              <a:t> que </a:t>
            </a:r>
            <a:r>
              <a:rPr lang="en-US" sz="2160" spc="-12" dirty="0" err="1">
                <a:solidFill>
                  <a:srgbClr val="10A13B"/>
                </a:solidFill>
                <a:latin typeface="Inter"/>
                <a:ea typeface="Inter"/>
                <a:cs typeface="Inter"/>
                <a:sym typeface="Inter"/>
              </a:rPr>
              <a:t>existen</a:t>
            </a:r>
            <a:r>
              <a:rPr lang="en-US" sz="2160" spc="-12" dirty="0">
                <a:solidFill>
                  <a:srgbClr val="10A13B"/>
                </a:solidFill>
                <a:latin typeface="Inter"/>
                <a:ea typeface="Inter"/>
                <a:cs typeface="Inter"/>
                <a:sym typeface="Inter"/>
              </a:rPr>
              <a:t> entre </a:t>
            </a:r>
            <a:r>
              <a:rPr lang="en-US" sz="2160" spc="-12" dirty="0" err="1">
                <a:solidFill>
                  <a:srgbClr val="10A13B"/>
                </a:solidFill>
                <a:latin typeface="Inter"/>
                <a:ea typeface="Inter"/>
                <a:cs typeface="Inter"/>
                <a:sym typeface="Inter"/>
              </a:rPr>
              <a:t>ellos</a:t>
            </a:r>
            <a:endParaRPr lang="en-US" sz="2160" spc="-12" dirty="0">
              <a:solidFill>
                <a:srgbClr val="10A13B"/>
              </a:solidFill>
              <a:latin typeface="Inter"/>
              <a:ea typeface="Inter"/>
              <a:cs typeface="Inter"/>
              <a:sym typeface="Inter"/>
            </a:endParaRPr>
          </a:p>
          <a:p>
            <a:pPr marL="0" lvl="0" indent="0" algn="ctr">
              <a:lnSpc>
                <a:spcPts val="3025"/>
              </a:lnSpc>
            </a:pPr>
            <a:endParaRPr lang="en-US" sz="2160" spc="-12" dirty="0">
              <a:solidFill>
                <a:srgbClr val="10A13B"/>
              </a:solidFill>
              <a:latin typeface="Inter"/>
              <a:ea typeface="Inter"/>
              <a:cs typeface="Inter"/>
              <a:sym typeface="Inter"/>
            </a:endParaRPr>
          </a:p>
        </p:txBody>
      </p:sp>
      <p:sp>
        <p:nvSpPr>
          <p:cNvPr id="23" name="TextBox 23"/>
          <p:cNvSpPr txBox="1"/>
          <p:nvPr/>
        </p:nvSpPr>
        <p:spPr>
          <a:xfrm>
            <a:off x="7295174" y="4291300"/>
            <a:ext cx="3697651" cy="423561"/>
          </a:xfrm>
          <a:prstGeom prst="rect">
            <a:avLst/>
          </a:prstGeom>
        </p:spPr>
        <p:txBody>
          <a:bodyPr lIns="0" tIns="0" rIns="0" bIns="0" rtlCol="0" anchor="t">
            <a:spAutoFit/>
          </a:bodyPr>
          <a:lstStyle/>
          <a:p>
            <a:pPr marL="0" lvl="0" indent="0" algn="ctr">
              <a:lnSpc>
                <a:spcPts val="3429"/>
              </a:lnSpc>
            </a:pPr>
            <a:r>
              <a:rPr lang="en-US" sz="2449" b="1" spc="-14">
                <a:solidFill>
                  <a:srgbClr val="23911C"/>
                </a:solidFill>
                <a:latin typeface="Inter Bold"/>
                <a:ea typeface="Inter Bold"/>
                <a:cs typeface="Inter Bold"/>
                <a:sym typeface="Inter Bold"/>
              </a:rPr>
              <a:t>Flexible </a:t>
            </a:r>
          </a:p>
        </p:txBody>
      </p:sp>
      <p:sp>
        <p:nvSpPr>
          <p:cNvPr id="24" name="TextBox 24"/>
          <p:cNvSpPr txBox="1"/>
          <p:nvPr/>
        </p:nvSpPr>
        <p:spPr>
          <a:xfrm>
            <a:off x="6972008" y="4698350"/>
            <a:ext cx="4343985" cy="4564739"/>
          </a:xfrm>
          <a:prstGeom prst="rect">
            <a:avLst/>
          </a:prstGeom>
        </p:spPr>
        <p:txBody>
          <a:bodyPr lIns="0" tIns="0" rIns="0" bIns="0" rtlCol="0" anchor="t">
            <a:spAutoFit/>
          </a:bodyPr>
          <a:lstStyle/>
          <a:p>
            <a:pPr algn="ctr">
              <a:lnSpc>
                <a:spcPts val="3025"/>
              </a:lnSpc>
            </a:pPr>
            <a:r>
              <a:rPr lang="en-US" sz="2160" spc="-12" dirty="0">
                <a:solidFill>
                  <a:srgbClr val="10A13B"/>
                </a:solidFill>
                <a:latin typeface="Inter"/>
                <a:ea typeface="Inter"/>
                <a:cs typeface="Inter"/>
                <a:sym typeface="Inter"/>
              </a:rPr>
              <a:t>Para </a:t>
            </a:r>
            <a:r>
              <a:rPr lang="en-US" sz="2160" spc="-12" dirty="0" err="1">
                <a:solidFill>
                  <a:srgbClr val="10A13B"/>
                </a:solidFill>
                <a:latin typeface="Inter"/>
                <a:ea typeface="Inter"/>
                <a:cs typeface="Inter"/>
                <a:sym typeface="Inter"/>
              </a:rPr>
              <a:t>dar</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cuenta</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en</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tiempo</a:t>
            </a:r>
            <a:r>
              <a:rPr lang="en-US" sz="2160" spc="-12" dirty="0">
                <a:solidFill>
                  <a:srgbClr val="10A13B"/>
                </a:solidFill>
                <a:latin typeface="Inter"/>
                <a:ea typeface="Inter"/>
                <a:cs typeface="Inter"/>
                <a:sym typeface="Inter"/>
              </a:rPr>
              <a:t> y forma de los </a:t>
            </a:r>
            <a:r>
              <a:rPr lang="en-US" sz="2160" spc="-12" dirty="0" err="1">
                <a:solidFill>
                  <a:srgbClr val="10A13B"/>
                </a:solidFill>
                <a:latin typeface="Inter"/>
                <a:ea typeface="Inter"/>
                <a:cs typeface="Inter"/>
                <a:sym typeface="Inter"/>
              </a:rPr>
              <a:t>cambios</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sociales</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económicos</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productivos</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ambientales</a:t>
            </a:r>
            <a:r>
              <a:rPr lang="en-US" sz="2160" spc="-12" dirty="0">
                <a:solidFill>
                  <a:srgbClr val="10A13B"/>
                </a:solidFill>
                <a:latin typeface="Inter"/>
                <a:ea typeface="Inter"/>
                <a:cs typeface="Inter"/>
                <a:sym typeface="Inter"/>
              </a:rPr>
              <a:t> y </a:t>
            </a:r>
            <a:r>
              <a:rPr lang="en-US" sz="2160" spc="-12" dirty="0" err="1">
                <a:solidFill>
                  <a:srgbClr val="10A13B"/>
                </a:solidFill>
                <a:latin typeface="Inter"/>
                <a:ea typeface="Inter"/>
                <a:cs typeface="Inter"/>
                <a:sym typeface="Inter"/>
              </a:rPr>
              <a:t>políticos</a:t>
            </a:r>
            <a:r>
              <a:rPr lang="en-US" sz="2160" spc="-12" dirty="0">
                <a:solidFill>
                  <a:srgbClr val="10A13B"/>
                </a:solidFill>
                <a:latin typeface="Inter"/>
                <a:ea typeface="Inter"/>
                <a:cs typeface="Inter"/>
                <a:sym typeface="Inter"/>
              </a:rPr>
              <a:t> que </a:t>
            </a:r>
            <a:r>
              <a:rPr lang="en-US" sz="2160" spc="-12" dirty="0" err="1">
                <a:solidFill>
                  <a:srgbClr val="10A13B"/>
                </a:solidFill>
                <a:latin typeface="Inter"/>
                <a:ea typeface="Inter"/>
                <a:cs typeface="Inter"/>
                <a:sym typeface="Inter"/>
              </a:rPr>
              <a:t>impacten</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en</a:t>
            </a:r>
            <a:r>
              <a:rPr lang="en-US" sz="2160" spc="-12" dirty="0">
                <a:solidFill>
                  <a:srgbClr val="10A13B"/>
                </a:solidFill>
                <a:latin typeface="Inter"/>
                <a:ea typeface="Inter"/>
                <a:cs typeface="Inter"/>
                <a:sym typeface="Inter"/>
              </a:rPr>
              <a:t> el </a:t>
            </a:r>
            <a:r>
              <a:rPr lang="en-US" sz="2160" spc="-12" dirty="0" err="1">
                <a:solidFill>
                  <a:srgbClr val="10A13B"/>
                </a:solidFill>
                <a:latin typeface="Inter"/>
                <a:ea typeface="Inter"/>
                <a:cs typeface="Inter"/>
                <a:sym typeface="Inter"/>
              </a:rPr>
              <a:t>funcionamiento</a:t>
            </a:r>
            <a:r>
              <a:rPr lang="en-US" sz="2160" spc="-12" dirty="0">
                <a:solidFill>
                  <a:srgbClr val="10A13B"/>
                </a:solidFill>
                <a:latin typeface="Inter"/>
                <a:ea typeface="Inter"/>
                <a:cs typeface="Inter"/>
                <a:sym typeface="Inter"/>
              </a:rPr>
              <a:t> del </a:t>
            </a:r>
            <a:r>
              <a:rPr lang="en-US" sz="2160" spc="-12" dirty="0" err="1">
                <a:solidFill>
                  <a:srgbClr val="10A13B"/>
                </a:solidFill>
                <a:latin typeface="Inter"/>
                <a:ea typeface="Inter"/>
                <a:cs typeface="Inter"/>
                <a:sym typeface="Inter"/>
              </a:rPr>
              <a:t>territorio</a:t>
            </a:r>
            <a:r>
              <a:rPr lang="en-US" sz="2160" spc="-12" dirty="0">
                <a:solidFill>
                  <a:srgbClr val="10A13B"/>
                </a:solidFill>
                <a:latin typeface="Inter"/>
                <a:ea typeface="Inter"/>
                <a:cs typeface="Inter"/>
                <a:sym typeface="Inter"/>
              </a:rPr>
              <a:t>. Para </a:t>
            </a:r>
            <a:r>
              <a:rPr lang="en-US" sz="2160" spc="-12" dirty="0" err="1">
                <a:solidFill>
                  <a:srgbClr val="10A13B"/>
                </a:solidFill>
                <a:latin typeface="Inter"/>
                <a:ea typeface="Inter"/>
                <a:cs typeface="Inter"/>
                <a:sym typeface="Inter"/>
              </a:rPr>
              <a:t>ello</a:t>
            </a:r>
            <a:r>
              <a:rPr lang="en-US" sz="2160" spc="-12" dirty="0">
                <a:solidFill>
                  <a:srgbClr val="10A13B"/>
                </a:solidFill>
                <a:latin typeface="Inter"/>
                <a:ea typeface="Inter"/>
                <a:cs typeface="Inter"/>
                <a:sym typeface="Inter"/>
              </a:rPr>
              <a:t>, es </a:t>
            </a:r>
            <a:r>
              <a:rPr lang="en-US" sz="2160" spc="-12" dirty="0" err="1">
                <a:solidFill>
                  <a:srgbClr val="10A13B"/>
                </a:solidFill>
                <a:latin typeface="Inter"/>
                <a:ea typeface="Inter"/>
                <a:cs typeface="Inter"/>
                <a:sym typeface="Inter"/>
              </a:rPr>
              <a:t>necesario</a:t>
            </a:r>
            <a:r>
              <a:rPr lang="en-US" sz="2160" spc="-12" dirty="0">
                <a:solidFill>
                  <a:srgbClr val="10A13B"/>
                </a:solidFill>
                <a:latin typeface="Inter"/>
                <a:ea typeface="Inter"/>
                <a:cs typeface="Inter"/>
                <a:sym typeface="Inter"/>
              </a:rPr>
              <a:t> que los </a:t>
            </a:r>
            <a:r>
              <a:rPr lang="en-US" sz="2160" spc="-12" dirty="0" err="1">
                <a:solidFill>
                  <a:srgbClr val="10A13B"/>
                </a:solidFill>
                <a:latin typeface="Inter"/>
                <a:ea typeface="Inter"/>
                <a:cs typeface="Inter"/>
                <a:sym typeface="Inter"/>
              </a:rPr>
              <a:t>procesos</a:t>
            </a:r>
            <a:r>
              <a:rPr lang="en-US" sz="2160" spc="-12" dirty="0">
                <a:solidFill>
                  <a:srgbClr val="10A13B"/>
                </a:solidFill>
                <a:latin typeface="Inter"/>
                <a:ea typeface="Inter"/>
                <a:cs typeface="Inter"/>
                <a:sym typeface="Inter"/>
              </a:rPr>
              <a:t> de </a:t>
            </a:r>
            <a:r>
              <a:rPr lang="en-US" sz="2160" spc="-12" dirty="0" err="1">
                <a:solidFill>
                  <a:srgbClr val="10A13B"/>
                </a:solidFill>
                <a:latin typeface="Inter"/>
                <a:ea typeface="Inter"/>
                <a:cs typeface="Inter"/>
                <a:sym typeface="Inter"/>
              </a:rPr>
              <a:t>ordenamiento</a:t>
            </a:r>
            <a:r>
              <a:rPr lang="en-US" sz="2160" spc="-12" dirty="0">
                <a:solidFill>
                  <a:srgbClr val="10A13B"/>
                </a:solidFill>
                <a:latin typeface="Inter"/>
                <a:ea typeface="Inter"/>
                <a:cs typeface="Inter"/>
                <a:sym typeface="Inter"/>
              </a:rPr>
              <a:t> territorial </a:t>
            </a:r>
            <a:r>
              <a:rPr lang="en-US" sz="2160" spc="-12" dirty="0" err="1">
                <a:solidFill>
                  <a:srgbClr val="10A13B"/>
                </a:solidFill>
                <a:latin typeface="Inter"/>
                <a:ea typeface="Inter"/>
                <a:cs typeface="Inter"/>
                <a:sym typeface="Inter"/>
              </a:rPr>
              <a:t>sean</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capaces</a:t>
            </a:r>
            <a:r>
              <a:rPr lang="en-US" sz="2160" spc="-12" dirty="0">
                <a:solidFill>
                  <a:srgbClr val="10A13B"/>
                </a:solidFill>
                <a:latin typeface="Inter"/>
                <a:ea typeface="Inter"/>
                <a:cs typeface="Inter"/>
                <a:sym typeface="Inter"/>
              </a:rPr>
              <a:t> de </a:t>
            </a:r>
            <a:r>
              <a:rPr lang="en-US" sz="2160" spc="-12" dirty="0" err="1">
                <a:solidFill>
                  <a:srgbClr val="10A13B"/>
                </a:solidFill>
                <a:latin typeface="Inter"/>
                <a:ea typeface="Inter"/>
                <a:cs typeface="Inter"/>
                <a:sym typeface="Inter"/>
              </a:rPr>
              <a:t>readecuarse</a:t>
            </a:r>
            <a:r>
              <a:rPr lang="en-US" sz="2160" spc="-12" dirty="0">
                <a:solidFill>
                  <a:srgbClr val="10A13B"/>
                </a:solidFill>
                <a:latin typeface="Inter"/>
                <a:ea typeface="Inter"/>
                <a:cs typeface="Inter"/>
                <a:sym typeface="Inter"/>
              </a:rPr>
              <a:t> y </a:t>
            </a:r>
            <a:r>
              <a:rPr lang="en-US" sz="2160" spc="-12" dirty="0" err="1">
                <a:solidFill>
                  <a:srgbClr val="10A13B"/>
                </a:solidFill>
                <a:latin typeface="Inter"/>
                <a:ea typeface="Inter"/>
                <a:cs typeface="Inter"/>
                <a:sym typeface="Inter"/>
              </a:rPr>
              <a:t>renovarse</a:t>
            </a:r>
            <a:r>
              <a:rPr lang="en-US" sz="2160" spc="-12" dirty="0">
                <a:solidFill>
                  <a:srgbClr val="10A13B"/>
                </a:solidFill>
                <a:latin typeface="Inter"/>
                <a:ea typeface="Inter"/>
                <a:cs typeface="Inter"/>
                <a:sym typeface="Inter"/>
              </a:rPr>
              <a:t> de </a:t>
            </a:r>
            <a:r>
              <a:rPr lang="en-US" sz="2160" spc="-12" dirty="0" err="1">
                <a:solidFill>
                  <a:srgbClr val="10A13B"/>
                </a:solidFill>
                <a:latin typeface="Inter"/>
                <a:ea typeface="Inter"/>
                <a:cs typeface="Inter"/>
                <a:sym typeface="Inter"/>
              </a:rPr>
              <a:t>manera</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periódica</a:t>
            </a:r>
            <a:r>
              <a:rPr lang="en-US" sz="2160" spc="-12" dirty="0">
                <a:solidFill>
                  <a:srgbClr val="10A13B"/>
                </a:solidFill>
                <a:latin typeface="Inter"/>
                <a:ea typeface="Inter"/>
                <a:cs typeface="Inter"/>
                <a:sym typeface="Inter"/>
              </a:rPr>
              <a:t> y </a:t>
            </a:r>
            <a:r>
              <a:rPr lang="en-US" sz="2160" spc="-12" dirty="0" err="1">
                <a:solidFill>
                  <a:srgbClr val="10A13B"/>
                </a:solidFill>
                <a:latin typeface="Inter"/>
                <a:ea typeface="Inter"/>
                <a:cs typeface="Inter"/>
                <a:sym typeface="Inter"/>
              </a:rPr>
              <a:t>cuando</a:t>
            </a:r>
            <a:r>
              <a:rPr lang="en-US" sz="2160" spc="-12" dirty="0">
                <a:solidFill>
                  <a:srgbClr val="10A13B"/>
                </a:solidFill>
                <a:latin typeface="Inter"/>
                <a:ea typeface="Inter"/>
                <a:cs typeface="Inter"/>
                <a:sym typeface="Inter"/>
              </a:rPr>
              <a:t> sea </a:t>
            </a:r>
            <a:r>
              <a:rPr lang="en-US" sz="2160" spc="-12" dirty="0" err="1">
                <a:solidFill>
                  <a:srgbClr val="10A13B"/>
                </a:solidFill>
                <a:latin typeface="Inter"/>
                <a:ea typeface="Inter"/>
                <a:cs typeface="Inter"/>
                <a:sym typeface="Inter"/>
              </a:rPr>
              <a:t>necesario</a:t>
            </a:r>
            <a:r>
              <a:rPr lang="en-US" sz="2160" spc="-12" dirty="0">
                <a:solidFill>
                  <a:srgbClr val="10A13B"/>
                </a:solidFill>
                <a:latin typeface="Inter"/>
                <a:ea typeface="Inter"/>
                <a:cs typeface="Inter"/>
                <a:sym typeface="Inter"/>
              </a:rPr>
              <a:t> </a:t>
            </a:r>
          </a:p>
          <a:p>
            <a:pPr marL="0" lvl="0" indent="0" algn="ctr">
              <a:lnSpc>
                <a:spcPts val="3025"/>
              </a:lnSpc>
            </a:pPr>
            <a:endParaRPr lang="en-US" sz="2160" spc="-12" dirty="0">
              <a:solidFill>
                <a:srgbClr val="10A13B"/>
              </a:solidFill>
              <a:latin typeface="Inter"/>
              <a:ea typeface="Inter"/>
              <a:cs typeface="Inter"/>
              <a:sym typeface="Inter"/>
            </a:endParaRPr>
          </a:p>
        </p:txBody>
      </p:sp>
      <p:sp>
        <p:nvSpPr>
          <p:cNvPr id="25" name="TextBox 25"/>
          <p:cNvSpPr txBox="1"/>
          <p:nvPr/>
        </p:nvSpPr>
        <p:spPr>
          <a:xfrm>
            <a:off x="12587872" y="4286511"/>
            <a:ext cx="3697651" cy="423561"/>
          </a:xfrm>
          <a:prstGeom prst="rect">
            <a:avLst/>
          </a:prstGeom>
        </p:spPr>
        <p:txBody>
          <a:bodyPr lIns="0" tIns="0" rIns="0" bIns="0" rtlCol="0" anchor="t">
            <a:spAutoFit/>
          </a:bodyPr>
          <a:lstStyle/>
          <a:p>
            <a:pPr marL="0" lvl="0" indent="0" algn="ctr">
              <a:lnSpc>
                <a:spcPts val="3429"/>
              </a:lnSpc>
            </a:pPr>
            <a:r>
              <a:rPr lang="en-US" sz="2449" b="1" spc="-14">
                <a:solidFill>
                  <a:srgbClr val="23911C"/>
                </a:solidFill>
                <a:latin typeface="Inter Bold"/>
                <a:ea typeface="Inter Bold"/>
                <a:cs typeface="Inter Bold"/>
                <a:sym typeface="Inter Bold"/>
              </a:rPr>
              <a:t>Participativo </a:t>
            </a:r>
          </a:p>
        </p:txBody>
      </p:sp>
      <p:sp>
        <p:nvSpPr>
          <p:cNvPr id="26" name="TextBox 26"/>
          <p:cNvSpPr txBox="1"/>
          <p:nvPr/>
        </p:nvSpPr>
        <p:spPr>
          <a:xfrm>
            <a:off x="12093256" y="4693561"/>
            <a:ext cx="4343985" cy="4564739"/>
          </a:xfrm>
          <a:prstGeom prst="rect">
            <a:avLst/>
          </a:prstGeom>
        </p:spPr>
        <p:txBody>
          <a:bodyPr lIns="0" tIns="0" rIns="0" bIns="0" rtlCol="0" anchor="t">
            <a:spAutoFit/>
          </a:bodyPr>
          <a:lstStyle/>
          <a:p>
            <a:pPr algn="ctr">
              <a:lnSpc>
                <a:spcPts val="3025"/>
              </a:lnSpc>
            </a:pPr>
            <a:r>
              <a:rPr lang="en-US" sz="2160" spc="-12" dirty="0">
                <a:solidFill>
                  <a:srgbClr val="10A13B"/>
                </a:solidFill>
                <a:latin typeface="Inter"/>
                <a:ea typeface="Inter"/>
                <a:cs typeface="Inter"/>
                <a:sym typeface="Inter"/>
              </a:rPr>
              <a:t>Los </a:t>
            </a:r>
            <a:r>
              <a:rPr lang="en-US" sz="2160" spc="-12" dirty="0" err="1">
                <a:solidFill>
                  <a:srgbClr val="10A13B"/>
                </a:solidFill>
                <a:latin typeface="Inter"/>
                <a:ea typeface="Inter"/>
                <a:cs typeface="Inter"/>
                <a:sym typeface="Inter"/>
              </a:rPr>
              <a:t>habitantes</a:t>
            </a:r>
            <a:r>
              <a:rPr lang="en-US" sz="2160" spc="-12" dirty="0">
                <a:solidFill>
                  <a:srgbClr val="10A13B"/>
                </a:solidFill>
                <a:latin typeface="Inter"/>
                <a:ea typeface="Inter"/>
                <a:cs typeface="Inter"/>
                <a:sym typeface="Inter"/>
              </a:rPr>
              <a:t> del </a:t>
            </a:r>
            <a:r>
              <a:rPr lang="en-US" sz="2160" spc="-12" dirty="0" err="1">
                <a:solidFill>
                  <a:srgbClr val="10A13B"/>
                </a:solidFill>
                <a:latin typeface="Inter"/>
                <a:ea typeface="Inter"/>
                <a:cs typeface="Inter"/>
                <a:sym typeface="Inter"/>
              </a:rPr>
              <a:t>territorio</a:t>
            </a:r>
            <a:r>
              <a:rPr lang="en-US" sz="2160" spc="-12" dirty="0">
                <a:solidFill>
                  <a:srgbClr val="10A13B"/>
                </a:solidFill>
                <a:latin typeface="Inter"/>
                <a:ea typeface="Inter"/>
                <a:cs typeface="Inter"/>
                <a:sym typeface="Inter"/>
              </a:rPr>
              <a:t> son </a:t>
            </a:r>
            <a:r>
              <a:rPr lang="en-US" sz="2160" spc="-12" dirty="0" err="1">
                <a:solidFill>
                  <a:srgbClr val="10A13B"/>
                </a:solidFill>
                <a:latin typeface="Inter"/>
                <a:ea typeface="Inter"/>
                <a:cs typeface="Inter"/>
                <a:sym typeface="Inter"/>
              </a:rPr>
              <a:t>quienes</a:t>
            </a:r>
            <a:r>
              <a:rPr lang="en-US" sz="2160" spc="-12" dirty="0">
                <a:solidFill>
                  <a:srgbClr val="10A13B"/>
                </a:solidFill>
                <a:latin typeface="Inter"/>
                <a:ea typeface="Inter"/>
                <a:cs typeface="Inter"/>
                <a:sym typeface="Inter"/>
              </a:rPr>
              <a:t> a </a:t>
            </a:r>
            <a:r>
              <a:rPr lang="en-US" sz="2160" spc="-12" dirty="0" err="1">
                <a:solidFill>
                  <a:srgbClr val="10A13B"/>
                </a:solidFill>
                <a:latin typeface="Inter"/>
                <a:ea typeface="Inter"/>
                <a:cs typeface="Inter"/>
                <a:sym typeface="Inter"/>
              </a:rPr>
              <a:t>través</a:t>
            </a:r>
            <a:r>
              <a:rPr lang="en-US" sz="2160" spc="-12" dirty="0">
                <a:solidFill>
                  <a:srgbClr val="10A13B"/>
                </a:solidFill>
                <a:latin typeface="Inter"/>
                <a:ea typeface="Inter"/>
                <a:cs typeface="Inter"/>
                <a:sym typeface="Inter"/>
              </a:rPr>
              <a:t> de sus </a:t>
            </a:r>
            <a:r>
              <a:rPr lang="en-US" sz="2160" spc="-12" dirty="0" err="1">
                <a:solidFill>
                  <a:srgbClr val="10A13B"/>
                </a:solidFill>
                <a:latin typeface="Inter"/>
                <a:ea typeface="Inter"/>
                <a:cs typeface="Inter"/>
                <a:sym typeface="Inter"/>
              </a:rPr>
              <a:t>actividades</a:t>
            </a:r>
            <a:r>
              <a:rPr lang="en-US" sz="2160" spc="-12" dirty="0">
                <a:solidFill>
                  <a:srgbClr val="10A13B"/>
                </a:solidFill>
                <a:latin typeface="Inter"/>
                <a:ea typeface="Inter"/>
                <a:cs typeface="Inter"/>
                <a:sym typeface="Inter"/>
              </a:rPr>
              <a:t> roles, </a:t>
            </a:r>
            <a:r>
              <a:rPr lang="en-US" sz="2160" spc="-12" dirty="0" err="1">
                <a:solidFill>
                  <a:srgbClr val="10A13B"/>
                </a:solidFill>
                <a:latin typeface="Inter"/>
                <a:ea typeface="Inter"/>
                <a:cs typeface="Inter"/>
                <a:sym typeface="Inter"/>
              </a:rPr>
              <a:t>funciones</a:t>
            </a:r>
            <a:r>
              <a:rPr lang="en-US" sz="2160" spc="-12" dirty="0">
                <a:solidFill>
                  <a:srgbClr val="10A13B"/>
                </a:solidFill>
                <a:latin typeface="Inter"/>
                <a:ea typeface="Inter"/>
                <a:cs typeface="Inter"/>
                <a:sym typeface="Inter"/>
              </a:rPr>
              <a:t> e </a:t>
            </a:r>
            <a:r>
              <a:rPr lang="en-US" sz="2160" spc="-12" dirty="0" err="1">
                <a:solidFill>
                  <a:srgbClr val="10A13B"/>
                </a:solidFill>
                <a:latin typeface="Inter"/>
                <a:ea typeface="Inter"/>
                <a:cs typeface="Inter"/>
                <a:sym typeface="Inter"/>
              </a:rPr>
              <a:t>intereses</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intervienen</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en</a:t>
            </a:r>
            <a:r>
              <a:rPr lang="en-US" sz="2160" spc="-12" dirty="0">
                <a:solidFill>
                  <a:srgbClr val="10A13B"/>
                </a:solidFill>
                <a:latin typeface="Inter"/>
                <a:ea typeface="Inter"/>
                <a:cs typeface="Inter"/>
                <a:sym typeface="Inter"/>
              </a:rPr>
              <a:t> la </a:t>
            </a:r>
            <a:r>
              <a:rPr lang="en-US" sz="2160" spc="-12" dirty="0" err="1">
                <a:solidFill>
                  <a:srgbClr val="10A13B"/>
                </a:solidFill>
                <a:latin typeface="Inter"/>
                <a:ea typeface="Inter"/>
                <a:cs typeface="Inter"/>
                <a:sym typeface="Inter"/>
              </a:rPr>
              <a:t>construcción</a:t>
            </a:r>
            <a:r>
              <a:rPr lang="en-US" sz="2160" spc="-12" dirty="0">
                <a:solidFill>
                  <a:srgbClr val="10A13B"/>
                </a:solidFill>
                <a:latin typeface="Inter"/>
                <a:ea typeface="Inter"/>
                <a:cs typeface="Inter"/>
                <a:sym typeface="Inter"/>
              </a:rPr>
              <a:t> de </a:t>
            </a:r>
            <a:r>
              <a:rPr lang="en-US" sz="2160" spc="-12" dirty="0" err="1">
                <a:solidFill>
                  <a:srgbClr val="10A13B"/>
                </a:solidFill>
                <a:latin typeface="Inter"/>
                <a:ea typeface="Inter"/>
                <a:cs typeface="Inter"/>
                <a:sym typeface="Inter"/>
              </a:rPr>
              <a:t>su</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futuro</a:t>
            </a:r>
            <a:r>
              <a:rPr lang="en-US" sz="2160" spc="-12" dirty="0">
                <a:solidFill>
                  <a:srgbClr val="10A13B"/>
                </a:solidFill>
                <a:latin typeface="Inter"/>
                <a:ea typeface="Inter"/>
                <a:cs typeface="Inter"/>
                <a:sym typeface="Inter"/>
              </a:rPr>
              <a:t>. La </a:t>
            </a:r>
            <a:r>
              <a:rPr lang="en-US" sz="2160" spc="-12" dirty="0" err="1">
                <a:solidFill>
                  <a:srgbClr val="10A13B"/>
                </a:solidFill>
                <a:latin typeface="Inter"/>
                <a:ea typeface="Inter"/>
                <a:cs typeface="Inter"/>
                <a:sym typeface="Inter"/>
              </a:rPr>
              <a:t>participación</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genuina</a:t>
            </a:r>
            <a:r>
              <a:rPr lang="en-US" sz="2160" spc="-12" dirty="0">
                <a:solidFill>
                  <a:srgbClr val="10A13B"/>
                </a:solidFill>
                <a:latin typeface="Inter"/>
                <a:ea typeface="Inter"/>
                <a:cs typeface="Inter"/>
                <a:sym typeface="Inter"/>
              </a:rPr>
              <a:t> de los </a:t>
            </a:r>
            <a:r>
              <a:rPr lang="en-US" sz="2160" spc="-12" dirty="0" err="1">
                <a:solidFill>
                  <a:srgbClr val="10A13B"/>
                </a:solidFill>
                <a:latin typeface="Inter"/>
                <a:ea typeface="Inter"/>
                <a:cs typeface="Inter"/>
                <a:sym typeface="Inter"/>
              </a:rPr>
              <a:t>actores</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sociales</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en</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todas</a:t>
            </a:r>
            <a:r>
              <a:rPr lang="en-US" sz="2160" spc="-12" dirty="0">
                <a:solidFill>
                  <a:srgbClr val="10A13B"/>
                </a:solidFill>
                <a:latin typeface="Inter"/>
                <a:ea typeface="Inter"/>
                <a:cs typeface="Inter"/>
                <a:sym typeface="Inter"/>
              </a:rPr>
              <a:t> las </a:t>
            </a:r>
            <a:r>
              <a:rPr lang="en-US" sz="2160" spc="-12" dirty="0" err="1">
                <a:solidFill>
                  <a:srgbClr val="10A13B"/>
                </a:solidFill>
                <a:latin typeface="Inter"/>
                <a:ea typeface="Inter"/>
                <a:cs typeface="Inter"/>
                <a:sym typeface="Inter"/>
              </a:rPr>
              <a:t>etapas</a:t>
            </a:r>
            <a:r>
              <a:rPr lang="en-US" sz="2160" spc="-12" dirty="0">
                <a:solidFill>
                  <a:srgbClr val="10A13B"/>
                </a:solidFill>
                <a:latin typeface="Inter"/>
                <a:ea typeface="Inter"/>
                <a:cs typeface="Inter"/>
                <a:sym typeface="Inter"/>
              </a:rPr>
              <a:t> del plan de </a:t>
            </a:r>
            <a:r>
              <a:rPr lang="en-US" sz="2160" spc="-12" dirty="0" err="1">
                <a:solidFill>
                  <a:srgbClr val="10A13B"/>
                </a:solidFill>
                <a:latin typeface="Inter"/>
                <a:ea typeface="Inter"/>
                <a:cs typeface="Inter"/>
                <a:sym typeface="Inter"/>
              </a:rPr>
              <a:t>ordenamiento</a:t>
            </a:r>
            <a:r>
              <a:rPr lang="en-US" sz="2160" spc="-12" dirty="0">
                <a:solidFill>
                  <a:srgbClr val="10A13B"/>
                </a:solidFill>
                <a:latin typeface="Inter"/>
                <a:ea typeface="Inter"/>
                <a:cs typeface="Inter"/>
                <a:sym typeface="Inter"/>
              </a:rPr>
              <a:t> territorial debe </a:t>
            </a:r>
            <a:r>
              <a:rPr lang="en-US" sz="2160" spc="-12" dirty="0" err="1">
                <a:solidFill>
                  <a:srgbClr val="10A13B"/>
                </a:solidFill>
                <a:latin typeface="Inter"/>
                <a:ea typeface="Inter"/>
                <a:cs typeface="Inter"/>
                <a:sym typeface="Inter"/>
              </a:rPr>
              <a:t>avanzar</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hacia</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instancias</a:t>
            </a:r>
            <a:r>
              <a:rPr lang="en-US" sz="2160" spc="-12" dirty="0">
                <a:solidFill>
                  <a:srgbClr val="10A13B"/>
                </a:solidFill>
                <a:latin typeface="Inter"/>
                <a:ea typeface="Inter"/>
                <a:cs typeface="Inter"/>
                <a:sym typeface="Inter"/>
              </a:rPr>
              <a:t> de </a:t>
            </a:r>
            <a:r>
              <a:rPr lang="en-US" sz="2160" spc="-12" dirty="0" err="1">
                <a:solidFill>
                  <a:srgbClr val="10A13B"/>
                </a:solidFill>
                <a:latin typeface="Inter"/>
                <a:ea typeface="Inter"/>
                <a:cs typeface="Inter"/>
                <a:sym typeface="Inter"/>
              </a:rPr>
              <a:t>concentración</a:t>
            </a:r>
            <a:r>
              <a:rPr lang="en-US" sz="2160" spc="-12" dirty="0">
                <a:solidFill>
                  <a:srgbClr val="10A13B"/>
                </a:solidFill>
                <a:latin typeface="Inter"/>
                <a:ea typeface="Inter"/>
                <a:cs typeface="Inter"/>
                <a:sym typeface="Inter"/>
              </a:rPr>
              <a:t> o </a:t>
            </a:r>
            <a:r>
              <a:rPr lang="en-US" sz="2160" spc="-12" dirty="0" err="1">
                <a:solidFill>
                  <a:srgbClr val="10A13B"/>
                </a:solidFill>
                <a:latin typeface="Inter"/>
                <a:ea typeface="Inter"/>
                <a:cs typeface="Inter"/>
                <a:sym typeface="Inter"/>
              </a:rPr>
              <a:t>acuerdos</a:t>
            </a:r>
            <a:r>
              <a:rPr lang="en-US" sz="2160" spc="-12" dirty="0">
                <a:solidFill>
                  <a:srgbClr val="10A13B"/>
                </a:solidFill>
                <a:latin typeface="Inter"/>
                <a:ea typeface="Inter"/>
                <a:cs typeface="Inter"/>
                <a:sym typeface="Inter"/>
              </a:rPr>
              <a:t> y </a:t>
            </a:r>
            <a:r>
              <a:rPr lang="en-US" sz="2160" spc="-12" dirty="0" err="1">
                <a:solidFill>
                  <a:srgbClr val="10A13B"/>
                </a:solidFill>
                <a:latin typeface="Inter"/>
                <a:ea typeface="Inter"/>
                <a:cs typeface="Inter"/>
                <a:sym typeface="Inter"/>
              </a:rPr>
              <a:t>metas</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consensuadas</a:t>
            </a:r>
            <a:r>
              <a:rPr lang="en-US" sz="2160" spc="-12" dirty="0">
                <a:solidFill>
                  <a:srgbClr val="10A13B"/>
                </a:solidFill>
                <a:latin typeface="Inter"/>
                <a:ea typeface="Inter"/>
                <a:cs typeface="Inter"/>
                <a:sym typeface="Inter"/>
              </a:rPr>
              <a:t> </a:t>
            </a:r>
          </a:p>
          <a:p>
            <a:pPr marL="0" lvl="0" indent="0" algn="ctr">
              <a:lnSpc>
                <a:spcPts val="3025"/>
              </a:lnSpc>
            </a:pPr>
            <a:endParaRPr lang="en-US" sz="2160" spc="-12" dirty="0">
              <a:solidFill>
                <a:srgbClr val="10A13B"/>
              </a:solidFill>
              <a:latin typeface="Inter"/>
              <a:ea typeface="Inter"/>
              <a:cs typeface="Inter"/>
              <a:sym typeface="Inter"/>
            </a:endParaRPr>
          </a:p>
        </p:txBody>
      </p:sp>
      <p:sp>
        <p:nvSpPr>
          <p:cNvPr id="27" name="TextBox 27"/>
          <p:cNvSpPr txBox="1"/>
          <p:nvPr/>
        </p:nvSpPr>
        <p:spPr>
          <a:xfrm>
            <a:off x="3277153" y="733564"/>
            <a:ext cx="11733694" cy="1700403"/>
          </a:xfrm>
          <a:prstGeom prst="rect">
            <a:avLst/>
          </a:prstGeom>
        </p:spPr>
        <p:txBody>
          <a:bodyPr lIns="0" tIns="0" rIns="0" bIns="0" rtlCol="0" anchor="t">
            <a:spAutoFit/>
          </a:bodyPr>
          <a:lstStyle/>
          <a:p>
            <a:pPr marL="0" lvl="0" indent="0" algn="ctr">
              <a:lnSpc>
                <a:spcPts val="6725"/>
              </a:lnSpc>
            </a:pPr>
            <a:r>
              <a:rPr lang="en-US" sz="5700" b="1" dirty="0" err="1">
                <a:solidFill>
                  <a:srgbClr val="01842D"/>
                </a:solidFill>
                <a:latin typeface="Inter Bold"/>
                <a:ea typeface="Inter Bold"/>
                <a:cs typeface="Inter Bold"/>
                <a:sym typeface="Inter Bold"/>
              </a:rPr>
              <a:t>Características</a:t>
            </a:r>
            <a:r>
              <a:rPr lang="en-US" sz="5700" b="1" dirty="0">
                <a:solidFill>
                  <a:srgbClr val="01842D"/>
                </a:solidFill>
                <a:latin typeface="Inter Bold"/>
                <a:ea typeface="Inter Bold"/>
                <a:cs typeface="Inter Bold"/>
                <a:sym typeface="Inter Bold"/>
              </a:rPr>
              <a:t> del </a:t>
            </a:r>
            <a:r>
              <a:rPr lang="en-US" sz="5700" b="1" dirty="0" err="1">
                <a:solidFill>
                  <a:srgbClr val="01842D"/>
                </a:solidFill>
                <a:latin typeface="Inter Bold"/>
                <a:ea typeface="Inter Bold"/>
                <a:cs typeface="Inter Bold"/>
                <a:sym typeface="Inter Bold"/>
              </a:rPr>
              <a:t>proceso</a:t>
            </a:r>
            <a:r>
              <a:rPr lang="en-US" sz="5700" b="1" dirty="0">
                <a:solidFill>
                  <a:srgbClr val="01842D"/>
                </a:solidFill>
                <a:latin typeface="Inter Bold"/>
                <a:ea typeface="Inter Bold"/>
                <a:cs typeface="Inter Bold"/>
                <a:sym typeface="Inter Bold"/>
              </a:rPr>
              <a:t> de </a:t>
            </a:r>
            <a:r>
              <a:rPr lang="en-US" sz="5700" b="1" dirty="0" err="1">
                <a:solidFill>
                  <a:srgbClr val="01842D"/>
                </a:solidFill>
                <a:latin typeface="Inter Bold"/>
                <a:ea typeface="Inter Bold"/>
                <a:cs typeface="Inter Bold"/>
                <a:sym typeface="Inter Bold"/>
              </a:rPr>
              <a:t>ordenamiento</a:t>
            </a:r>
            <a:r>
              <a:rPr lang="en-US" sz="5700" b="1" dirty="0">
                <a:solidFill>
                  <a:srgbClr val="01842D"/>
                </a:solidFill>
                <a:latin typeface="Inter Bold"/>
                <a:ea typeface="Inter Bold"/>
                <a:cs typeface="Inter Bold"/>
                <a:sym typeface="Inter Bold"/>
              </a:rPr>
              <a:t> territorial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27" r="-60913" b="-15371"/>
            </a:stretch>
          </a:blipFill>
        </p:spPr>
      </p:sp>
      <p:sp>
        <p:nvSpPr>
          <p:cNvPr id="3" name="Freeform 3"/>
          <p:cNvSpPr/>
          <p:nvPr/>
        </p:nvSpPr>
        <p:spPr>
          <a:xfrm>
            <a:off x="-386961" y="-1029027"/>
            <a:ext cx="8215483" cy="9794912"/>
          </a:xfrm>
          <a:custGeom>
            <a:avLst/>
            <a:gdLst/>
            <a:ahLst/>
            <a:cxnLst/>
            <a:rect l="l" t="t" r="r" b="b"/>
            <a:pathLst>
              <a:path w="8215483" h="9794912">
                <a:moveTo>
                  <a:pt x="0" y="0"/>
                </a:moveTo>
                <a:lnTo>
                  <a:pt x="8215483" y="0"/>
                </a:lnTo>
                <a:lnTo>
                  <a:pt x="8215483" y="9794912"/>
                </a:lnTo>
                <a:lnTo>
                  <a:pt x="0" y="97949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0459478" y="-1029027"/>
            <a:ext cx="8215483" cy="9794912"/>
          </a:xfrm>
          <a:custGeom>
            <a:avLst/>
            <a:gdLst/>
            <a:ahLst/>
            <a:cxnLst/>
            <a:rect l="l" t="t" r="r" b="b"/>
            <a:pathLst>
              <a:path w="8215483" h="9794912">
                <a:moveTo>
                  <a:pt x="8215483" y="0"/>
                </a:moveTo>
                <a:lnTo>
                  <a:pt x="0" y="0"/>
                </a:lnTo>
                <a:lnTo>
                  <a:pt x="0" y="9794912"/>
                </a:lnTo>
                <a:lnTo>
                  <a:pt x="8215483" y="9794912"/>
                </a:lnTo>
                <a:lnTo>
                  <a:pt x="821548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4115683" y="3101135"/>
            <a:ext cx="4705036" cy="6390542"/>
          </a:xfrm>
          <a:custGeom>
            <a:avLst/>
            <a:gdLst/>
            <a:ahLst/>
            <a:cxnLst/>
            <a:rect l="l" t="t" r="r" b="b"/>
            <a:pathLst>
              <a:path w="4705036" h="6390542">
                <a:moveTo>
                  <a:pt x="0" y="0"/>
                </a:moveTo>
                <a:lnTo>
                  <a:pt x="4705036" y="0"/>
                </a:lnTo>
                <a:lnTo>
                  <a:pt x="4705036" y="6390542"/>
                </a:lnTo>
                <a:lnTo>
                  <a:pt x="0" y="63905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9534486" y="3101135"/>
            <a:ext cx="4664597" cy="6335615"/>
          </a:xfrm>
          <a:custGeom>
            <a:avLst/>
            <a:gdLst/>
            <a:ahLst/>
            <a:cxnLst/>
            <a:rect l="l" t="t" r="r" b="b"/>
            <a:pathLst>
              <a:path w="4664597" h="6335615">
                <a:moveTo>
                  <a:pt x="0" y="0"/>
                </a:moveTo>
                <a:lnTo>
                  <a:pt x="4664597" y="0"/>
                </a:lnTo>
                <a:lnTo>
                  <a:pt x="4664597" y="6335615"/>
                </a:lnTo>
                <a:lnTo>
                  <a:pt x="0" y="63356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4380828" y="4688825"/>
            <a:ext cx="3697651" cy="423561"/>
          </a:xfrm>
          <a:prstGeom prst="rect">
            <a:avLst/>
          </a:prstGeom>
        </p:spPr>
        <p:txBody>
          <a:bodyPr lIns="0" tIns="0" rIns="0" bIns="0" rtlCol="0" anchor="t">
            <a:spAutoFit/>
          </a:bodyPr>
          <a:lstStyle/>
          <a:p>
            <a:pPr marL="0" lvl="0" indent="0" algn="ctr">
              <a:lnSpc>
                <a:spcPts val="3429"/>
              </a:lnSpc>
            </a:pPr>
            <a:r>
              <a:rPr lang="en-US" sz="2449" b="1" spc="-14">
                <a:solidFill>
                  <a:srgbClr val="23911C"/>
                </a:solidFill>
                <a:latin typeface="Inter Bold"/>
                <a:ea typeface="Inter Bold"/>
                <a:cs typeface="Inter Bold"/>
                <a:sym typeface="Inter Bold"/>
              </a:rPr>
              <a:t>Prospectivo </a:t>
            </a:r>
          </a:p>
        </p:txBody>
      </p:sp>
      <p:grpSp>
        <p:nvGrpSpPr>
          <p:cNvPr id="8" name="Group 8"/>
          <p:cNvGrpSpPr/>
          <p:nvPr/>
        </p:nvGrpSpPr>
        <p:grpSpPr>
          <a:xfrm rot="-2700000">
            <a:off x="5879568" y="3529009"/>
            <a:ext cx="1008168" cy="1008168"/>
            <a:chOff x="0" y="0"/>
            <a:chExt cx="812800" cy="812800"/>
          </a:xfrm>
        </p:grpSpPr>
        <p:sp>
          <p:nvSpPr>
            <p:cNvPr id="9" name="Freeform 9"/>
            <p:cNvSpPr/>
            <p:nvPr/>
          </p:nvSpPr>
          <p:spPr>
            <a:xfrm>
              <a:off x="0" y="0"/>
              <a:ext cx="812800" cy="812800"/>
            </a:xfrm>
            <a:custGeom>
              <a:avLst/>
              <a:gdLst/>
              <a:ahLst/>
              <a:cxnLst/>
              <a:rect l="l" t="t" r="r" b="b"/>
              <a:pathLst>
                <a:path w="812800" h="812800">
                  <a:moveTo>
                    <a:pt x="184301" y="0"/>
                  </a:moveTo>
                  <a:lnTo>
                    <a:pt x="628499" y="0"/>
                  </a:lnTo>
                  <a:cubicBezTo>
                    <a:pt x="730286" y="0"/>
                    <a:pt x="812800" y="82514"/>
                    <a:pt x="812800" y="184301"/>
                  </a:cubicBezTo>
                  <a:lnTo>
                    <a:pt x="812800" y="628499"/>
                  </a:lnTo>
                  <a:cubicBezTo>
                    <a:pt x="812800" y="730286"/>
                    <a:pt x="730286" y="812800"/>
                    <a:pt x="628499" y="812800"/>
                  </a:cubicBezTo>
                  <a:lnTo>
                    <a:pt x="184301" y="812800"/>
                  </a:lnTo>
                  <a:cubicBezTo>
                    <a:pt x="82514" y="812800"/>
                    <a:pt x="0" y="730286"/>
                    <a:pt x="0" y="628499"/>
                  </a:cubicBezTo>
                  <a:lnTo>
                    <a:pt x="0" y="184301"/>
                  </a:lnTo>
                  <a:cubicBezTo>
                    <a:pt x="0" y="82514"/>
                    <a:pt x="82514" y="0"/>
                    <a:pt x="184301" y="0"/>
                  </a:cubicBezTo>
                  <a:close/>
                </a:path>
              </a:pathLst>
            </a:custGeom>
            <a:solidFill>
              <a:srgbClr val="FFDD00"/>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11" name="Group 11"/>
          <p:cNvGrpSpPr/>
          <p:nvPr/>
        </p:nvGrpSpPr>
        <p:grpSpPr>
          <a:xfrm rot="-2700000">
            <a:off x="11243985" y="3529009"/>
            <a:ext cx="1008168" cy="1008168"/>
            <a:chOff x="0" y="0"/>
            <a:chExt cx="812800" cy="812800"/>
          </a:xfrm>
        </p:grpSpPr>
        <p:sp>
          <p:nvSpPr>
            <p:cNvPr id="12" name="Freeform 12"/>
            <p:cNvSpPr/>
            <p:nvPr/>
          </p:nvSpPr>
          <p:spPr>
            <a:xfrm>
              <a:off x="0" y="0"/>
              <a:ext cx="812800" cy="812800"/>
            </a:xfrm>
            <a:custGeom>
              <a:avLst/>
              <a:gdLst/>
              <a:ahLst/>
              <a:cxnLst/>
              <a:rect l="l" t="t" r="r" b="b"/>
              <a:pathLst>
                <a:path w="812800" h="812800">
                  <a:moveTo>
                    <a:pt x="184301" y="0"/>
                  </a:moveTo>
                  <a:lnTo>
                    <a:pt x="628499" y="0"/>
                  </a:lnTo>
                  <a:cubicBezTo>
                    <a:pt x="730286" y="0"/>
                    <a:pt x="812800" y="82514"/>
                    <a:pt x="812800" y="184301"/>
                  </a:cubicBezTo>
                  <a:lnTo>
                    <a:pt x="812800" y="628499"/>
                  </a:lnTo>
                  <a:cubicBezTo>
                    <a:pt x="812800" y="730286"/>
                    <a:pt x="730286" y="812800"/>
                    <a:pt x="628499" y="812800"/>
                  </a:cubicBezTo>
                  <a:lnTo>
                    <a:pt x="184301" y="812800"/>
                  </a:lnTo>
                  <a:cubicBezTo>
                    <a:pt x="82514" y="812800"/>
                    <a:pt x="0" y="730286"/>
                    <a:pt x="0" y="628499"/>
                  </a:cubicBezTo>
                  <a:lnTo>
                    <a:pt x="0" y="184301"/>
                  </a:lnTo>
                  <a:cubicBezTo>
                    <a:pt x="0" y="82514"/>
                    <a:pt x="82514" y="0"/>
                    <a:pt x="184301" y="0"/>
                  </a:cubicBezTo>
                  <a:close/>
                </a:path>
              </a:pathLst>
            </a:custGeom>
            <a:solidFill>
              <a:srgbClr val="FFDD00"/>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14" name="Freeform 14"/>
          <p:cNvSpPr/>
          <p:nvPr/>
        </p:nvSpPr>
        <p:spPr>
          <a:xfrm>
            <a:off x="15331923" y="8696354"/>
            <a:ext cx="3141022" cy="1590646"/>
          </a:xfrm>
          <a:custGeom>
            <a:avLst/>
            <a:gdLst/>
            <a:ahLst/>
            <a:cxnLst/>
            <a:rect l="l" t="t" r="r" b="b"/>
            <a:pathLst>
              <a:path w="3141022" h="1590646">
                <a:moveTo>
                  <a:pt x="0" y="0"/>
                </a:moveTo>
                <a:lnTo>
                  <a:pt x="3141022" y="0"/>
                </a:lnTo>
                <a:lnTo>
                  <a:pt x="3141022" y="1590646"/>
                </a:lnTo>
                <a:lnTo>
                  <a:pt x="0" y="1590646"/>
                </a:lnTo>
                <a:lnTo>
                  <a:pt x="0" y="0"/>
                </a:lnTo>
                <a:close/>
              </a:path>
            </a:pathLst>
          </a:custGeom>
          <a:blipFill>
            <a:blip r:embed="rId9"/>
            <a:stretch>
              <a:fillRect/>
            </a:stretch>
          </a:blipFill>
        </p:spPr>
      </p:sp>
      <p:sp>
        <p:nvSpPr>
          <p:cNvPr id="15" name="Freeform 15"/>
          <p:cNvSpPr/>
          <p:nvPr/>
        </p:nvSpPr>
        <p:spPr>
          <a:xfrm>
            <a:off x="6113956" y="3672996"/>
            <a:ext cx="708489" cy="720192"/>
          </a:xfrm>
          <a:custGeom>
            <a:avLst/>
            <a:gdLst/>
            <a:ahLst/>
            <a:cxnLst/>
            <a:rect l="l" t="t" r="r" b="b"/>
            <a:pathLst>
              <a:path w="708489" h="720192">
                <a:moveTo>
                  <a:pt x="0" y="0"/>
                </a:moveTo>
                <a:lnTo>
                  <a:pt x="708489" y="0"/>
                </a:lnTo>
                <a:lnTo>
                  <a:pt x="708489" y="720193"/>
                </a:lnTo>
                <a:lnTo>
                  <a:pt x="0" y="7201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11366278" y="3628650"/>
            <a:ext cx="763583" cy="764539"/>
          </a:xfrm>
          <a:custGeom>
            <a:avLst/>
            <a:gdLst/>
            <a:ahLst/>
            <a:cxnLst/>
            <a:rect l="l" t="t" r="r" b="b"/>
            <a:pathLst>
              <a:path w="763583" h="764539">
                <a:moveTo>
                  <a:pt x="0" y="0"/>
                </a:moveTo>
                <a:lnTo>
                  <a:pt x="763583" y="0"/>
                </a:lnTo>
                <a:lnTo>
                  <a:pt x="763583" y="764539"/>
                </a:lnTo>
                <a:lnTo>
                  <a:pt x="0" y="7645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TextBox 17"/>
          <p:cNvSpPr txBox="1"/>
          <p:nvPr/>
        </p:nvSpPr>
        <p:spPr>
          <a:xfrm>
            <a:off x="4488856" y="5274615"/>
            <a:ext cx="3589623" cy="3421739"/>
          </a:xfrm>
          <a:prstGeom prst="rect">
            <a:avLst/>
          </a:prstGeom>
        </p:spPr>
        <p:txBody>
          <a:bodyPr lIns="0" tIns="0" rIns="0" bIns="0" rtlCol="0" anchor="t">
            <a:spAutoFit/>
          </a:bodyPr>
          <a:lstStyle/>
          <a:p>
            <a:pPr algn="ctr">
              <a:lnSpc>
                <a:spcPts val="3025"/>
              </a:lnSpc>
            </a:pPr>
            <a:r>
              <a:rPr lang="en-US" sz="2160" spc="-12" dirty="0">
                <a:solidFill>
                  <a:srgbClr val="10A13B"/>
                </a:solidFill>
                <a:latin typeface="Inter"/>
                <a:ea typeface="Inter"/>
                <a:cs typeface="Inter"/>
                <a:sym typeface="Inter"/>
              </a:rPr>
              <a:t>El </a:t>
            </a:r>
            <a:r>
              <a:rPr lang="en-US" sz="2160" spc="-12" dirty="0" err="1">
                <a:solidFill>
                  <a:srgbClr val="10A13B"/>
                </a:solidFill>
                <a:latin typeface="Inter"/>
                <a:ea typeface="Inter"/>
                <a:cs typeface="Inter"/>
                <a:sym typeface="Inter"/>
              </a:rPr>
              <a:t>ordenamiento</a:t>
            </a:r>
            <a:r>
              <a:rPr lang="en-US" sz="2160" spc="-12" dirty="0">
                <a:solidFill>
                  <a:srgbClr val="10A13B"/>
                </a:solidFill>
                <a:latin typeface="Inter"/>
                <a:ea typeface="Inter"/>
                <a:cs typeface="Inter"/>
                <a:sym typeface="Inter"/>
              </a:rPr>
              <a:t> territorial debe </a:t>
            </a:r>
            <a:r>
              <a:rPr lang="en-US" sz="2160" spc="-12" dirty="0" err="1">
                <a:solidFill>
                  <a:srgbClr val="10A13B"/>
                </a:solidFill>
                <a:latin typeface="Inter"/>
                <a:ea typeface="Inter"/>
                <a:cs typeface="Inter"/>
                <a:sym typeface="Inter"/>
              </a:rPr>
              <a:t>tener</a:t>
            </a:r>
            <a:r>
              <a:rPr lang="en-US" sz="2160" spc="-12" dirty="0">
                <a:solidFill>
                  <a:srgbClr val="10A13B"/>
                </a:solidFill>
                <a:latin typeface="Inter"/>
                <a:ea typeface="Inter"/>
                <a:cs typeface="Inter"/>
                <a:sym typeface="Inter"/>
              </a:rPr>
              <a:t> una </a:t>
            </a:r>
            <a:r>
              <a:rPr lang="en-US" sz="2160" spc="-12" dirty="0" err="1">
                <a:solidFill>
                  <a:srgbClr val="10A13B"/>
                </a:solidFill>
                <a:latin typeface="Inter"/>
                <a:ea typeface="Inter"/>
                <a:cs typeface="Inter"/>
                <a:sym typeface="Inter"/>
              </a:rPr>
              <a:t>visión</a:t>
            </a:r>
            <a:r>
              <a:rPr lang="en-US" sz="2160" spc="-12" dirty="0">
                <a:solidFill>
                  <a:srgbClr val="10A13B"/>
                </a:solidFill>
                <a:latin typeface="Inter"/>
                <a:ea typeface="Inter"/>
                <a:cs typeface="Inter"/>
                <a:sym typeface="Inter"/>
              </a:rPr>
              <a:t> del </a:t>
            </a:r>
            <a:r>
              <a:rPr lang="en-US" sz="2160" spc="-12" dirty="0" err="1">
                <a:solidFill>
                  <a:srgbClr val="10A13B"/>
                </a:solidFill>
                <a:latin typeface="Inter"/>
                <a:ea typeface="Inter"/>
                <a:cs typeface="Inter"/>
                <a:sym typeface="Inter"/>
              </a:rPr>
              <a:t>futuro</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deseado</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posible</a:t>
            </a:r>
            <a:r>
              <a:rPr lang="en-US" sz="2160" spc="-12" dirty="0">
                <a:solidFill>
                  <a:srgbClr val="10A13B"/>
                </a:solidFill>
                <a:latin typeface="Inter"/>
                <a:ea typeface="Inter"/>
                <a:cs typeface="Inter"/>
                <a:sym typeface="Inter"/>
              </a:rPr>
              <a:t> y el </a:t>
            </a:r>
            <a:r>
              <a:rPr lang="en-US" sz="2160" spc="-12" dirty="0" err="1">
                <a:solidFill>
                  <a:srgbClr val="10A13B"/>
                </a:solidFill>
                <a:latin typeface="Inter"/>
                <a:ea typeface="Inter"/>
                <a:cs typeface="Inter"/>
                <a:sym typeface="Inter"/>
              </a:rPr>
              <a:t>concertado</a:t>
            </a:r>
            <a:r>
              <a:rPr lang="en-US" sz="2160" spc="-12" dirty="0">
                <a:solidFill>
                  <a:srgbClr val="10A13B"/>
                </a:solidFill>
                <a:latin typeface="Inter"/>
                <a:ea typeface="Inter"/>
                <a:cs typeface="Inter"/>
                <a:sym typeface="Inter"/>
              </a:rPr>
              <a:t> para </a:t>
            </a:r>
            <a:r>
              <a:rPr lang="en-US" sz="2160" spc="-12" dirty="0" err="1">
                <a:solidFill>
                  <a:srgbClr val="10A13B"/>
                </a:solidFill>
                <a:latin typeface="Inter"/>
                <a:ea typeface="Inter"/>
                <a:cs typeface="Inter"/>
                <a:sym typeface="Inter"/>
              </a:rPr>
              <a:t>actuar</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en</a:t>
            </a:r>
            <a:r>
              <a:rPr lang="en-US" sz="2160" spc="-12" dirty="0">
                <a:solidFill>
                  <a:srgbClr val="10A13B"/>
                </a:solidFill>
                <a:latin typeface="Inter"/>
                <a:ea typeface="Inter"/>
                <a:cs typeface="Inter"/>
                <a:sym typeface="Inter"/>
              </a:rPr>
              <a:t> el </a:t>
            </a:r>
            <a:r>
              <a:rPr lang="en-US" sz="2160" spc="-12" dirty="0" err="1">
                <a:solidFill>
                  <a:srgbClr val="10A13B"/>
                </a:solidFill>
                <a:latin typeface="Inter"/>
                <a:ea typeface="Inter"/>
                <a:cs typeface="Inter"/>
                <a:sym typeface="Inter"/>
              </a:rPr>
              <a:t>presente</a:t>
            </a:r>
            <a:r>
              <a:rPr lang="en-US" sz="2160" spc="-12" dirty="0">
                <a:solidFill>
                  <a:srgbClr val="10A13B"/>
                </a:solidFill>
                <a:latin typeface="Inter"/>
                <a:ea typeface="Inter"/>
                <a:cs typeface="Inter"/>
                <a:sym typeface="Inter"/>
              </a:rPr>
              <a:t>, el </a:t>
            </a:r>
            <a:r>
              <a:rPr lang="en-US" sz="2160" spc="-12" dirty="0" err="1">
                <a:solidFill>
                  <a:srgbClr val="10A13B"/>
                </a:solidFill>
                <a:latin typeface="Inter"/>
                <a:ea typeface="Inter"/>
                <a:cs typeface="Inter"/>
                <a:sym typeface="Inter"/>
              </a:rPr>
              <a:t>mediano</a:t>
            </a:r>
            <a:r>
              <a:rPr lang="en-US" sz="2160" spc="-12" dirty="0">
                <a:solidFill>
                  <a:srgbClr val="10A13B"/>
                </a:solidFill>
                <a:latin typeface="Inter"/>
                <a:ea typeface="Inter"/>
                <a:cs typeface="Inter"/>
                <a:sym typeface="Inter"/>
              </a:rPr>
              <a:t> y largo </a:t>
            </a:r>
            <a:r>
              <a:rPr lang="en-US" sz="2160" spc="-12" dirty="0" err="1">
                <a:solidFill>
                  <a:srgbClr val="10A13B"/>
                </a:solidFill>
                <a:latin typeface="Inter"/>
                <a:ea typeface="Inter"/>
                <a:cs typeface="Inter"/>
                <a:sym typeface="Inter"/>
              </a:rPr>
              <a:t>plazo</a:t>
            </a:r>
            <a:r>
              <a:rPr lang="en-US" sz="2160" spc="-12" dirty="0">
                <a:solidFill>
                  <a:srgbClr val="10A13B"/>
                </a:solidFill>
                <a:latin typeface="Inter"/>
                <a:ea typeface="Inter"/>
                <a:cs typeface="Inter"/>
                <a:sym typeface="Inter"/>
              </a:rPr>
              <a:t> con el </a:t>
            </a:r>
            <a:r>
              <a:rPr lang="en-US" sz="2160" spc="-12" dirty="0" err="1">
                <a:solidFill>
                  <a:srgbClr val="10A13B"/>
                </a:solidFill>
                <a:latin typeface="Inter"/>
                <a:ea typeface="Inter"/>
                <a:cs typeface="Inter"/>
                <a:sym typeface="Inter"/>
              </a:rPr>
              <a:t>objetivo</a:t>
            </a:r>
            <a:r>
              <a:rPr lang="en-US" sz="2160" spc="-12" dirty="0">
                <a:solidFill>
                  <a:srgbClr val="10A13B"/>
                </a:solidFill>
                <a:latin typeface="Inter"/>
                <a:ea typeface="Inter"/>
                <a:cs typeface="Inter"/>
                <a:sym typeface="Inter"/>
              </a:rPr>
              <a:t> de </a:t>
            </a:r>
            <a:r>
              <a:rPr lang="en-US" sz="2160" spc="-12" dirty="0" err="1">
                <a:solidFill>
                  <a:srgbClr val="10A13B"/>
                </a:solidFill>
                <a:latin typeface="Inter"/>
                <a:ea typeface="Inter"/>
                <a:cs typeface="Inter"/>
                <a:sym typeface="Inter"/>
              </a:rPr>
              <a:t>alcanzar</a:t>
            </a:r>
            <a:r>
              <a:rPr lang="en-US" sz="2160" spc="-12" dirty="0">
                <a:solidFill>
                  <a:srgbClr val="10A13B"/>
                </a:solidFill>
                <a:latin typeface="Inter"/>
                <a:ea typeface="Inter"/>
                <a:cs typeface="Inter"/>
                <a:sym typeface="Inter"/>
              </a:rPr>
              <a:t> el </a:t>
            </a:r>
            <a:r>
              <a:rPr lang="en-US" sz="2160" spc="-12" dirty="0" err="1">
                <a:solidFill>
                  <a:srgbClr val="10A13B"/>
                </a:solidFill>
                <a:latin typeface="Inter"/>
                <a:ea typeface="Inter"/>
                <a:cs typeface="Inter"/>
                <a:sym typeface="Inter"/>
              </a:rPr>
              <a:t>modelo</a:t>
            </a:r>
            <a:r>
              <a:rPr lang="en-US" sz="2160" spc="-12" dirty="0">
                <a:solidFill>
                  <a:srgbClr val="10A13B"/>
                </a:solidFill>
                <a:latin typeface="Inter"/>
                <a:ea typeface="Inter"/>
                <a:cs typeface="Inter"/>
                <a:sym typeface="Inter"/>
              </a:rPr>
              <a:t> territorial que se </a:t>
            </a:r>
            <a:r>
              <a:rPr lang="en-US" sz="2160" spc="-12" dirty="0" err="1">
                <a:solidFill>
                  <a:srgbClr val="10A13B"/>
                </a:solidFill>
                <a:latin typeface="Inter"/>
                <a:ea typeface="Inter"/>
                <a:cs typeface="Inter"/>
                <a:sym typeface="Inter"/>
              </a:rPr>
              <a:t>requiere</a:t>
            </a:r>
            <a:r>
              <a:rPr lang="en-US" sz="2160" spc="-12" dirty="0">
                <a:solidFill>
                  <a:srgbClr val="10A13B"/>
                </a:solidFill>
                <a:latin typeface="Inter"/>
                <a:ea typeface="Inter"/>
                <a:cs typeface="Inter"/>
                <a:sym typeface="Inter"/>
              </a:rPr>
              <a:t> </a:t>
            </a:r>
          </a:p>
          <a:p>
            <a:pPr marL="0" lvl="0" indent="0" algn="ctr">
              <a:lnSpc>
                <a:spcPts val="3025"/>
              </a:lnSpc>
            </a:pPr>
            <a:endParaRPr lang="en-US" sz="2160" spc="-12" dirty="0">
              <a:solidFill>
                <a:srgbClr val="10A13B"/>
              </a:solidFill>
              <a:latin typeface="Inter"/>
              <a:ea typeface="Inter"/>
              <a:cs typeface="Inter"/>
              <a:sym typeface="Inter"/>
            </a:endParaRPr>
          </a:p>
        </p:txBody>
      </p:sp>
      <p:sp>
        <p:nvSpPr>
          <p:cNvPr id="18" name="TextBox 18"/>
          <p:cNvSpPr txBox="1"/>
          <p:nvPr/>
        </p:nvSpPr>
        <p:spPr>
          <a:xfrm>
            <a:off x="9899244" y="4719939"/>
            <a:ext cx="3697651" cy="423561"/>
          </a:xfrm>
          <a:prstGeom prst="rect">
            <a:avLst/>
          </a:prstGeom>
        </p:spPr>
        <p:txBody>
          <a:bodyPr lIns="0" tIns="0" rIns="0" bIns="0" rtlCol="0" anchor="t">
            <a:spAutoFit/>
          </a:bodyPr>
          <a:lstStyle/>
          <a:p>
            <a:pPr marL="0" lvl="0" indent="0" algn="ctr">
              <a:lnSpc>
                <a:spcPts val="3429"/>
              </a:lnSpc>
            </a:pPr>
            <a:r>
              <a:rPr lang="en-US" sz="2449" b="1" spc="-14" dirty="0" err="1">
                <a:solidFill>
                  <a:srgbClr val="23911C"/>
                </a:solidFill>
                <a:latin typeface="Inter Bold"/>
                <a:ea typeface="Inter Bold"/>
                <a:cs typeface="Inter Bold"/>
                <a:sym typeface="Inter Bold"/>
              </a:rPr>
              <a:t>Interdisciplinario</a:t>
            </a:r>
            <a:r>
              <a:rPr lang="en-US" sz="2449" b="1" spc="-14" dirty="0">
                <a:solidFill>
                  <a:srgbClr val="23911C"/>
                </a:solidFill>
                <a:latin typeface="Inter Bold"/>
                <a:ea typeface="Inter Bold"/>
                <a:cs typeface="Inter Bold"/>
                <a:sym typeface="Inter Bold"/>
              </a:rPr>
              <a:t> </a:t>
            </a:r>
          </a:p>
        </p:txBody>
      </p:sp>
      <p:sp>
        <p:nvSpPr>
          <p:cNvPr id="19" name="TextBox 19"/>
          <p:cNvSpPr txBox="1"/>
          <p:nvPr/>
        </p:nvSpPr>
        <p:spPr>
          <a:xfrm>
            <a:off x="10014972" y="5465115"/>
            <a:ext cx="3466195" cy="3040739"/>
          </a:xfrm>
          <a:prstGeom prst="rect">
            <a:avLst/>
          </a:prstGeom>
        </p:spPr>
        <p:txBody>
          <a:bodyPr lIns="0" tIns="0" rIns="0" bIns="0" rtlCol="0" anchor="t">
            <a:spAutoFit/>
          </a:bodyPr>
          <a:lstStyle/>
          <a:p>
            <a:pPr algn="ctr">
              <a:lnSpc>
                <a:spcPts val="3025"/>
              </a:lnSpc>
            </a:pPr>
            <a:r>
              <a:rPr lang="en-US" sz="2160" spc="-12" dirty="0">
                <a:solidFill>
                  <a:srgbClr val="10A13B"/>
                </a:solidFill>
                <a:latin typeface="Inter"/>
                <a:ea typeface="Inter"/>
                <a:cs typeface="Inter"/>
                <a:sym typeface="Inter"/>
              </a:rPr>
              <a:t>La </a:t>
            </a:r>
            <a:r>
              <a:rPr lang="en-US" sz="2160" spc="-12" dirty="0" err="1">
                <a:solidFill>
                  <a:srgbClr val="10A13B"/>
                </a:solidFill>
                <a:latin typeface="Inter"/>
                <a:ea typeface="Inter"/>
                <a:cs typeface="Inter"/>
                <a:sym typeface="Inter"/>
              </a:rPr>
              <a:t>complejidad</a:t>
            </a:r>
            <a:r>
              <a:rPr lang="en-US" sz="2160" spc="-12" dirty="0">
                <a:solidFill>
                  <a:srgbClr val="10A13B"/>
                </a:solidFill>
                <a:latin typeface="Inter"/>
                <a:ea typeface="Inter"/>
                <a:cs typeface="Inter"/>
                <a:sym typeface="Inter"/>
              </a:rPr>
              <a:t> de los </a:t>
            </a:r>
            <a:r>
              <a:rPr lang="en-US" sz="2160" spc="-12" dirty="0" err="1">
                <a:solidFill>
                  <a:srgbClr val="10A13B"/>
                </a:solidFill>
                <a:latin typeface="Inter"/>
                <a:ea typeface="Inter"/>
                <a:cs typeface="Inter"/>
                <a:sym typeface="Inter"/>
              </a:rPr>
              <a:t>procesos</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presentes</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en</a:t>
            </a:r>
            <a:r>
              <a:rPr lang="en-US" sz="2160" spc="-12" dirty="0">
                <a:solidFill>
                  <a:srgbClr val="10A13B"/>
                </a:solidFill>
                <a:latin typeface="Inter"/>
                <a:ea typeface="Inter"/>
                <a:cs typeface="Inter"/>
                <a:sym typeface="Inter"/>
              </a:rPr>
              <a:t> un </a:t>
            </a:r>
            <a:r>
              <a:rPr lang="en-US" sz="2160" spc="-12" dirty="0" err="1">
                <a:solidFill>
                  <a:srgbClr val="10A13B"/>
                </a:solidFill>
                <a:latin typeface="Inter"/>
                <a:ea typeface="Inter"/>
                <a:cs typeface="Inter"/>
                <a:sym typeface="Inter"/>
              </a:rPr>
              <a:t>territorio</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requiere</a:t>
            </a:r>
            <a:r>
              <a:rPr lang="en-US" sz="2160" spc="-12" dirty="0">
                <a:solidFill>
                  <a:srgbClr val="10A13B"/>
                </a:solidFill>
                <a:latin typeface="Inter"/>
                <a:ea typeface="Inter"/>
                <a:cs typeface="Inter"/>
                <a:sym typeface="Inter"/>
              </a:rPr>
              <a:t> de un </a:t>
            </a:r>
            <a:r>
              <a:rPr lang="en-US" sz="2160" spc="-12" dirty="0" err="1">
                <a:solidFill>
                  <a:srgbClr val="10A13B"/>
                </a:solidFill>
                <a:latin typeface="Inter"/>
                <a:ea typeface="Inter"/>
                <a:cs typeface="Inter"/>
                <a:sym typeface="Inter"/>
              </a:rPr>
              <a:t>abordaje</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desde</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múltiples</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perspectivas</a:t>
            </a:r>
            <a:r>
              <a:rPr lang="en-US" sz="2160" spc="-12" dirty="0">
                <a:solidFill>
                  <a:srgbClr val="10A13B"/>
                </a:solidFill>
                <a:latin typeface="Inter"/>
                <a:ea typeface="Inter"/>
                <a:cs typeface="Inter"/>
                <a:sym typeface="Inter"/>
              </a:rPr>
              <a:t> y del </a:t>
            </a:r>
            <a:r>
              <a:rPr lang="en-US" sz="2160" spc="-12" dirty="0" err="1">
                <a:solidFill>
                  <a:srgbClr val="10A13B"/>
                </a:solidFill>
                <a:latin typeface="Inter"/>
                <a:ea typeface="Inter"/>
                <a:cs typeface="Inter"/>
                <a:sym typeface="Inter"/>
              </a:rPr>
              <a:t>aporte</a:t>
            </a:r>
            <a:r>
              <a:rPr lang="en-US" sz="2160" spc="-12" dirty="0">
                <a:solidFill>
                  <a:srgbClr val="10A13B"/>
                </a:solidFill>
                <a:latin typeface="Inter"/>
                <a:ea typeface="Inter"/>
                <a:cs typeface="Inter"/>
                <a:sym typeface="Inter"/>
              </a:rPr>
              <a:t> de las </a:t>
            </a:r>
            <a:r>
              <a:rPr lang="en-US" sz="2160" spc="-12" dirty="0" err="1">
                <a:solidFill>
                  <a:srgbClr val="10A13B"/>
                </a:solidFill>
                <a:latin typeface="Inter"/>
                <a:ea typeface="Inter"/>
                <a:cs typeface="Inter"/>
                <a:sym typeface="Inter"/>
              </a:rPr>
              <a:t>diferentes</a:t>
            </a:r>
            <a:r>
              <a:rPr lang="en-US" sz="2160" spc="-12" dirty="0">
                <a:solidFill>
                  <a:srgbClr val="10A13B"/>
                </a:solidFill>
                <a:latin typeface="Inter"/>
                <a:ea typeface="Inter"/>
                <a:cs typeface="Inter"/>
                <a:sym typeface="Inter"/>
              </a:rPr>
              <a:t> </a:t>
            </a:r>
            <a:r>
              <a:rPr lang="en-US" sz="2160" spc="-12" dirty="0" err="1">
                <a:solidFill>
                  <a:srgbClr val="10A13B"/>
                </a:solidFill>
                <a:latin typeface="Inter"/>
                <a:ea typeface="Inter"/>
                <a:cs typeface="Inter"/>
                <a:sym typeface="Inter"/>
              </a:rPr>
              <a:t>disciplinas</a:t>
            </a:r>
            <a:r>
              <a:rPr lang="en-US" sz="2160" spc="-12" dirty="0">
                <a:solidFill>
                  <a:srgbClr val="10A13B"/>
                </a:solidFill>
                <a:latin typeface="Inter"/>
                <a:ea typeface="Inter"/>
                <a:cs typeface="Inter"/>
                <a:sym typeface="Inter"/>
              </a:rPr>
              <a:t> </a:t>
            </a:r>
          </a:p>
          <a:p>
            <a:pPr marL="0" lvl="0" indent="0" algn="ctr">
              <a:lnSpc>
                <a:spcPts val="3025"/>
              </a:lnSpc>
            </a:pPr>
            <a:endParaRPr lang="en-US" sz="2160" spc="-12" dirty="0">
              <a:solidFill>
                <a:srgbClr val="10A13B"/>
              </a:solidFill>
              <a:latin typeface="Inter"/>
              <a:ea typeface="Inter"/>
              <a:cs typeface="Inter"/>
              <a:sym typeface="Inter"/>
            </a:endParaRPr>
          </a:p>
        </p:txBody>
      </p:sp>
      <p:sp>
        <p:nvSpPr>
          <p:cNvPr id="20" name="TextBox 20"/>
          <p:cNvSpPr txBox="1"/>
          <p:nvPr/>
        </p:nvSpPr>
        <p:spPr>
          <a:xfrm>
            <a:off x="3277153" y="1048307"/>
            <a:ext cx="11733694" cy="1700403"/>
          </a:xfrm>
          <a:prstGeom prst="rect">
            <a:avLst/>
          </a:prstGeom>
        </p:spPr>
        <p:txBody>
          <a:bodyPr lIns="0" tIns="0" rIns="0" bIns="0" rtlCol="0" anchor="t">
            <a:spAutoFit/>
          </a:bodyPr>
          <a:lstStyle/>
          <a:p>
            <a:pPr marL="0" lvl="0" indent="0" algn="ctr">
              <a:lnSpc>
                <a:spcPts val="6725"/>
              </a:lnSpc>
            </a:pPr>
            <a:r>
              <a:rPr lang="en-US" sz="5700" b="1">
                <a:solidFill>
                  <a:srgbClr val="01842D"/>
                </a:solidFill>
                <a:latin typeface="Inter Bold"/>
                <a:ea typeface="Inter Bold"/>
                <a:cs typeface="Inter Bold"/>
                <a:sym typeface="Inter Bold"/>
              </a:rPr>
              <a:t>Características del proceso de ordenamiento territorial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2488" r="-59751" b="-15371"/>
            </a:stretch>
          </a:blipFill>
        </p:spPr>
      </p:sp>
      <p:sp>
        <p:nvSpPr>
          <p:cNvPr id="3" name="Freeform 3"/>
          <p:cNvSpPr/>
          <p:nvPr/>
        </p:nvSpPr>
        <p:spPr>
          <a:xfrm rot="5400000">
            <a:off x="4381895" y="4861024"/>
            <a:ext cx="16230600" cy="1050482"/>
          </a:xfrm>
          <a:custGeom>
            <a:avLst/>
            <a:gdLst/>
            <a:ahLst/>
            <a:cxnLst/>
            <a:rect l="l" t="t" r="r" b="b"/>
            <a:pathLst>
              <a:path w="16230600" h="1050482">
                <a:moveTo>
                  <a:pt x="0" y="0"/>
                </a:moveTo>
                <a:lnTo>
                  <a:pt x="16230600" y="0"/>
                </a:lnTo>
                <a:lnTo>
                  <a:pt x="16230600" y="1050482"/>
                </a:lnTo>
                <a:lnTo>
                  <a:pt x="0" y="1050482"/>
                </a:lnTo>
                <a:lnTo>
                  <a:pt x="0" y="0"/>
                </a:lnTo>
                <a:close/>
              </a:path>
            </a:pathLst>
          </a:custGeom>
          <a:blipFill>
            <a:blip r:embed="rId3">
              <a:alphaModFix amt="47000"/>
            </a:blip>
            <a:stretch>
              <a:fillRect t="-187767"/>
            </a:stretch>
          </a:blipFill>
        </p:spPr>
      </p:sp>
      <p:grpSp>
        <p:nvGrpSpPr>
          <p:cNvPr id="4" name="Group 4"/>
          <p:cNvGrpSpPr/>
          <p:nvPr/>
        </p:nvGrpSpPr>
        <p:grpSpPr>
          <a:xfrm>
            <a:off x="12214572" y="-786451"/>
            <a:ext cx="8074594" cy="12345434"/>
            <a:chOff x="0" y="0"/>
            <a:chExt cx="2126642" cy="3251472"/>
          </a:xfrm>
        </p:grpSpPr>
        <p:sp>
          <p:nvSpPr>
            <p:cNvPr id="5" name="Freeform 5"/>
            <p:cNvSpPr/>
            <p:nvPr/>
          </p:nvSpPr>
          <p:spPr>
            <a:xfrm>
              <a:off x="0" y="0"/>
              <a:ext cx="2126642" cy="3251472"/>
            </a:xfrm>
            <a:custGeom>
              <a:avLst/>
              <a:gdLst/>
              <a:ahLst/>
              <a:cxnLst/>
              <a:rect l="l" t="t" r="r" b="b"/>
              <a:pathLst>
                <a:path w="2126642" h="3251472">
                  <a:moveTo>
                    <a:pt x="48899" y="0"/>
                  </a:moveTo>
                  <a:lnTo>
                    <a:pt x="2077743" y="0"/>
                  </a:lnTo>
                  <a:cubicBezTo>
                    <a:pt x="2090712" y="0"/>
                    <a:pt x="2103150" y="5152"/>
                    <a:pt x="2112320" y="14322"/>
                  </a:cubicBezTo>
                  <a:cubicBezTo>
                    <a:pt x="2121490" y="23492"/>
                    <a:pt x="2126642" y="35930"/>
                    <a:pt x="2126642" y="48899"/>
                  </a:cubicBezTo>
                  <a:lnTo>
                    <a:pt x="2126642" y="3202573"/>
                  </a:lnTo>
                  <a:cubicBezTo>
                    <a:pt x="2126642" y="3215542"/>
                    <a:pt x="2121490" y="3227980"/>
                    <a:pt x="2112320" y="3237150"/>
                  </a:cubicBezTo>
                  <a:cubicBezTo>
                    <a:pt x="2103150" y="3246320"/>
                    <a:pt x="2090712" y="3251472"/>
                    <a:pt x="2077743" y="3251472"/>
                  </a:cubicBezTo>
                  <a:lnTo>
                    <a:pt x="48899" y="3251472"/>
                  </a:lnTo>
                  <a:cubicBezTo>
                    <a:pt x="35930" y="3251472"/>
                    <a:pt x="23492" y="3246320"/>
                    <a:pt x="14322" y="3237150"/>
                  </a:cubicBezTo>
                  <a:cubicBezTo>
                    <a:pt x="5152" y="3227980"/>
                    <a:pt x="0" y="3215542"/>
                    <a:pt x="0" y="3202573"/>
                  </a:cubicBezTo>
                  <a:lnTo>
                    <a:pt x="0" y="48899"/>
                  </a:lnTo>
                  <a:cubicBezTo>
                    <a:pt x="0" y="35930"/>
                    <a:pt x="5152" y="23492"/>
                    <a:pt x="14322" y="14322"/>
                  </a:cubicBezTo>
                  <a:cubicBezTo>
                    <a:pt x="23492" y="5152"/>
                    <a:pt x="35930" y="0"/>
                    <a:pt x="48899" y="0"/>
                  </a:cubicBezTo>
                  <a:close/>
                </a:path>
              </a:pathLst>
            </a:custGeom>
            <a:solidFill>
              <a:srgbClr val="FAFAFA"/>
            </a:solidFill>
          </p:spPr>
        </p:sp>
        <p:sp>
          <p:nvSpPr>
            <p:cNvPr id="6" name="TextBox 6"/>
            <p:cNvSpPr txBox="1"/>
            <p:nvPr/>
          </p:nvSpPr>
          <p:spPr>
            <a:xfrm>
              <a:off x="0" y="-47625"/>
              <a:ext cx="2126642" cy="3299097"/>
            </a:xfrm>
            <a:prstGeom prst="rect">
              <a:avLst/>
            </a:prstGeom>
          </p:spPr>
          <p:txBody>
            <a:bodyPr lIns="50800" tIns="50800" rIns="50800" bIns="50800" rtlCol="0" anchor="ctr"/>
            <a:lstStyle/>
            <a:p>
              <a:pPr algn="ctr">
                <a:lnSpc>
                  <a:spcPts val="3393"/>
                </a:lnSpc>
              </a:pPr>
              <a:endParaRPr/>
            </a:p>
          </p:txBody>
        </p:sp>
      </p:grpSp>
      <p:sp>
        <p:nvSpPr>
          <p:cNvPr id="7" name="Freeform 7"/>
          <p:cNvSpPr/>
          <p:nvPr/>
        </p:nvSpPr>
        <p:spPr>
          <a:xfrm>
            <a:off x="6743132" y="772659"/>
            <a:ext cx="10942878" cy="6716192"/>
          </a:xfrm>
          <a:custGeom>
            <a:avLst/>
            <a:gdLst/>
            <a:ahLst/>
            <a:cxnLst/>
            <a:rect l="l" t="t" r="r" b="b"/>
            <a:pathLst>
              <a:path w="10942878" h="6716192">
                <a:moveTo>
                  <a:pt x="0" y="0"/>
                </a:moveTo>
                <a:lnTo>
                  <a:pt x="10942879" y="0"/>
                </a:lnTo>
                <a:lnTo>
                  <a:pt x="10942879" y="6716191"/>
                </a:lnTo>
                <a:lnTo>
                  <a:pt x="0" y="6716191"/>
                </a:lnTo>
                <a:lnTo>
                  <a:pt x="0" y="0"/>
                </a:lnTo>
                <a:close/>
              </a:path>
            </a:pathLst>
          </a:custGeom>
          <a:blipFill>
            <a:blip r:embed="rId4"/>
            <a:stretch>
              <a:fillRect/>
            </a:stretch>
          </a:blipFill>
        </p:spPr>
      </p:sp>
      <p:grpSp>
        <p:nvGrpSpPr>
          <p:cNvPr id="8" name="Group 8"/>
          <p:cNvGrpSpPr/>
          <p:nvPr/>
        </p:nvGrpSpPr>
        <p:grpSpPr>
          <a:xfrm>
            <a:off x="14250703" y="8166193"/>
            <a:ext cx="8074594" cy="1499326"/>
            <a:chOff x="0" y="0"/>
            <a:chExt cx="1286205" cy="238828"/>
          </a:xfrm>
        </p:grpSpPr>
        <p:sp>
          <p:nvSpPr>
            <p:cNvPr id="9" name="Freeform 9"/>
            <p:cNvSpPr/>
            <p:nvPr/>
          </p:nvSpPr>
          <p:spPr>
            <a:xfrm>
              <a:off x="12586" y="0"/>
              <a:ext cx="1261032" cy="238828"/>
            </a:xfrm>
            <a:custGeom>
              <a:avLst/>
              <a:gdLst/>
              <a:ahLst/>
              <a:cxnLst/>
              <a:rect l="l" t="t" r="r" b="b"/>
              <a:pathLst>
                <a:path w="1261032" h="238828">
                  <a:moveTo>
                    <a:pt x="215543" y="0"/>
                  </a:moveTo>
                  <a:lnTo>
                    <a:pt x="1248690" y="0"/>
                  </a:lnTo>
                  <a:cubicBezTo>
                    <a:pt x="1253182" y="0"/>
                    <a:pt x="1257264" y="2610"/>
                    <a:pt x="1259148" y="6688"/>
                  </a:cubicBezTo>
                  <a:cubicBezTo>
                    <a:pt x="1261032" y="10765"/>
                    <a:pt x="1260375" y="15566"/>
                    <a:pt x="1257465" y="18987"/>
                  </a:cubicBezTo>
                  <a:lnTo>
                    <a:pt x="1086573" y="219842"/>
                  </a:lnTo>
                  <a:cubicBezTo>
                    <a:pt x="1076324" y="231887"/>
                    <a:pt x="1061306" y="238828"/>
                    <a:pt x="1045490" y="238828"/>
                  </a:cubicBezTo>
                  <a:lnTo>
                    <a:pt x="12343" y="238828"/>
                  </a:lnTo>
                  <a:cubicBezTo>
                    <a:pt x="7851" y="238828"/>
                    <a:pt x="3769" y="236218"/>
                    <a:pt x="1885" y="232140"/>
                  </a:cubicBezTo>
                  <a:cubicBezTo>
                    <a:pt x="0" y="228063"/>
                    <a:pt x="658" y="223263"/>
                    <a:pt x="3568" y="219842"/>
                  </a:cubicBezTo>
                  <a:lnTo>
                    <a:pt x="174460" y="18987"/>
                  </a:lnTo>
                  <a:cubicBezTo>
                    <a:pt x="184709" y="6941"/>
                    <a:pt x="199727" y="0"/>
                    <a:pt x="215543" y="0"/>
                  </a:cubicBezTo>
                  <a:close/>
                </a:path>
              </a:pathLst>
            </a:custGeom>
            <a:solidFill>
              <a:srgbClr val="119F3B"/>
            </a:solidFill>
          </p:spPr>
        </p:sp>
        <p:sp>
          <p:nvSpPr>
            <p:cNvPr id="10" name="TextBox 10"/>
            <p:cNvSpPr txBox="1"/>
            <p:nvPr/>
          </p:nvSpPr>
          <p:spPr>
            <a:xfrm>
              <a:off x="101600" y="-28575"/>
              <a:ext cx="1083005" cy="267403"/>
            </a:xfrm>
            <a:prstGeom prst="rect">
              <a:avLst/>
            </a:prstGeom>
          </p:spPr>
          <p:txBody>
            <a:bodyPr lIns="50800" tIns="50800" rIns="50800" bIns="50800" rtlCol="0" anchor="ctr"/>
            <a:lstStyle/>
            <a:p>
              <a:pPr algn="ctr">
                <a:lnSpc>
                  <a:spcPts val="1960"/>
                </a:lnSpc>
              </a:pPr>
              <a:endParaRPr/>
            </a:p>
          </p:txBody>
        </p:sp>
      </p:grpSp>
      <p:grpSp>
        <p:nvGrpSpPr>
          <p:cNvPr id="11" name="Group 11"/>
          <p:cNvGrpSpPr>
            <a:grpSpLocks noChangeAspect="1"/>
          </p:cNvGrpSpPr>
          <p:nvPr/>
        </p:nvGrpSpPr>
        <p:grpSpPr>
          <a:xfrm>
            <a:off x="7397904" y="1326778"/>
            <a:ext cx="9633335" cy="8118975"/>
            <a:chOff x="0" y="0"/>
            <a:chExt cx="6350000" cy="5351780"/>
          </a:xfrm>
        </p:grpSpPr>
        <p:sp>
          <p:nvSpPr>
            <p:cNvPr id="12" name="Freeform 12"/>
            <p:cNvSpPr/>
            <p:nvPr/>
          </p:nvSpPr>
          <p:spPr>
            <a:xfrm>
              <a:off x="0" y="0"/>
              <a:ext cx="6351270" cy="5351780"/>
            </a:xfrm>
            <a:custGeom>
              <a:avLst/>
              <a:gdLst/>
              <a:ahLst/>
              <a:cxnLst/>
              <a:rect l="l" t="t" r="r" b="b"/>
              <a:pathLst>
                <a:path w="6351270" h="5351780">
                  <a:moveTo>
                    <a:pt x="5858510" y="0"/>
                  </a:moveTo>
                  <a:lnTo>
                    <a:pt x="491490" y="0"/>
                  </a:lnTo>
                  <a:cubicBezTo>
                    <a:pt x="220980" y="0"/>
                    <a:pt x="0" y="220980"/>
                    <a:pt x="0" y="491490"/>
                  </a:cubicBezTo>
                  <a:lnTo>
                    <a:pt x="0" y="3191510"/>
                  </a:lnTo>
                  <a:cubicBezTo>
                    <a:pt x="0" y="3462020"/>
                    <a:pt x="220980" y="3683000"/>
                    <a:pt x="491490" y="3683000"/>
                  </a:cubicBezTo>
                  <a:lnTo>
                    <a:pt x="1841500" y="3683000"/>
                  </a:lnTo>
                  <a:lnTo>
                    <a:pt x="1841500" y="5351780"/>
                  </a:lnTo>
                  <a:lnTo>
                    <a:pt x="3318510" y="3683000"/>
                  </a:lnTo>
                  <a:lnTo>
                    <a:pt x="5859780" y="3683000"/>
                  </a:lnTo>
                  <a:cubicBezTo>
                    <a:pt x="6130290" y="3683000"/>
                    <a:pt x="6351270" y="3462020"/>
                    <a:pt x="6351270" y="3191510"/>
                  </a:cubicBezTo>
                  <a:lnTo>
                    <a:pt x="6351270" y="491490"/>
                  </a:lnTo>
                  <a:cubicBezTo>
                    <a:pt x="6350000" y="220980"/>
                    <a:pt x="6129020" y="0"/>
                    <a:pt x="5858510" y="0"/>
                  </a:cubicBezTo>
                  <a:close/>
                </a:path>
              </a:pathLst>
            </a:custGeom>
            <a:blipFill>
              <a:blip r:embed="rId5"/>
              <a:stretch>
                <a:fillRect l="-13236" r="-13236"/>
              </a:stretch>
            </a:blipFill>
          </p:spPr>
        </p:sp>
      </p:grpSp>
      <p:sp>
        <p:nvSpPr>
          <p:cNvPr id="13" name="AutoShape 13"/>
          <p:cNvSpPr/>
          <p:nvPr/>
        </p:nvSpPr>
        <p:spPr>
          <a:xfrm>
            <a:off x="17297400" y="1181100"/>
            <a:ext cx="0" cy="6089809"/>
          </a:xfrm>
          <a:prstGeom prst="line">
            <a:avLst/>
          </a:prstGeom>
          <a:ln w="28575" cap="flat">
            <a:solidFill>
              <a:srgbClr val="FFDD00"/>
            </a:solidFill>
            <a:prstDash val="solid"/>
            <a:headEnd type="oval" w="lg" len="lg"/>
            <a:tailEnd type="oval" w="lg" len="lg"/>
          </a:ln>
        </p:spPr>
      </p:sp>
      <p:grpSp>
        <p:nvGrpSpPr>
          <p:cNvPr id="14" name="Group 14"/>
          <p:cNvGrpSpPr/>
          <p:nvPr/>
        </p:nvGrpSpPr>
        <p:grpSpPr>
          <a:xfrm>
            <a:off x="8922977" y="9445753"/>
            <a:ext cx="12522296" cy="2325194"/>
            <a:chOff x="0" y="0"/>
            <a:chExt cx="1286205" cy="238828"/>
          </a:xfrm>
        </p:grpSpPr>
        <p:sp>
          <p:nvSpPr>
            <p:cNvPr id="15" name="Freeform 15"/>
            <p:cNvSpPr/>
            <p:nvPr/>
          </p:nvSpPr>
          <p:spPr>
            <a:xfrm>
              <a:off x="5931" y="0"/>
              <a:ext cx="1274343" cy="238828"/>
            </a:xfrm>
            <a:custGeom>
              <a:avLst/>
              <a:gdLst/>
              <a:ahLst/>
              <a:cxnLst/>
              <a:rect l="l" t="t" r="r" b="b"/>
              <a:pathLst>
                <a:path w="1274343" h="238828">
                  <a:moveTo>
                    <a:pt x="209016" y="0"/>
                  </a:moveTo>
                  <a:lnTo>
                    <a:pt x="1268527" y="0"/>
                  </a:lnTo>
                  <a:cubicBezTo>
                    <a:pt x="1270644" y="0"/>
                    <a:pt x="1272567" y="1230"/>
                    <a:pt x="1273455" y="3151"/>
                  </a:cubicBezTo>
                  <a:cubicBezTo>
                    <a:pt x="1274343" y="5073"/>
                    <a:pt x="1274033" y="7335"/>
                    <a:pt x="1272662" y="8947"/>
                  </a:cubicBezTo>
                  <a:lnTo>
                    <a:pt x="1084686" y="229881"/>
                  </a:lnTo>
                  <a:cubicBezTo>
                    <a:pt x="1079857" y="235557"/>
                    <a:pt x="1072780" y="238828"/>
                    <a:pt x="1065327" y="238828"/>
                  </a:cubicBezTo>
                  <a:lnTo>
                    <a:pt x="5816" y="238828"/>
                  </a:lnTo>
                  <a:cubicBezTo>
                    <a:pt x="3699" y="238828"/>
                    <a:pt x="1776" y="237598"/>
                    <a:pt x="888" y="235677"/>
                  </a:cubicBezTo>
                  <a:cubicBezTo>
                    <a:pt x="0" y="233756"/>
                    <a:pt x="310" y="231493"/>
                    <a:pt x="1681" y="229881"/>
                  </a:cubicBezTo>
                  <a:lnTo>
                    <a:pt x="189657" y="8947"/>
                  </a:lnTo>
                  <a:cubicBezTo>
                    <a:pt x="194486" y="3271"/>
                    <a:pt x="201563" y="0"/>
                    <a:pt x="209016" y="0"/>
                  </a:cubicBezTo>
                  <a:close/>
                </a:path>
              </a:pathLst>
            </a:custGeom>
            <a:solidFill>
              <a:srgbClr val="3DBB54"/>
            </a:solidFill>
          </p:spPr>
        </p:sp>
        <p:sp>
          <p:nvSpPr>
            <p:cNvPr id="16" name="TextBox 16"/>
            <p:cNvSpPr txBox="1"/>
            <p:nvPr/>
          </p:nvSpPr>
          <p:spPr>
            <a:xfrm>
              <a:off x="101600" y="-28575"/>
              <a:ext cx="1083005" cy="267403"/>
            </a:xfrm>
            <a:prstGeom prst="rect">
              <a:avLst/>
            </a:prstGeom>
          </p:spPr>
          <p:txBody>
            <a:bodyPr lIns="50800" tIns="50800" rIns="50800" bIns="50800" rtlCol="0" anchor="ctr"/>
            <a:lstStyle/>
            <a:p>
              <a:pPr algn="ctr">
                <a:lnSpc>
                  <a:spcPts val="1960"/>
                </a:lnSpc>
              </a:pPr>
              <a:endParaRPr/>
            </a:p>
          </p:txBody>
        </p:sp>
      </p:grpSp>
      <p:sp>
        <p:nvSpPr>
          <p:cNvPr id="17" name="TextBox 17"/>
          <p:cNvSpPr txBox="1"/>
          <p:nvPr/>
        </p:nvSpPr>
        <p:spPr>
          <a:xfrm>
            <a:off x="0" y="508105"/>
            <a:ext cx="7883282" cy="2232214"/>
          </a:xfrm>
          <a:prstGeom prst="rect">
            <a:avLst/>
          </a:prstGeom>
        </p:spPr>
        <p:txBody>
          <a:bodyPr lIns="0" tIns="0" rIns="0" bIns="0" rtlCol="0" anchor="t">
            <a:spAutoFit/>
          </a:bodyPr>
          <a:lstStyle/>
          <a:p>
            <a:pPr marL="0" lvl="0" indent="0" algn="ctr">
              <a:lnSpc>
                <a:spcPts val="5869"/>
              </a:lnSpc>
            </a:pPr>
            <a:r>
              <a:rPr lang="en-US" sz="4850" b="1">
                <a:solidFill>
                  <a:srgbClr val="10A13B"/>
                </a:solidFill>
                <a:latin typeface="Inter Bold"/>
                <a:ea typeface="Inter Bold"/>
                <a:cs typeface="Inter Bold"/>
                <a:sym typeface="Inter Bold"/>
              </a:rPr>
              <a:t>¿Qué es un instrumento de ordenamiento territorial?</a:t>
            </a:r>
          </a:p>
        </p:txBody>
      </p:sp>
      <p:sp>
        <p:nvSpPr>
          <p:cNvPr id="18" name="TextBox 18"/>
          <p:cNvSpPr txBox="1"/>
          <p:nvPr/>
        </p:nvSpPr>
        <p:spPr>
          <a:xfrm>
            <a:off x="701019" y="2982973"/>
            <a:ext cx="6218695" cy="5932883"/>
          </a:xfrm>
          <a:prstGeom prst="rect">
            <a:avLst/>
          </a:prstGeom>
        </p:spPr>
        <p:txBody>
          <a:bodyPr lIns="0" tIns="0" rIns="0" bIns="0" rtlCol="0" anchor="t">
            <a:spAutoFit/>
          </a:bodyPr>
          <a:lstStyle/>
          <a:p>
            <a:pPr marL="0" lvl="0" indent="0" algn="just">
              <a:lnSpc>
                <a:spcPts val="3617"/>
              </a:lnSpc>
            </a:pPr>
            <a:r>
              <a:rPr lang="en-US" sz="2444" dirty="0">
                <a:solidFill>
                  <a:srgbClr val="10A13B"/>
                </a:solidFill>
                <a:latin typeface="Inter"/>
                <a:ea typeface="Inter"/>
                <a:cs typeface="Inter"/>
                <a:sym typeface="Inter"/>
              </a:rPr>
              <a:t>El POT es un </a:t>
            </a:r>
            <a:r>
              <a:rPr lang="en-US" sz="2444" dirty="0" err="1">
                <a:solidFill>
                  <a:srgbClr val="10A13B"/>
                </a:solidFill>
                <a:latin typeface="Inter"/>
                <a:ea typeface="Inter"/>
                <a:cs typeface="Inter"/>
                <a:sym typeface="Inter"/>
              </a:rPr>
              <a:t>instrumento</a:t>
            </a:r>
            <a:r>
              <a:rPr lang="en-US" sz="2444" dirty="0">
                <a:solidFill>
                  <a:srgbClr val="10A13B"/>
                </a:solidFill>
                <a:latin typeface="Inter"/>
                <a:ea typeface="Inter"/>
                <a:cs typeface="Inter"/>
                <a:sym typeface="Inter"/>
              </a:rPr>
              <a:t> </a:t>
            </a:r>
            <a:r>
              <a:rPr lang="en-US" sz="2444" dirty="0" err="1">
                <a:solidFill>
                  <a:srgbClr val="10A13B"/>
                </a:solidFill>
                <a:latin typeface="Inter"/>
                <a:ea typeface="Inter"/>
                <a:cs typeface="Inter"/>
                <a:sym typeface="Inter"/>
              </a:rPr>
              <a:t>técnico</a:t>
            </a:r>
            <a:r>
              <a:rPr lang="en-US" sz="2444" dirty="0">
                <a:solidFill>
                  <a:srgbClr val="10A13B"/>
                </a:solidFill>
                <a:latin typeface="Inter"/>
                <a:ea typeface="Inter"/>
                <a:cs typeface="Inter"/>
                <a:sym typeface="Inter"/>
              </a:rPr>
              <a:t> y </a:t>
            </a:r>
            <a:r>
              <a:rPr lang="en-US" sz="2444" dirty="0" err="1">
                <a:solidFill>
                  <a:srgbClr val="10A13B"/>
                </a:solidFill>
                <a:latin typeface="Inter"/>
                <a:ea typeface="Inter"/>
                <a:cs typeface="Inter"/>
                <a:sym typeface="Inter"/>
              </a:rPr>
              <a:t>normativo</a:t>
            </a:r>
            <a:r>
              <a:rPr lang="en-US" sz="2444" dirty="0">
                <a:solidFill>
                  <a:srgbClr val="10A13B"/>
                </a:solidFill>
                <a:latin typeface="Inter"/>
                <a:ea typeface="Inter"/>
                <a:cs typeface="Inter"/>
                <a:sym typeface="Inter"/>
              </a:rPr>
              <a:t> de </a:t>
            </a:r>
            <a:r>
              <a:rPr lang="en-US" sz="2444" dirty="0" err="1">
                <a:solidFill>
                  <a:srgbClr val="10A13B"/>
                </a:solidFill>
                <a:latin typeface="Inter"/>
                <a:ea typeface="Inter"/>
                <a:cs typeface="Inter"/>
                <a:sym typeface="Inter"/>
              </a:rPr>
              <a:t>planeación</a:t>
            </a:r>
            <a:r>
              <a:rPr lang="en-US" sz="2444" dirty="0">
                <a:solidFill>
                  <a:srgbClr val="10A13B"/>
                </a:solidFill>
                <a:latin typeface="Inter"/>
                <a:ea typeface="Inter"/>
                <a:cs typeface="Inter"/>
                <a:sym typeface="Inter"/>
              </a:rPr>
              <a:t> y </a:t>
            </a:r>
            <a:r>
              <a:rPr lang="en-US" sz="2444" dirty="0" err="1">
                <a:solidFill>
                  <a:srgbClr val="10A13B"/>
                </a:solidFill>
                <a:latin typeface="Inter"/>
                <a:ea typeface="Inter"/>
                <a:cs typeface="Inter"/>
                <a:sym typeface="Inter"/>
              </a:rPr>
              <a:t>gestión</a:t>
            </a:r>
            <a:r>
              <a:rPr lang="en-US" sz="2444" dirty="0">
                <a:solidFill>
                  <a:srgbClr val="10A13B"/>
                </a:solidFill>
                <a:latin typeface="Inter"/>
                <a:ea typeface="Inter"/>
                <a:cs typeface="Inter"/>
                <a:sym typeface="Inter"/>
              </a:rPr>
              <a:t> del </a:t>
            </a:r>
            <a:r>
              <a:rPr lang="en-US" sz="2444" dirty="0" err="1">
                <a:solidFill>
                  <a:srgbClr val="10A13B"/>
                </a:solidFill>
                <a:latin typeface="Inter"/>
                <a:ea typeface="Inter"/>
                <a:cs typeface="Inter"/>
                <a:sym typeface="Inter"/>
              </a:rPr>
              <a:t>territorio</a:t>
            </a:r>
            <a:r>
              <a:rPr lang="en-US" sz="2444" dirty="0">
                <a:solidFill>
                  <a:srgbClr val="10A13B"/>
                </a:solidFill>
                <a:latin typeface="Inter"/>
                <a:ea typeface="Inter"/>
                <a:cs typeface="Inter"/>
                <a:sym typeface="Inter"/>
              </a:rPr>
              <a:t>; </a:t>
            </a:r>
            <a:r>
              <a:rPr lang="en-US" sz="2444" dirty="0" err="1">
                <a:solidFill>
                  <a:srgbClr val="10A13B"/>
                </a:solidFill>
                <a:latin typeface="Inter"/>
                <a:ea typeface="Inter"/>
                <a:cs typeface="Inter"/>
                <a:sym typeface="Inter"/>
              </a:rPr>
              <a:t>conformado</a:t>
            </a:r>
            <a:r>
              <a:rPr lang="en-US" sz="2444" dirty="0">
                <a:solidFill>
                  <a:srgbClr val="10A13B"/>
                </a:solidFill>
                <a:latin typeface="Inter"/>
                <a:ea typeface="Inter"/>
                <a:cs typeface="Inter"/>
                <a:sym typeface="Inter"/>
              </a:rPr>
              <a:t> por un conjunto de </a:t>
            </a:r>
            <a:r>
              <a:rPr lang="en-US" sz="2444" dirty="0" err="1">
                <a:solidFill>
                  <a:srgbClr val="10A13B"/>
                </a:solidFill>
                <a:latin typeface="Inter"/>
                <a:ea typeface="Inter"/>
                <a:cs typeface="Inter"/>
                <a:sym typeface="Inter"/>
              </a:rPr>
              <a:t>acciones</a:t>
            </a:r>
            <a:r>
              <a:rPr lang="en-US" sz="2444" dirty="0">
                <a:solidFill>
                  <a:srgbClr val="10A13B"/>
                </a:solidFill>
                <a:latin typeface="Inter"/>
                <a:ea typeface="Inter"/>
                <a:cs typeface="Inter"/>
                <a:sym typeface="Inter"/>
              </a:rPr>
              <a:t> (</a:t>
            </a:r>
            <a:r>
              <a:rPr lang="en-US" sz="2444" dirty="0" err="1">
                <a:solidFill>
                  <a:srgbClr val="10A13B"/>
                </a:solidFill>
                <a:latin typeface="Inter"/>
                <a:ea typeface="Inter"/>
                <a:cs typeface="Inter"/>
                <a:sym typeface="Inter"/>
              </a:rPr>
              <a:t>políticas</a:t>
            </a:r>
            <a:r>
              <a:rPr lang="en-US" sz="2444" dirty="0">
                <a:solidFill>
                  <a:srgbClr val="10A13B"/>
                </a:solidFill>
                <a:latin typeface="Inter"/>
                <a:ea typeface="Inter"/>
                <a:cs typeface="Inter"/>
                <a:sym typeface="Inter"/>
              </a:rPr>
              <a:t>, </a:t>
            </a:r>
            <a:r>
              <a:rPr lang="en-US" sz="2444" dirty="0" err="1">
                <a:solidFill>
                  <a:srgbClr val="10A13B"/>
                </a:solidFill>
                <a:latin typeface="Inter"/>
                <a:ea typeface="Inter"/>
                <a:cs typeface="Inter"/>
                <a:sym typeface="Inter"/>
              </a:rPr>
              <a:t>normas</a:t>
            </a:r>
            <a:r>
              <a:rPr lang="en-US" sz="2444" dirty="0">
                <a:solidFill>
                  <a:srgbClr val="10A13B"/>
                </a:solidFill>
                <a:latin typeface="Inter"/>
                <a:ea typeface="Inter"/>
                <a:cs typeface="Inter"/>
                <a:sym typeface="Inter"/>
              </a:rPr>
              <a:t>, </a:t>
            </a:r>
            <a:r>
              <a:rPr lang="en-US" sz="2444" dirty="0" err="1">
                <a:solidFill>
                  <a:srgbClr val="10A13B"/>
                </a:solidFill>
                <a:latin typeface="Inter"/>
                <a:ea typeface="Inter"/>
                <a:cs typeface="Inter"/>
                <a:sym typeface="Inter"/>
              </a:rPr>
              <a:t>programas</a:t>
            </a:r>
            <a:r>
              <a:rPr lang="en-US" sz="2444" dirty="0">
                <a:solidFill>
                  <a:srgbClr val="10A13B"/>
                </a:solidFill>
                <a:latin typeface="Inter"/>
                <a:ea typeface="Inter"/>
                <a:cs typeface="Inter"/>
                <a:sym typeface="Inter"/>
              </a:rPr>
              <a:t> y </a:t>
            </a:r>
            <a:r>
              <a:rPr lang="en-US" sz="2444" dirty="0" err="1">
                <a:solidFill>
                  <a:srgbClr val="10A13B"/>
                </a:solidFill>
                <a:latin typeface="Inter"/>
                <a:ea typeface="Inter"/>
                <a:cs typeface="Inter"/>
                <a:sym typeface="Inter"/>
              </a:rPr>
              <a:t>proyectos</a:t>
            </a:r>
            <a:r>
              <a:rPr lang="en-US" sz="2444" dirty="0">
                <a:solidFill>
                  <a:srgbClr val="10A13B"/>
                </a:solidFill>
                <a:latin typeface="Inter"/>
                <a:ea typeface="Inter"/>
                <a:cs typeface="Inter"/>
                <a:sym typeface="Inter"/>
              </a:rPr>
              <a:t>), que </a:t>
            </a:r>
            <a:r>
              <a:rPr lang="en-US" sz="2444" dirty="0" err="1">
                <a:solidFill>
                  <a:srgbClr val="10A13B"/>
                </a:solidFill>
                <a:latin typeface="Inter"/>
                <a:ea typeface="Inter"/>
                <a:cs typeface="Inter"/>
                <a:sym typeface="Inter"/>
              </a:rPr>
              <a:t>orientan</a:t>
            </a:r>
            <a:r>
              <a:rPr lang="en-US" sz="2444" dirty="0">
                <a:solidFill>
                  <a:srgbClr val="10A13B"/>
                </a:solidFill>
                <a:latin typeface="Inter"/>
                <a:ea typeface="Inter"/>
                <a:cs typeface="Inter"/>
                <a:sym typeface="Inter"/>
              </a:rPr>
              <a:t> el </a:t>
            </a:r>
            <a:r>
              <a:rPr lang="en-US" sz="2444" dirty="0" err="1">
                <a:solidFill>
                  <a:srgbClr val="10A13B"/>
                </a:solidFill>
                <a:latin typeface="Inter"/>
                <a:ea typeface="Inter"/>
                <a:cs typeface="Inter"/>
                <a:sym typeface="Inter"/>
              </a:rPr>
              <a:t>desarrollo</a:t>
            </a:r>
            <a:r>
              <a:rPr lang="en-US" sz="2444" dirty="0">
                <a:solidFill>
                  <a:srgbClr val="10A13B"/>
                </a:solidFill>
                <a:latin typeface="Inter"/>
                <a:ea typeface="Inter"/>
                <a:cs typeface="Inter"/>
                <a:sym typeface="Inter"/>
              </a:rPr>
              <a:t> del </a:t>
            </a:r>
            <a:r>
              <a:rPr lang="en-US" sz="2444" dirty="0" err="1">
                <a:solidFill>
                  <a:srgbClr val="10A13B"/>
                </a:solidFill>
                <a:latin typeface="Inter"/>
                <a:ea typeface="Inter"/>
                <a:cs typeface="Inter"/>
                <a:sym typeface="Inter"/>
              </a:rPr>
              <a:t>territorio</a:t>
            </a:r>
            <a:r>
              <a:rPr lang="en-US" sz="2444" dirty="0">
                <a:solidFill>
                  <a:srgbClr val="10A13B"/>
                </a:solidFill>
                <a:latin typeface="Inter"/>
                <a:ea typeface="Inter"/>
                <a:cs typeface="Inter"/>
                <a:sym typeface="Inter"/>
              </a:rPr>
              <a:t> municipal </a:t>
            </a:r>
            <a:r>
              <a:rPr lang="en-US" sz="2444" dirty="0" err="1">
                <a:solidFill>
                  <a:srgbClr val="10A13B"/>
                </a:solidFill>
                <a:latin typeface="Inter"/>
                <a:ea typeface="Inter"/>
                <a:cs typeface="Inter"/>
                <a:sym typeface="Inter"/>
              </a:rPr>
              <a:t>en</a:t>
            </a:r>
            <a:r>
              <a:rPr lang="en-US" sz="2444" dirty="0">
                <a:solidFill>
                  <a:srgbClr val="10A13B"/>
                </a:solidFill>
                <a:latin typeface="Inter"/>
                <a:ea typeface="Inter"/>
                <a:cs typeface="Inter"/>
                <a:sym typeface="Inter"/>
              </a:rPr>
              <a:t> el </a:t>
            </a:r>
            <a:r>
              <a:rPr lang="en-US" sz="2444" dirty="0" err="1">
                <a:solidFill>
                  <a:srgbClr val="10A13B"/>
                </a:solidFill>
                <a:latin typeface="Inter"/>
                <a:ea typeface="Inter"/>
                <a:cs typeface="Inter"/>
                <a:sym typeface="Inter"/>
              </a:rPr>
              <a:t>corto</a:t>
            </a:r>
            <a:r>
              <a:rPr lang="en-US" sz="2444" dirty="0">
                <a:solidFill>
                  <a:srgbClr val="10A13B"/>
                </a:solidFill>
                <a:latin typeface="Inter"/>
                <a:ea typeface="Inter"/>
                <a:cs typeface="Inter"/>
                <a:sym typeface="Inter"/>
              </a:rPr>
              <a:t>, </a:t>
            </a:r>
            <a:r>
              <a:rPr lang="en-US" sz="2444" dirty="0" err="1">
                <a:solidFill>
                  <a:srgbClr val="10A13B"/>
                </a:solidFill>
                <a:latin typeface="Inter"/>
                <a:ea typeface="Inter"/>
                <a:cs typeface="Inter"/>
                <a:sym typeface="Inter"/>
              </a:rPr>
              <a:t>mediano</a:t>
            </a:r>
            <a:r>
              <a:rPr lang="en-US" sz="2444" dirty="0">
                <a:solidFill>
                  <a:srgbClr val="10A13B"/>
                </a:solidFill>
                <a:latin typeface="Inter"/>
                <a:ea typeface="Inter"/>
                <a:cs typeface="Inter"/>
                <a:sym typeface="Inter"/>
              </a:rPr>
              <a:t> y largo </a:t>
            </a:r>
            <a:r>
              <a:rPr lang="en-US" sz="2444" dirty="0" err="1">
                <a:solidFill>
                  <a:srgbClr val="10A13B"/>
                </a:solidFill>
                <a:latin typeface="Inter"/>
                <a:ea typeface="Inter"/>
                <a:cs typeface="Inter"/>
                <a:sym typeface="Inter"/>
              </a:rPr>
              <a:t>plazo</a:t>
            </a:r>
            <a:r>
              <a:rPr lang="en-US" sz="2444" dirty="0">
                <a:solidFill>
                  <a:srgbClr val="10A13B"/>
                </a:solidFill>
                <a:latin typeface="Inter"/>
                <a:ea typeface="Inter"/>
                <a:cs typeface="Inter"/>
                <a:sym typeface="Inter"/>
              </a:rPr>
              <a:t>, </a:t>
            </a:r>
            <a:r>
              <a:rPr lang="en-US" sz="2444" dirty="0" err="1">
                <a:solidFill>
                  <a:srgbClr val="10A13B"/>
                </a:solidFill>
                <a:latin typeface="Inter"/>
                <a:ea typeface="Inter"/>
                <a:cs typeface="Inter"/>
                <a:sym typeface="Inter"/>
              </a:rPr>
              <a:t>regulando</a:t>
            </a:r>
            <a:r>
              <a:rPr lang="en-US" sz="2444" dirty="0">
                <a:solidFill>
                  <a:srgbClr val="10A13B"/>
                </a:solidFill>
                <a:latin typeface="Inter"/>
                <a:ea typeface="Inter"/>
                <a:cs typeface="Inter"/>
                <a:sym typeface="Inter"/>
              </a:rPr>
              <a:t> la </a:t>
            </a:r>
            <a:r>
              <a:rPr lang="en-US" sz="2444" dirty="0" err="1">
                <a:solidFill>
                  <a:srgbClr val="10A13B"/>
                </a:solidFill>
                <a:latin typeface="Inter"/>
                <a:ea typeface="Inter"/>
                <a:cs typeface="Inter"/>
                <a:sym typeface="Inter"/>
              </a:rPr>
              <a:t>utilización</a:t>
            </a:r>
            <a:r>
              <a:rPr lang="en-US" sz="2444" dirty="0">
                <a:solidFill>
                  <a:srgbClr val="10A13B"/>
                </a:solidFill>
                <a:latin typeface="Inter"/>
                <a:ea typeface="Inter"/>
                <a:cs typeface="Inter"/>
                <a:sym typeface="Inter"/>
              </a:rPr>
              <a:t>, </a:t>
            </a:r>
            <a:r>
              <a:rPr lang="en-US" sz="2444" dirty="0" err="1">
                <a:solidFill>
                  <a:srgbClr val="10A13B"/>
                </a:solidFill>
                <a:latin typeface="Inter"/>
                <a:ea typeface="Inter"/>
                <a:cs typeface="Inter"/>
                <a:sym typeface="Inter"/>
              </a:rPr>
              <a:t>ocupación</a:t>
            </a:r>
            <a:r>
              <a:rPr lang="en-US" sz="2444" dirty="0">
                <a:solidFill>
                  <a:srgbClr val="10A13B"/>
                </a:solidFill>
                <a:latin typeface="Inter"/>
                <a:ea typeface="Inter"/>
                <a:cs typeface="Inter"/>
                <a:sym typeface="Inter"/>
              </a:rPr>
              <a:t> y </a:t>
            </a:r>
            <a:r>
              <a:rPr lang="en-US" sz="2444" dirty="0" err="1">
                <a:solidFill>
                  <a:srgbClr val="10A13B"/>
                </a:solidFill>
                <a:latin typeface="Inter"/>
                <a:ea typeface="Inter"/>
                <a:cs typeface="Inter"/>
                <a:sym typeface="Inter"/>
              </a:rPr>
              <a:t>transformación</a:t>
            </a:r>
            <a:r>
              <a:rPr lang="en-US" sz="2444" dirty="0">
                <a:solidFill>
                  <a:srgbClr val="10A13B"/>
                </a:solidFill>
                <a:latin typeface="Inter"/>
                <a:ea typeface="Inter"/>
                <a:cs typeface="Inter"/>
                <a:sym typeface="Inter"/>
              </a:rPr>
              <a:t> del </a:t>
            </a:r>
            <a:r>
              <a:rPr lang="en-US" sz="2444" dirty="0" err="1">
                <a:solidFill>
                  <a:srgbClr val="10A13B"/>
                </a:solidFill>
                <a:latin typeface="Inter"/>
                <a:ea typeface="Inter"/>
                <a:cs typeface="Inter"/>
                <a:sym typeface="Inter"/>
              </a:rPr>
              <a:t>territorio</a:t>
            </a:r>
            <a:r>
              <a:rPr lang="en-US" sz="2444" dirty="0">
                <a:solidFill>
                  <a:srgbClr val="10A13B"/>
                </a:solidFill>
                <a:latin typeface="Inter"/>
                <a:ea typeface="Inter"/>
                <a:cs typeface="Inter"/>
                <a:sym typeface="Inter"/>
              </a:rPr>
              <a:t> municipal. Un POT es </a:t>
            </a:r>
            <a:r>
              <a:rPr lang="en-US" sz="2444" dirty="0" err="1">
                <a:solidFill>
                  <a:srgbClr val="10A13B"/>
                </a:solidFill>
                <a:latin typeface="Inter"/>
                <a:ea typeface="Inter"/>
                <a:cs typeface="Inter"/>
                <a:sym typeface="Inter"/>
              </a:rPr>
              <a:t>en</a:t>
            </a:r>
            <a:r>
              <a:rPr lang="en-US" sz="2444" dirty="0">
                <a:solidFill>
                  <a:srgbClr val="10A13B"/>
                </a:solidFill>
                <a:latin typeface="Inter"/>
                <a:ea typeface="Inter"/>
                <a:cs typeface="Inter"/>
                <a:sym typeface="Inter"/>
              </a:rPr>
              <a:t> </a:t>
            </a:r>
            <a:r>
              <a:rPr lang="en-US" sz="2444" dirty="0" err="1">
                <a:solidFill>
                  <a:srgbClr val="10A13B"/>
                </a:solidFill>
                <a:latin typeface="Inter"/>
                <a:ea typeface="Inter"/>
                <a:cs typeface="Inter"/>
                <a:sym typeface="Inter"/>
              </a:rPr>
              <a:t>esencia</a:t>
            </a:r>
            <a:r>
              <a:rPr lang="en-US" sz="2444" dirty="0">
                <a:solidFill>
                  <a:srgbClr val="10A13B"/>
                </a:solidFill>
                <a:latin typeface="Inter"/>
                <a:ea typeface="Inter"/>
                <a:cs typeface="Inter"/>
                <a:sym typeface="Inter"/>
              </a:rPr>
              <a:t>, el </a:t>
            </a:r>
            <a:r>
              <a:rPr lang="en-US" sz="2444" dirty="0" err="1">
                <a:solidFill>
                  <a:srgbClr val="10A13B"/>
                </a:solidFill>
                <a:latin typeface="Inter"/>
                <a:ea typeface="Inter"/>
                <a:cs typeface="Inter"/>
                <a:sym typeface="Inter"/>
              </a:rPr>
              <a:t>pacto</a:t>
            </a:r>
            <a:r>
              <a:rPr lang="en-US" sz="2444" dirty="0">
                <a:solidFill>
                  <a:srgbClr val="10A13B"/>
                </a:solidFill>
                <a:latin typeface="Inter"/>
                <a:ea typeface="Inter"/>
                <a:cs typeface="Inter"/>
                <a:sym typeface="Inter"/>
              </a:rPr>
              <a:t> social de una población con </a:t>
            </a:r>
            <a:r>
              <a:rPr lang="en-US" sz="2444" dirty="0" err="1">
                <a:solidFill>
                  <a:srgbClr val="10A13B"/>
                </a:solidFill>
                <a:latin typeface="Inter"/>
                <a:ea typeface="Inter"/>
                <a:cs typeface="Inter"/>
                <a:sym typeface="Inter"/>
              </a:rPr>
              <a:t>su</a:t>
            </a:r>
            <a:r>
              <a:rPr lang="en-US" sz="2444" dirty="0">
                <a:solidFill>
                  <a:srgbClr val="10A13B"/>
                </a:solidFill>
                <a:latin typeface="Inter"/>
                <a:ea typeface="Inter"/>
                <a:cs typeface="Inter"/>
                <a:sym typeface="Inter"/>
              </a:rPr>
              <a:t> </a:t>
            </a:r>
            <a:r>
              <a:rPr lang="en-US" sz="2444" dirty="0" err="1">
                <a:solidFill>
                  <a:srgbClr val="10A13B"/>
                </a:solidFill>
                <a:latin typeface="Inter"/>
                <a:ea typeface="Inter"/>
                <a:cs typeface="Inter"/>
                <a:sym typeface="Inter"/>
              </a:rPr>
              <a:t>territorio</a:t>
            </a:r>
            <a:r>
              <a:rPr lang="en-US" sz="2444" dirty="0">
                <a:solidFill>
                  <a:srgbClr val="10A13B"/>
                </a:solidFill>
                <a:latin typeface="Inter"/>
                <a:ea typeface="Inter"/>
                <a:cs typeface="Inter"/>
                <a:sym typeface="Inter"/>
              </a:rPr>
              <a:t>. </a:t>
            </a:r>
            <a:r>
              <a:rPr lang="en-US" sz="2444" dirty="0" err="1">
                <a:solidFill>
                  <a:srgbClr val="10A13B"/>
                </a:solidFill>
                <a:latin typeface="Inter"/>
                <a:ea typeface="Inter"/>
                <a:cs typeface="Inter"/>
                <a:sym typeface="Inter"/>
              </a:rPr>
              <a:t>Su</a:t>
            </a:r>
            <a:r>
              <a:rPr lang="en-US" sz="2444" dirty="0">
                <a:solidFill>
                  <a:srgbClr val="10A13B"/>
                </a:solidFill>
                <a:latin typeface="Inter"/>
                <a:ea typeface="Inter"/>
                <a:cs typeface="Inter"/>
                <a:sym typeface="Inter"/>
              </a:rPr>
              <a:t> </a:t>
            </a:r>
            <a:r>
              <a:rPr lang="en-US" sz="2444" dirty="0" err="1">
                <a:solidFill>
                  <a:srgbClr val="10A13B"/>
                </a:solidFill>
                <a:latin typeface="Inter"/>
                <a:ea typeface="Inter"/>
                <a:cs typeface="Inter"/>
                <a:sym typeface="Inter"/>
              </a:rPr>
              <a:t>formulación</a:t>
            </a:r>
            <a:r>
              <a:rPr lang="en-US" sz="2444" dirty="0">
                <a:solidFill>
                  <a:srgbClr val="10A13B"/>
                </a:solidFill>
                <a:latin typeface="Inter"/>
                <a:ea typeface="Inter"/>
                <a:cs typeface="Inter"/>
                <a:sym typeface="Inter"/>
              </a:rPr>
              <a:t>, </a:t>
            </a:r>
            <a:r>
              <a:rPr lang="en-US" sz="2444" dirty="0" err="1">
                <a:solidFill>
                  <a:srgbClr val="10A13B"/>
                </a:solidFill>
                <a:latin typeface="Inter"/>
                <a:ea typeface="Inter"/>
                <a:cs typeface="Inter"/>
                <a:sym typeface="Inter"/>
              </a:rPr>
              <a:t>revisión</a:t>
            </a:r>
            <a:r>
              <a:rPr lang="en-US" sz="2444" dirty="0">
                <a:solidFill>
                  <a:srgbClr val="10A13B"/>
                </a:solidFill>
                <a:latin typeface="Inter"/>
                <a:ea typeface="Inter"/>
                <a:cs typeface="Inter"/>
                <a:sym typeface="Inter"/>
              </a:rPr>
              <a:t> e </a:t>
            </a:r>
            <a:r>
              <a:rPr lang="en-US" sz="2444" dirty="0" err="1">
                <a:solidFill>
                  <a:srgbClr val="10A13B"/>
                </a:solidFill>
                <a:latin typeface="Inter"/>
                <a:ea typeface="Inter"/>
                <a:cs typeface="Inter"/>
                <a:sym typeface="Inter"/>
              </a:rPr>
              <a:t>implementación</a:t>
            </a:r>
            <a:r>
              <a:rPr lang="en-US" sz="2444" dirty="0">
                <a:solidFill>
                  <a:srgbClr val="10A13B"/>
                </a:solidFill>
                <a:latin typeface="Inter"/>
                <a:ea typeface="Inter"/>
                <a:cs typeface="Inter"/>
                <a:sym typeface="Inter"/>
              </a:rPr>
              <a:t> </a:t>
            </a:r>
            <a:r>
              <a:rPr lang="en-US" sz="2444" dirty="0" err="1">
                <a:solidFill>
                  <a:srgbClr val="10A13B"/>
                </a:solidFill>
                <a:latin typeface="Inter"/>
                <a:ea typeface="Inter"/>
                <a:cs typeface="Inter"/>
                <a:sym typeface="Inter"/>
              </a:rPr>
              <a:t>está</a:t>
            </a:r>
            <a:r>
              <a:rPr lang="en-US" sz="2444" dirty="0">
                <a:solidFill>
                  <a:srgbClr val="10A13B"/>
                </a:solidFill>
                <a:latin typeface="Inter"/>
                <a:ea typeface="Inter"/>
                <a:cs typeface="Inter"/>
                <a:sym typeface="Inter"/>
              </a:rPr>
              <a:t> </a:t>
            </a:r>
            <a:r>
              <a:rPr lang="en-US" sz="2444" dirty="0" err="1">
                <a:solidFill>
                  <a:srgbClr val="10A13B"/>
                </a:solidFill>
                <a:latin typeface="Inter"/>
                <a:ea typeface="Inter"/>
                <a:cs typeface="Inter"/>
                <a:sym typeface="Inter"/>
              </a:rPr>
              <a:t>relacionado</a:t>
            </a:r>
            <a:r>
              <a:rPr lang="en-US" sz="2444" dirty="0">
                <a:solidFill>
                  <a:srgbClr val="10A13B"/>
                </a:solidFill>
                <a:latin typeface="Inter"/>
                <a:ea typeface="Inter"/>
                <a:cs typeface="Inter"/>
                <a:sym typeface="Inter"/>
              </a:rPr>
              <a:t> con el </a:t>
            </a:r>
            <a:r>
              <a:rPr lang="en-US" sz="2444" dirty="0" err="1">
                <a:solidFill>
                  <a:srgbClr val="10A13B"/>
                </a:solidFill>
                <a:latin typeface="Inter"/>
                <a:ea typeface="Inter"/>
                <a:cs typeface="Inter"/>
                <a:sym typeface="Inter"/>
              </a:rPr>
              <a:t>proceso</a:t>
            </a:r>
            <a:r>
              <a:rPr lang="en-US" sz="2444" dirty="0">
                <a:solidFill>
                  <a:srgbClr val="10A13B"/>
                </a:solidFill>
                <a:latin typeface="Inter"/>
                <a:ea typeface="Inter"/>
                <a:cs typeface="Inter"/>
                <a:sym typeface="Inter"/>
              </a:rPr>
              <a:t> de </a:t>
            </a:r>
            <a:r>
              <a:rPr lang="en-US" sz="2444" dirty="0" err="1">
                <a:solidFill>
                  <a:srgbClr val="10A13B"/>
                </a:solidFill>
                <a:latin typeface="Inter"/>
                <a:ea typeface="Inter"/>
                <a:cs typeface="Inter"/>
                <a:sym typeface="Inter"/>
              </a:rPr>
              <a:t>planificación</a:t>
            </a:r>
            <a:r>
              <a:rPr lang="en-US" sz="2444" dirty="0">
                <a:solidFill>
                  <a:srgbClr val="10A13B"/>
                </a:solidFill>
                <a:latin typeface="Inter"/>
                <a:ea typeface="Inter"/>
                <a:cs typeface="Inter"/>
                <a:sym typeface="Inter"/>
              </a:rPr>
              <a:t> del </a:t>
            </a:r>
            <a:r>
              <a:rPr lang="en-US" sz="2444" dirty="0" err="1">
                <a:solidFill>
                  <a:srgbClr val="10A13B"/>
                </a:solidFill>
                <a:latin typeface="Inter"/>
                <a:ea typeface="Inter"/>
                <a:cs typeface="Inter"/>
                <a:sym typeface="Inter"/>
              </a:rPr>
              <a:t>territorio</a:t>
            </a:r>
            <a:endParaRPr lang="en-US" sz="2444" dirty="0">
              <a:solidFill>
                <a:srgbClr val="10A13B"/>
              </a:solidFill>
              <a:latin typeface="Inter"/>
              <a:ea typeface="Inter"/>
              <a:cs typeface="Inter"/>
              <a:sym typeface="Inte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47642" y="2858443"/>
            <a:ext cx="2020053" cy="719533"/>
            <a:chOff x="0" y="0"/>
            <a:chExt cx="2693404" cy="959377"/>
          </a:xfrm>
        </p:grpSpPr>
        <p:sp>
          <p:nvSpPr>
            <p:cNvPr id="4" name="Freeform 4"/>
            <p:cNvSpPr/>
            <p:nvPr/>
          </p:nvSpPr>
          <p:spPr>
            <a:xfrm>
              <a:off x="184800" y="0"/>
              <a:ext cx="2323805" cy="959377"/>
            </a:xfrm>
            <a:custGeom>
              <a:avLst/>
              <a:gdLst/>
              <a:ahLst/>
              <a:cxnLst/>
              <a:rect l="l" t="t" r="r" b="b"/>
              <a:pathLst>
                <a:path w="2323805" h="959377">
                  <a:moveTo>
                    <a:pt x="0" y="0"/>
                  </a:moveTo>
                  <a:lnTo>
                    <a:pt x="2323804" y="0"/>
                  </a:lnTo>
                  <a:lnTo>
                    <a:pt x="2323804" y="959377"/>
                  </a:lnTo>
                  <a:lnTo>
                    <a:pt x="0" y="9593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0" y="52969"/>
              <a:ext cx="2693404" cy="815339"/>
            </a:xfrm>
            <a:prstGeom prst="rect">
              <a:avLst/>
            </a:prstGeom>
          </p:spPr>
          <p:txBody>
            <a:bodyPr lIns="0" tIns="0" rIns="0" bIns="0" rtlCol="0" anchor="t">
              <a:spAutoFit/>
            </a:bodyPr>
            <a:lstStyle/>
            <a:p>
              <a:pPr algn="ctr">
                <a:lnSpc>
                  <a:spcPts val="2520"/>
                </a:lnSpc>
              </a:pPr>
              <a:r>
                <a:rPr lang="en-US" sz="1800" b="1" spc="136" dirty="0">
                  <a:solidFill>
                    <a:srgbClr val="000000"/>
                  </a:solidFill>
                  <a:latin typeface="Inter Bold"/>
                  <a:ea typeface="Inter Bold"/>
                  <a:cs typeface="Inter Bold"/>
                  <a:sym typeface="Inter Bold"/>
                </a:rPr>
                <a:t>PERIODO</a:t>
              </a:r>
            </a:p>
            <a:p>
              <a:pPr algn="ctr">
                <a:lnSpc>
                  <a:spcPts val="2520"/>
                </a:lnSpc>
              </a:pPr>
              <a:r>
                <a:rPr lang="en-US" sz="1800" b="1" spc="136" dirty="0">
                  <a:solidFill>
                    <a:srgbClr val="000000"/>
                  </a:solidFill>
                  <a:latin typeface="Inter Bold"/>
                  <a:ea typeface="Inter Bold"/>
                  <a:cs typeface="Inter Bold"/>
                  <a:sym typeface="Inter Bold"/>
                </a:rPr>
                <a:t>2001-2003</a:t>
              </a:r>
            </a:p>
          </p:txBody>
        </p:sp>
      </p:grpSp>
      <p:sp>
        <p:nvSpPr>
          <p:cNvPr id="6" name="AutoShape 6"/>
          <p:cNvSpPr/>
          <p:nvPr/>
        </p:nvSpPr>
        <p:spPr>
          <a:xfrm flipV="1">
            <a:off x="1944995" y="3218209"/>
            <a:ext cx="0" cy="6886384"/>
          </a:xfrm>
          <a:prstGeom prst="line">
            <a:avLst/>
          </a:prstGeom>
          <a:ln w="38100" cap="flat">
            <a:solidFill>
              <a:srgbClr val="FFD500"/>
            </a:solidFill>
            <a:prstDash val="sysDot"/>
            <a:headEnd type="none" w="sm" len="sm"/>
            <a:tailEnd type="none" w="sm" len="sm"/>
          </a:ln>
        </p:spPr>
      </p:sp>
      <p:grpSp>
        <p:nvGrpSpPr>
          <p:cNvPr id="7" name="Group 7"/>
          <p:cNvGrpSpPr/>
          <p:nvPr/>
        </p:nvGrpSpPr>
        <p:grpSpPr>
          <a:xfrm>
            <a:off x="1873023" y="2858443"/>
            <a:ext cx="2020053" cy="719533"/>
            <a:chOff x="0" y="0"/>
            <a:chExt cx="2693404" cy="959377"/>
          </a:xfrm>
        </p:grpSpPr>
        <p:sp>
          <p:nvSpPr>
            <p:cNvPr id="8" name="Freeform 8"/>
            <p:cNvSpPr/>
            <p:nvPr/>
          </p:nvSpPr>
          <p:spPr>
            <a:xfrm>
              <a:off x="184800" y="0"/>
              <a:ext cx="2323805" cy="959377"/>
            </a:xfrm>
            <a:custGeom>
              <a:avLst/>
              <a:gdLst/>
              <a:ahLst/>
              <a:cxnLst/>
              <a:rect l="l" t="t" r="r" b="b"/>
              <a:pathLst>
                <a:path w="2323805" h="959377">
                  <a:moveTo>
                    <a:pt x="0" y="0"/>
                  </a:moveTo>
                  <a:lnTo>
                    <a:pt x="2323804" y="0"/>
                  </a:lnTo>
                  <a:lnTo>
                    <a:pt x="2323804" y="959377"/>
                  </a:lnTo>
                  <a:lnTo>
                    <a:pt x="0" y="9593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0" y="52969"/>
              <a:ext cx="2693404" cy="815339"/>
            </a:xfrm>
            <a:prstGeom prst="rect">
              <a:avLst/>
            </a:prstGeom>
          </p:spPr>
          <p:txBody>
            <a:bodyPr lIns="0" tIns="0" rIns="0" bIns="0" rtlCol="0" anchor="t">
              <a:spAutoFit/>
            </a:bodyPr>
            <a:lstStyle/>
            <a:p>
              <a:pPr algn="ctr">
                <a:lnSpc>
                  <a:spcPts val="2520"/>
                </a:lnSpc>
              </a:pPr>
              <a:r>
                <a:rPr lang="en-US" sz="1800" b="1" spc="136" dirty="0">
                  <a:solidFill>
                    <a:srgbClr val="000000"/>
                  </a:solidFill>
                  <a:latin typeface="Inter Bold"/>
                  <a:ea typeface="Inter Bold"/>
                  <a:cs typeface="Inter Bold"/>
                  <a:sym typeface="Inter Bold"/>
                </a:rPr>
                <a:t>PERIODO</a:t>
              </a:r>
            </a:p>
            <a:p>
              <a:pPr algn="ctr">
                <a:lnSpc>
                  <a:spcPts val="2520"/>
                </a:lnSpc>
              </a:pPr>
              <a:r>
                <a:rPr lang="en-US" sz="1800" b="1" spc="136" dirty="0">
                  <a:solidFill>
                    <a:srgbClr val="000000"/>
                  </a:solidFill>
                  <a:latin typeface="Inter Bold"/>
                  <a:ea typeface="Inter Bold"/>
                  <a:cs typeface="Inter Bold"/>
                  <a:sym typeface="Inter Bold"/>
                </a:rPr>
                <a:t>2004-2007</a:t>
              </a:r>
            </a:p>
          </p:txBody>
        </p:sp>
      </p:grpSp>
      <p:grpSp>
        <p:nvGrpSpPr>
          <p:cNvPr id="10" name="Group 10"/>
          <p:cNvGrpSpPr/>
          <p:nvPr/>
        </p:nvGrpSpPr>
        <p:grpSpPr>
          <a:xfrm>
            <a:off x="3652491" y="2858443"/>
            <a:ext cx="2020053" cy="719533"/>
            <a:chOff x="0" y="0"/>
            <a:chExt cx="2693404" cy="959377"/>
          </a:xfrm>
        </p:grpSpPr>
        <p:sp>
          <p:nvSpPr>
            <p:cNvPr id="11" name="Freeform 11"/>
            <p:cNvSpPr/>
            <p:nvPr/>
          </p:nvSpPr>
          <p:spPr>
            <a:xfrm>
              <a:off x="184800" y="0"/>
              <a:ext cx="2323805" cy="959377"/>
            </a:xfrm>
            <a:custGeom>
              <a:avLst/>
              <a:gdLst/>
              <a:ahLst/>
              <a:cxnLst/>
              <a:rect l="l" t="t" r="r" b="b"/>
              <a:pathLst>
                <a:path w="2323805" h="959377">
                  <a:moveTo>
                    <a:pt x="0" y="0"/>
                  </a:moveTo>
                  <a:lnTo>
                    <a:pt x="2323804" y="0"/>
                  </a:lnTo>
                  <a:lnTo>
                    <a:pt x="2323804" y="959377"/>
                  </a:lnTo>
                  <a:lnTo>
                    <a:pt x="0" y="9593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0" y="52969"/>
              <a:ext cx="2693404" cy="815339"/>
            </a:xfrm>
            <a:prstGeom prst="rect">
              <a:avLst/>
            </a:prstGeom>
          </p:spPr>
          <p:txBody>
            <a:bodyPr lIns="0" tIns="0" rIns="0" bIns="0" rtlCol="0" anchor="t">
              <a:spAutoFit/>
            </a:bodyPr>
            <a:lstStyle/>
            <a:p>
              <a:pPr algn="ctr">
                <a:lnSpc>
                  <a:spcPts val="2520"/>
                </a:lnSpc>
              </a:pPr>
              <a:r>
                <a:rPr lang="en-US" sz="1800" b="1" spc="136" dirty="0">
                  <a:solidFill>
                    <a:srgbClr val="000000"/>
                  </a:solidFill>
                  <a:latin typeface="Inter Bold"/>
                  <a:ea typeface="Inter Bold"/>
                  <a:cs typeface="Inter Bold"/>
                  <a:sym typeface="Inter Bold"/>
                </a:rPr>
                <a:t>PERIODO</a:t>
              </a:r>
            </a:p>
            <a:p>
              <a:pPr algn="ctr">
                <a:lnSpc>
                  <a:spcPts val="2520"/>
                </a:lnSpc>
              </a:pPr>
              <a:r>
                <a:rPr lang="en-US" sz="1800" b="1" spc="136" dirty="0">
                  <a:solidFill>
                    <a:srgbClr val="000000"/>
                  </a:solidFill>
                  <a:latin typeface="Inter Bold"/>
                  <a:ea typeface="Inter Bold"/>
                  <a:cs typeface="Inter Bold"/>
                  <a:sym typeface="Inter Bold"/>
                </a:rPr>
                <a:t>2008-2011</a:t>
              </a:r>
            </a:p>
          </p:txBody>
        </p:sp>
      </p:grpSp>
      <p:grpSp>
        <p:nvGrpSpPr>
          <p:cNvPr id="13" name="Group 13"/>
          <p:cNvGrpSpPr/>
          <p:nvPr/>
        </p:nvGrpSpPr>
        <p:grpSpPr>
          <a:xfrm>
            <a:off x="5445271" y="2858443"/>
            <a:ext cx="2020053" cy="719533"/>
            <a:chOff x="0" y="0"/>
            <a:chExt cx="2693404" cy="959377"/>
          </a:xfrm>
        </p:grpSpPr>
        <p:sp>
          <p:nvSpPr>
            <p:cNvPr id="14" name="Freeform 14"/>
            <p:cNvSpPr/>
            <p:nvPr/>
          </p:nvSpPr>
          <p:spPr>
            <a:xfrm>
              <a:off x="184800" y="0"/>
              <a:ext cx="2323805" cy="959377"/>
            </a:xfrm>
            <a:custGeom>
              <a:avLst/>
              <a:gdLst/>
              <a:ahLst/>
              <a:cxnLst/>
              <a:rect l="l" t="t" r="r" b="b"/>
              <a:pathLst>
                <a:path w="2323805" h="959377">
                  <a:moveTo>
                    <a:pt x="0" y="0"/>
                  </a:moveTo>
                  <a:lnTo>
                    <a:pt x="2323804" y="0"/>
                  </a:lnTo>
                  <a:lnTo>
                    <a:pt x="2323804" y="959377"/>
                  </a:lnTo>
                  <a:lnTo>
                    <a:pt x="0" y="9593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TextBox 15"/>
            <p:cNvSpPr txBox="1"/>
            <p:nvPr/>
          </p:nvSpPr>
          <p:spPr>
            <a:xfrm>
              <a:off x="0" y="52969"/>
              <a:ext cx="2693404" cy="815339"/>
            </a:xfrm>
            <a:prstGeom prst="rect">
              <a:avLst/>
            </a:prstGeom>
          </p:spPr>
          <p:txBody>
            <a:bodyPr lIns="0" tIns="0" rIns="0" bIns="0" rtlCol="0" anchor="t">
              <a:spAutoFit/>
            </a:bodyPr>
            <a:lstStyle/>
            <a:p>
              <a:pPr algn="ctr">
                <a:lnSpc>
                  <a:spcPts val="2520"/>
                </a:lnSpc>
              </a:pPr>
              <a:r>
                <a:rPr lang="en-US" sz="1800" b="1" spc="136" dirty="0">
                  <a:solidFill>
                    <a:srgbClr val="000000"/>
                  </a:solidFill>
                  <a:latin typeface="Inter Bold"/>
                  <a:ea typeface="Inter Bold"/>
                  <a:cs typeface="Inter Bold"/>
                  <a:sym typeface="Inter Bold"/>
                </a:rPr>
                <a:t>PERIODO</a:t>
              </a:r>
            </a:p>
            <a:p>
              <a:pPr algn="ctr">
                <a:lnSpc>
                  <a:spcPts val="2520"/>
                </a:lnSpc>
              </a:pPr>
              <a:r>
                <a:rPr lang="en-US" sz="1800" b="1" spc="136" dirty="0">
                  <a:solidFill>
                    <a:srgbClr val="000000"/>
                  </a:solidFill>
                  <a:latin typeface="Inter Bold"/>
                  <a:ea typeface="Inter Bold"/>
                  <a:cs typeface="Inter Bold"/>
                  <a:sym typeface="Inter Bold"/>
                </a:rPr>
                <a:t>2012-2015</a:t>
              </a:r>
            </a:p>
          </p:txBody>
        </p:sp>
      </p:grpSp>
      <p:grpSp>
        <p:nvGrpSpPr>
          <p:cNvPr id="16" name="Group 16"/>
          <p:cNvGrpSpPr/>
          <p:nvPr/>
        </p:nvGrpSpPr>
        <p:grpSpPr>
          <a:xfrm>
            <a:off x="7253694" y="2858443"/>
            <a:ext cx="2020053" cy="719533"/>
            <a:chOff x="0" y="0"/>
            <a:chExt cx="2693404" cy="959377"/>
          </a:xfrm>
        </p:grpSpPr>
        <p:sp>
          <p:nvSpPr>
            <p:cNvPr id="17" name="Freeform 17"/>
            <p:cNvSpPr/>
            <p:nvPr/>
          </p:nvSpPr>
          <p:spPr>
            <a:xfrm>
              <a:off x="184800" y="0"/>
              <a:ext cx="2323805" cy="959377"/>
            </a:xfrm>
            <a:custGeom>
              <a:avLst/>
              <a:gdLst/>
              <a:ahLst/>
              <a:cxnLst/>
              <a:rect l="l" t="t" r="r" b="b"/>
              <a:pathLst>
                <a:path w="2323805" h="959377">
                  <a:moveTo>
                    <a:pt x="0" y="0"/>
                  </a:moveTo>
                  <a:lnTo>
                    <a:pt x="2323804" y="0"/>
                  </a:lnTo>
                  <a:lnTo>
                    <a:pt x="2323804" y="959377"/>
                  </a:lnTo>
                  <a:lnTo>
                    <a:pt x="0" y="9593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8"/>
            <p:cNvSpPr txBox="1"/>
            <p:nvPr/>
          </p:nvSpPr>
          <p:spPr>
            <a:xfrm>
              <a:off x="0" y="52969"/>
              <a:ext cx="2693404" cy="815339"/>
            </a:xfrm>
            <a:prstGeom prst="rect">
              <a:avLst/>
            </a:prstGeom>
          </p:spPr>
          <p:txBody>
            <a:bodyPr lIns="0" tIns="0" rIns="0" bIns="0" rtlCol="0" anchor="t">
              <a:spAutoFit/>
            </a:bodyPr>
            <a:lstStyle/>
            <a:p>
              <a:pPr algn="ctr">
                <a:lnSpc>
                  <a:spcPts val="2520"/>
                </a:lnSpc>
              </a:pPr>
              <a:r>
                <a:rPr lang="en-US" sz="1800" b="1" spc="136" dirty="0">
                  <a:solidFill>
                    <a:srgbClr val="000000"/>
                  </a:solidFill>
                  <a:latin typeface="Inter Bold"/>
                  <a:ea typeface="Inter Bold"/>
                  <a:cs typeface="Inter Bold"/>
                  <a:sym typeface="Inter Bold"/>
                </a:rPr>
                <a:t>PERIODO</a:t>
              </a:r>
            </a:p>
            <a:p>
              <a:pPr algn="ctr">
                <a:lnSpc>
                  <a:spcPts val="2520"/>
                </a:lnSpc>
              </a:pPr>
              <a:r>
                <a:rPr lang="en-US" sz="1800" b="1" spc="136" dirty="0">
                  <a:solidFill>
                    <a:srgbClr val="000000"/>
                  </a:solidFill>
                  <a:latin typeface="Inter Bold"/>
                  <a:ea typeface="Inter Bold"/>
                  <a:cs typeface="Inter Bold"/>
                  <a:sym typeface="Inter Bold"/>
                </a:rPr>
                <a:t>2016-2019</a:t>
              </a:r>
            </a:p>
          </p:txBody>
        </p:sp>
      </p:grpSp>
      <p:grpSp>
        <p:nvGrpSpPr>
          <p:cNvPr id="19" name="Group 19"/>
          <p:cNvGrpSpPr/>
          <p:nvPr/>
        </p:nvGrpSpPr>
        <p:grpSpPr>
          <a:xfrm>
            <a:off x="9046474" y="2858443"/>
            <a:ext cx="2020053" cy="719533"/>
            <a:chOff x="0" y="0"/>
            <a:chExt cx="2693404" cy="959377"/>
          </a:xfrm>
        </p:grpSpPr>
        <p:sp>
          <p:nvSpPr>
            <p:cNvPr id="20" name="Freeform 20"/>
            <p:cNvSpPr/>
            <p:nvPr/>
          </p:nvSpPr>
          <p:spPr>
            <a:xfrm>
              <a:off x="184800" y="0"/>
              <a:ext cx="2323805" cy="959377"/>
            </a:xfrm>
            <a:custGeom>
              <a:avLst/>
              <a:gdLst/>
              <a:ahLst/>
              <a:cxnLst/>
              <a:rect l="l" t="t" r="r" b="b"/>
              <a:pathLst>
                <a:path w="2323805" h="959377">
                  <a:moveTo>
                    <a:pt x="0" y="0"/>
                  </a:moveTo>
                  <a:lnTo>
                    <a:pt x="2323804" y="0"/>
                  </a:lnTo>
                  <a:lnTo>
                    <a:pt x="2323804" y="959377"/>
                  </a:lnTo>
                  <a:lnTo>
                    <a:pt x="0" y="9593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1"/>
            <p:cNvSpPr txBox="1"/>
            <p:nvPr/>
          </p:nvSpPr>
          <p:spPr>
            <a:xfrm>
              <a:off x="0" y="52969"/>
              <a:ext cx="2693404" cy="815339"/>
            </a:xfrm>
            <a:prstGeom prst="rect">
              <a:avLst/>
            </a:prstGeom>
          </p:spPr>
          <p:txBody>
            <a:bodyPr lIns="0" tIns="0" rIns="0" bIns="0" rtlCol="0" anchor="t">
              <a:spAutoFit/>
            </a:bodyPr>
            <a:lstStyle/>
            <a:p>
              <a:pPr algn="ctr">
                <a:lnSpc>
                  <a:spcPts val="2520"/>
                </a:lnSpc>
              </a:pPr>
              <a:r>
                <a:rPr lang="en-US" sz="1800" b="1" spc="136" dirty="0">
                  <a:solidFill>
                    <a:srgbClr val="000000"/>
                  </a:solidFill>
                  <a:latin typeface="Inter Bold"/>
                  <a:ea typeface="Inter Bold"/>
                  <a:cs typeface="Inter Bold"/>
                  <a:sym typeface="Inter Bold"/>
                </a:rPr>
                <a:t>PERIODO</a:t>
              </a:r>
            </a:p>
            <a:p>
              <a:pPr algn="ctr">
                <a:lnSpc>
                  <a:spcPts val="2520"/>
                </a:lnSpc>
              </a:pPr>
              <a:r>
                <a:rPr lang="en-US" sz="1800" b="1" spc="136" dirty="0">
                  <a:solidFill>
                    <a:srgbClr val="000000"/>
                  </a:solidFill>
                  <a:latin typeface="Inter Bold"/>
                  <a:ea typeface="Inter Bold"/>
                  <a:cs typeface="Inter Bold"/>
                  <a:sym typeface="Inter Bold"/>
                </a:rPr>
                <a:t>2020-2023</a:t>
              </a:r>
            </a:p>
          </p:txBody>
        </p:sp>
      </p:grpSp>
      <p:grpSp>
        <p:nvGrpSpPr>
          <p:cNvPr id="22" name="Group 22"/>
          <p:cNvGrpSpPr/>
          <p:nvPr/>
        </p:nvGrpSpPr>
        <p:grpSpPr>
          <a:xfrm>
            <a:off x="10826321" y="2858443"/>
            <a:ext cx="2020053" cy="719533"/>
            <a:chOff x="0" y="0"/>
            <a:chExt cx="2693404" cy="959377"/>
          </a:xfrm>
        </p:grpSpPr>
        <p:sp>
          <p:nvSpPr>
            <p:cNvPr id="23" name="Freeform 23"/>
            <p:cNvSpPr/>
            <p:nvPr/>
          </p:nvSpPr>
          <p:spPr>
            <a:xfrm>
              <a:off x="184800" y="0"/>
              <a:ext cx="2323805" cy="959377"/>
            </a:xfrm>
            <a:custGeom>
              <a:avLst/>
              <a:gdLst/>
              <a:ahLst/>
              <a:cxnLst/>
              <a:rect l="l" t="t" r="r" b="b"/>
              <a:pathLst>
                <a:path w="2323805" h="959377">
                  <a:moveTo>
                    <a:pt x="0" y="0"/>
                  </a:moveTo>
                  <a:lnTo>
                    <a:pt x="2323804" y="0"/>
                  </a:lnTo>
                  <a:lnTo>
                    <a:pt x="2323804" y="959377"/>
                  </a:lnTo>
                  <a:lnTo>
                    <a:pt x="0" y="9593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4" name="TextBox 24"/>
            <p:cNvSpPr txBox="1"/>
            <p:nvPr/>
          </p:nvSpPr>
          <p:spPr>
            <a:xfrm>
              <a:off x="0" y="52969"/>
              <a:ext cx="2693404" cy="815339"/>
            </a:xfrm>
            <a:prstGeom prst="rect">
              <a:avLst/>
            </a:prstGeom>
          </p:spPr>
          <p:txBody>
            <a:bodyPr lIns="0" tIns="0" rIns="0" bIns="0" rtlCol="0" anchor="t">
              <a:spAutoFit/>
            </a:bodyPr>
            <a:lstStyle/>
            <a:p>
              <a:pPr algn="ctr">
                <a:lnSpc>
                  <a:spcPts val="2520"/>
                </a:lnSpc>
              </a:pPr>
              <a:r>
                <a:rPr lang="en-US" sz="1800" b="1" spc="136" dirty="0">
                  <a:solidFill>
                    <a:srgbClr val="000000"/>
                  </a:solidFill>
                  <a:latin typeface="Inter Bold"/>
                  <a:ea typeface="Inter Bold"/>
                  <a:cs typeface="Inter Bold"/>
                  <a:sym typeface="Inter Bold"/>
                </a:rPr>
                <a:t>PERIODO</a:t>
              </a:r>
            </a:p>
            <a:p>
              <a:pPr algn="ctr">
                <a:lnSpc>
                  <a:spcPts val="2520"/>
                </a:lnSpc>
              </a:pPr>
              <a:r>
                <a:rPr lang="en-US" sz="1800" b="1" spc="136" dirty="0">
                  <a:solidFill>
                    <a:srgbClr val="000000"/>
                  </a:solidFill>
                  <a:latin typeface="Inter Bold"/>
                  <a:ea typeface="Inter Bold"/>
                  <a:cs typeface="Inter Bold"/>
                  <a:sym typeface="Inter Bold"/>
                </a:rPr>
                <a:t>2024-2027</a:t>
              </a:r>
            </a:p>
          </p:txBody>
        </p:sp>
      </p:grpSp>
      <p:grpSp>
        <p:nvGrpSpPr>
          <p:cNvPr id="25" name="Group 25"/>
          <p:cNvGrpSpPr/>
          <p:nvPr/>
        </p:nvGrpSpPr>
        <p:grpSpPr>
          <a:xfrm>
            <a:off x="12647677" y="2858443"/>
            <a:ext cx="2020053" cy="719533"/>
            <a:chOff x="0" y="0"/>
            <a:chExt cx="2693404" cy="959377"/>
          </a:xfrm>
        </p:grpSpPr>
        <p:sp>
          <p:nvSpPr>
            <p:cNvPr id="26" name="Freeform 26"/>
            <p:cNvSpPr/>
            <p:nvPr/>
          </p:nvSpPr>
          <p:spPr>
            <a:xfrm>
              <a:off x="184800" y="0"/>
              <a:ext cx="2323805" cy="959377"/>
            </a:xfrm>
            <a:custGeom>
              <a:avLst/>
              <a:gdLst/>
              <a:ahLst/>
              <a:cxnLst/>
              <a:rect l="l" t="t" r="r" b="b"/>
              <a:pathLst>
                <a:path w="2323805" h="959377">
                  <a:moveTo>
                    <a:pt x="0" y="0"/>
                  </a:moveTo>
                  <a:lnTo>
                    <a:pt x="2323804" y="0"/>
                  </a:lnTo>
                  <a:lnTo>
                    <a:pt x="2323804" y="959377"/>
                  </a:lnTo>
                  <a:lnTo>
                    <a:pt x="0" y="9593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TextBox 27"/>
            <p:cNvSpPr txBox="1"/>
            <p:nvPr/>
          </p:nvSpPr>
          <p:spPr>
            <a:xfrm>
              <a:off x="0" y="52969"/>
              <a:ext cx="2693404" cy="815339"/>
            </a:xfrm>
            <a:prstGeom prst="rect">
              <a:avLst/>
            </a:prstGeom>
          </p:spPr>
          <p:txBody>
            <a:bodyPr lIns="0" tIns="0" rIns="0" bIns="0" rtlCol="0" anchor="t">
              <a:spAutoFit/>
            </a:bodyPr>
            <a:lstStyle/>
            <a:p>
              <a:pPr algn="ctr">
                <a:lnSpc>
                  <a:spcPts val="2520"/>
                </a:lnSpc>
              </a:pPr>
              <a:r>
                <a:rPr lang="en-US" sz="1800" b="1" spc="136" dirty="0">
                  <a:solidFill>
                    <a:srgbClr val="000000"/>
                  </a:solidFill>
                  <a:latin typeface="Inter Bold"/>
                  <a:ea typeface="Inter Bold"/>
                  <a:cs typeface="Inter Bold"/>
                  <a:sym typeface="Inter Bold"/>
                </a:rPr>
                <a:t>PERIODO</a:t>
              </a:r>
            </a:p>
            <a:p>
              <a:pPr algn="ctr">
                <a:lnSpc>
                  <a:spcPts val="2520"/>
                </a:lnSpc>
              </a:pPr>
              <a:r>
                <a:rPr lang="en-US" sz="1800" b="1" spc="136" dirty="0">
                  <a:solidFill>
                    <a:srgbClr val="000000"/>
                  </a:solidFill>
                  <a:latin typeface="Inter Bold"/>
                  <a:ea typeface="Inter Bold"/>
                  <a:cs typeface="Inter Bold"/>
                  <a:sym typeface="Inter Bold"/>
                </a:rPr>
                <a:t>2026-2031</a:t>
              </a:r>
            </a:p>
          </p:txBody>
        </p:sp>
      </p:grpSp>
      <p:grpSp>
        <p:nvGrpSpPr>
          <p:cNvPr id="28" name="Group 28"/>
          <p:cNvGrpSpPr/>
          <p:nvPr/>
        </p:nvGrpSpPr>
        <p:grpSpPr>
          <a:xfrm>
            <a:off x="14427524" y="2858443"/>
            <a:ext cx="2020053" cy="719533"/>
            <a:chOff x="0" y="0"/>
            <a:chExt cx="2693404" cy="959377"/>
          </a:xfrm>
        </p:grpSpPr>
        <p:sp>
          <p:nvSpPr>
            <p:cNvPr id="29" name="Freeform 29"/>
            <p:cNvSpPr/>
            <p:nvPr/>
          </p:nvSpPr>
          <p:spPr>
            <a:xfrm>
              <a:off x="184800" y="0"/>
              <a:ext cx="2323805" cy="959377"/>
            </a:xfrm>
            <a:custGeom>
              <a:avLst/>
              <a:gdLst/>
              <a:ahLst/>
              <a:cxnLst/>
              <a:rect l="l" t="t" r="r" b="b"/>
              <a:pathLst>
                <a:path w="2323805" h="959377">
                  <a:moveTo>
                    <a:pt x="0" y="0"/>
                  </a:moveTo>
                  <a:lnTo>
                    <a:pt x="2323804" y="0"/>
                  </a:lnTo>
                  <a:lnTo>
                    <a:pt x="2323804" y="959377"/>
                  </a:lnTo>
                  <a:lnTo>
                    <a:pt x="0" y="9593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0" name="TextBox 30"/>
            <p:cNvSpPr txBox="1"/>
            <p:nvPr/>
          </p:nvSpPr>
          <p:spPr>
            <a:xfrm>
              <a:off x="0" y="52969"/>
              <a:ext cx="2693404" cy="815339"/>
            </a:xfrm>
            <a:prstGeom prst="rect">
              <a:avLst/>
            </a:prstGeom>
          </p:spPr>
          <p:txBody>
            <a:bodyPr lIns="0" tIns="0" rIns="0" bIns="0" rtlCol="0" anchor="t">
              <a:spAutoFit/>
            </a:bodyPr>
            <a:lstStyle/>
            <a:p>
              <a:pPr algn="ctr">
                <a:lnSpc>
                  <a:spcPts val="2520"/>
                </a:lnSpc>
              </a:pPr>
              <a:r>
                <a:rPr lang="en-US" sz="1800" b="1" spc="136" dirty="0">
                  <a:solidFill>
                    <a:srgbClr val="000000"/>
                  </a:solidFill>
                  <a:latin typeface="Inter Bold"/>
                  <a:ea typeface="Inter Bold"/>
                  <a:cs typeface="Inter Bold"/>
                  <a:sym typeface="Inter Bold"/>
                </a:rPr>
                <a:t>PERIODO</a:t>
              </a:r>
            </a:p>
            <a:p>
              <a:pPr algn="ctr">
                <a:lnSpc>
                  <a:spcPts val="2520"/>
                </a:lnSpc>
              </a:pPr>
              <a:r>
                <a:rPr lang="en-US" sz="1800" b="1" spc="136" dirty="0">
                  <a:solidFill>
                    <a:srgbClr val="000000"/>
                  </a:solidFill>
                  <a:latin typeface="Inter Bold"/>
                  <a:ea typeface="Inter Bold"/>
                  <a:cs typeface="Inter Bold"/>
                  <a:sym typeface="Inter Bold"/>
                </a:rPr>
                <a:t>2032-2035</a:t>
              </a:r>
            </a:p>
          </p:txBody>
        </p:sp>
      </p:grpSp>
      <p:grpSp>
        <p:nvGrpSpPr>
          <p:cNvPr id="31" name="Group 31"/>
          <p:cNvGrpSpPr/>
          <p:nvPr/>
        </p:nvGrpSpPr>
        <p:grpSpPr>
          <a:xfrm>
            <a:off x="16220305" y="2858443"/>
            <a:ext cx="2020053" cy="719533"/>
            <a:chOff x="0" y="0"/>
            <a:chExt cx="2693404" cy="959377"/>
          </a:xfrm>
        </p:grpSpPr>
        <p:sp>
          <p:nvSpPr>
            <p:cNvPr id="32" name="Freeform 32"/>
            <p:cNvSpPr/>
            <p:nvPr/>
          </p:nvSpPr>
          <p:spPr>
            <a:xfrm>
              <a:off x="184800" y="0"/>
              <a:ext cx="2323805" cy="959377"/>
            </a:xfrm>
            <a:custGeom>
              <a:avLst/>
              <a:gdLst/>
              <a:ahLst/>
              <a:cxnLst/>
              <a:rect l="l" t="t" r="r" b="b"/>
              <a:pathLst>
                <a:path w="2323805" h="959377">
                  <a:moveTo>
                    <a:pt x="0" y="0"/>
                  </a:moveTo>
                  <a:lnTo>
                    <a:pt x="2323804" y="0"/>
                  </a:lnTo>
                  <a:lnTo>
                    <a:pt x="2323804" y="959377"/>
                  </a:lnTo>
                  <a:lnTo>
                    <a:pt x="0" y="9593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3" name="TextBox 33"/>
            <p:cNvSpPr txBox="1"/>
            <p:nvPr/>
          </p:nvSpPr>
          <p:spPr>
            <a:xfrm>
              <a:off x="0" y="52969"/>
              <a:ext cx="2693404" cy="815339"/>
            </a:xfrm>
            <a:prstGeom prst="rect">
              <a:avLst/>
            </a:prstGeom>
          </p:spPr>
          <p:txBody>
            <a:bodyPr lIns="0" tIns="0" rIns="0" bIns="0" rtlCol="0" anchor="t">
              <a:spAutoFit/>
            </a:bodyPr>
            <a:lstStyle/>
            <a:p>
              <a:pPr algn="ctr">
                <a:lnSpc>
                  <a:spcPts val="2520"/>
                </a:lnSpc>
              </a:pPr>
              <a:r>
                <a:rPr lang="en-US" sz="1800" b="1" spc="136" dirty="0">
                  <a:solidFill>
                    <a:srgbClr val="000000"/>
                  </a:solidFill>
                  <a:latin typeface="Inter Bold"/>
                  <a:ea typeface="Inter Bold"/>
                  <a:cs typeface="Inter Bold"/>
                  <a:sym typeface="Inter Bold"/>
                </a:rPr>
                <a:t>PERIODO</a:t>
              </a:r>
            </a:p>
            <a:p>
              <a:pPr algn="ctr">
                <a:lnSpc>
                  <a:spcPts val="2520"/>
                </a:lnSpc>
              </a:pPr>
              <a:r>
                <a:rPr lang="en-US" sz="1800" b="1" spc="136" dirty="0">
                  <a:solidFill>
                    <a:srgbClr val="000000"/>
                  </a:solidFill>
                  <a:latin typeface="Inter Bold"/>
                  <a:ea typeface="Inter Bold"/>
                  <a:cs typeface="Inter Bold"/>
                  <a:sym typeface="Inter Bold"/>
                </a:rPr>
                <a:t>2036-2039</a:t>
              </a:r>
            </a:p>
          </p:txBody>
        </p:sp>
      </p:grpSp>
      <p:sp>
        <p:nvSpPr>
          <p:cNvPr id="34" name="TextBox 34"/>
          <p:cNvSpPr txBox="1"/>
          <p:nvPr/>
        </p:nvSpPr>
        <p:spPr>
          <a:xfrm>
            <a:off x="1660707" y="198349"/>
            <a:ext cx="9038827" cy="966974"/>
          </a:xfrm>
          <a:prstGeom prst="rect">
            <a:avLst/>
          </a:prstGeom>
        </p:spPr>
        <p:txBody>
          <a:bodyPr lIns="0" tIns="0" rIns="0" bIns="0" rtlCol="0" anchor="t">
            <a:spAutoFit/>
          </a:bodyPr>
          <a:lstStyle/>
          <a:p>
            <a:pPr marL="0" lvl="0" indent="0" algn="l">
              <a:lnSpc>
                <a:spcPts val="7776"/>
              </a:lnSpc>
            </a:pPr>
            <a:r>
              <a:rPr lang="en-US" sz="6075" b="1" spc="-121">
                <a:solidFill>
                  <a:srgbClr val="119F3B"/>
                </a:solidFill>
                <a:latin typeface="Inter Bold"/>
                <a:ea typeface="Inter Bold"/>
                <a:cs typeface="Inter Bold"/>
                <a:sym typeface="Inter Bold"/>
              </a:rPr>
              <a:t>Vigencia </a:t>
            </a:r>
          </a:p>
        </p:txBody>
      </p:sp>
      <p:sp>
        <p:nvSpPr>
          <p:cNvPr id="35" name="AutoShape 35"/>
          <p:cNvSpPr/>
          <p:nvPr/>
        </p:nvSpPr>
        <p:spPr>
          <a:xfrm flipV="1">
            <a:off x="3738714" y="3218209"/>
            <a:ext cx="0" cy="6886384"/>
          </a:xfrm>
          <a:prstGeom prst="line">
            <a:avLst/>
          </a:prstGeom>
          <a:ln w="38100" cap="flat">
            <a:solidFill>
              <a:srgbClr val="FFD500"/>
            </a:solidFill>
            <a:prstDash val="sysDot"/>
            <a:headEnd type="none" w="sm" len="sm"/>
            <a:tailEnd type="none" w="sm" len="sm"/>
          </a:ln>
        </p:spPr>
      </p:sp>
      <p:sp>
        <p:nvSpPr>
          <p:cNvPr id="36" name="AutoShape 36"/>
          <p:cNvSpPr/>
          <p:nvPr/>
        </p:nvSpPr>
        <p:spPr>
          <a:xfrm flipV="1">
            <a:off x="5563346" y="3218209"/>
            <a:ext cx="0" cy="6886384"/>
          </a:xfrm>
          <a:prstGeom prst="line">
            <a:avLst/>
          </a:prstGeom>
          <a:ln w="38100" cap="flat">
            <a:solidFill>
              <a:srgbClr val="FFD500"/>
            </a:solidFill>
            <a:prstDash val="sysDot"/>
            <a:headEnd type="none" w="sm" len="sm"/>
            <a:tailEnd type="none" w="sm" len="sm"/>
          </a:ln>
        </p:spPr>
      </p:sp>
      <p:sp>
        <p:nvSpPr>
          <p:cNvPr id="37" name="AutoShape 37"/>
          <p:cNvSpPr/>
          <p:nvPr/>
        </p:nvSpPr>
        <p:spPr>
          <a:xfrm flipV="1">
            <a:off x="7359509" y="3218209"/>
            <a:ext cx="0" cy="6886384"/>
          </a:xfrm>
          <a:prstGeom prst="line">
            <a:avLst/>
          </a:prstGeom>
          <a:ln w="38100" cap="flat">
            <a:solidFill>
              <a:srgbClr val="FFD500"/>
            </a:solidFill>
            <a:prstDash val="sysDot"/>
            <a:headEnd type="none" w="sm" len="sm"/>
            <a:tailEnd type="none" w="sm" len="sm"/>
          </a:ln>
        </p:spPr>
      </p:sp>
      <p:sp>
        <p:nvSpPr>
          <p:cNvPr id="38" name="AutoShape 38"/>
          <p:cNvSpPr/>
          <p:nvPr/>
        </p:nvSpPr>
        <p:spPr>
          <a:xfrm flipV="1">
            <a:off x="9124950" y="3218209"/>
            <a:ext cx="0" cy="6886384"/>
          </a:xfrm>
          <a:prstGeom prst="line">
            <a:avLst/>
          </a:prstGeom>
          <a:ln w="38100" cap="flat">
            <a:solidFill>
              <a:srgbClr val="FFD500"/>
            </a:solidFill>
            <a:prstDash val="sysDot"/>
            <a:headEnd type="none" w="sm" len="sm"/>
            <a:tailEnd type="none" w="sm" len="sm"/>
          </a:ln>
        </p:spPr>
      </p:sp>
      <p:sp>
        <p:nvSpPr>
          <p:cNvPr id="39" name="AutoShape 39"/>
          <p:cNvSpPr/>
          <p:nvPr/>
        </p:nvSpPr>
        <p:spPr>
          <a:xfrm flipV="1">
            <a:off x="10920658" y="3218209"/>
            <a:ext cx="0" cy="6886384"/>
          </a:xfrm>
          <a:prstGeom prst="line">
            <a:avLst/>
          </a:prstGeom>
          <a:ln w="38100" cap="flat">
            <a:solidFill>
              <a:srgbClr val="FFD500"/>
            </a:solidFill>
            <a:prstDash val="sysDot"/>
            <a:headEnd type="none" w="sm" len="sm"/>
            <a:tailEnd type="none" w="sm" len="sm"/>
          </a:ln>
        </p:spPr>
      </p:sp>
      <p:sp>
        <p:nvSpPr>
          <p:cNvPr id="40" name="AutoShape 40"/>
          <p:cNvSpPr/>
          <p:nvPr/>
        </p:nvSpPr>
        <p:spPr>
          <a:xfrm flipV="1">
            <a:off x="12714352" y="3218209"/>
            <a:ext cx="0" cy="6886384"/>
          </a:xfrm>
          <a:prstGeom prst="line">
            <a:avLst/>
          </a:prstGeom>
          <a:ln w="38100" cap="flat">
            <a:solidFill>
              <a:srgbClr val="FFD500"/>
            </a:solidFill>
            <a:prstDash val="sysDot"/>
            <a:headEnd type="none" w="sm" len="sm"/>
            <a:tailEnd type="none" w="sm" len="sm"/>
          </a:ln>
        </p:spPr>
      </p:sp>
      <p:sp>
        <p:nvSpPr>
          <p:cNvPr id="41" name="AutoShape 41"/>
          <p:cNvSpPr/>
          <p:nvPr/>
        </p:nvSpPr>
        <p:spPr>
          <a:xfrm flipV="1">
            <a:off x="14567913" y="3218209"/>
            <a:ext cx="0" cy="6886384"/>
          </a:xfrm>
          <a:prstGeom prst="line">
            <a:avLst/>
          </a:prstGeom>
          <a:ln w="38100" cap="flat">
            <a:solidFill>
              <a:srgbClr val="FFD500"/>
            </a:solidFill>
            <a:prstDash val="sysDot"/>
            <a:headEnd type="none" w="sm" len="sm"/>
            <a:tailEnd type="none" w="sm" len="sm"/>
          </a:ln>
        </p:spPr>
      </p:sp>
      <p:sp>
        <p:nvSpPr>
          <p:cNvPr id="42" name="AutoShape 42"/>
          <p:cNvSpPr/>
          <p:nvPr/>
        </p:nvSpPr>
        <p:spPr>
          <a:xfrm flipV="1">
            <a:off x="16325080" y="3218209"/>
            <a:ext cx="0" cy="6886384"/>
          </a:xfrm>
          <a:prstGeom prst="line">
            <a:avLst/>
          </a:prstGeom>
          <a:ln w="38100" cap="flat">
            <a:solidFill>
              <a:srgbClr val="FFD500"/>
            </a:solidFill>
            <a:prstDash val="sysDot"/>
            <a:headEnd type="none" w="sm" len="sm"/>
            <a:tailEnd type="none" w="sm" len="sm"/>
          </a:ln>
        </p:spPr>
      </p:sp>
      <p:grpSp>
        <p:nvGrpSpPr>
          <p:cNvPr id="43" name="Group 43"/>
          <p:cNvGrpSpPr/>
          <p:nvPr/>
        </p:nvGrpSpPr>
        <p:grpSpPr>
          <a:xfrm>
            <a:off x="645317" y="3958976"/>
            <a:ext cx="6657928" cy="1460349"/>
            <a:chOff x="0" y="0"/>
            <a:chExt cx="8877238" cy="1947133"/>
          </a:xfrm>
        </p:grpSpPr>
        <p:sp>
          <p:nvSpPr>
            <p:cNvPr id="44" name="TextBox 44"/>
            <p:cNvSpPr txBox="1"/>
            <p:nvPr/>
          </p:nvSpPr>
          <p:spPr>
            <a:xfrm>
              <a:off x="6457615" y="1410145"/>
              <a:ext cx="2419623" cy="352213"/>
            </a:xfrm>
            <a:prstGeom prst="rect">
              <a:avLst/>
            </a:prstGeom>
          </p:spPr>
          <p:txBody>
            <a:bodyPr lIns="0" tIns="0" rIns="0" bIns="0" rtlCol="0" anchor="t">
              <a:spAutoFit/>
            </a:bodyPr>
            <a:lstStyle/>
            <a:p>
              <a:pPr algn="ctr">
                <a:lnSpc>
                  <a:spcPts val="2240"/>
                </a:lnSpc>
              </a:pPr>
              <a:r>
                <a:rPr lang="en-US" sz="1600">
                  <a:solidFill>
                    <a:srgbClr val="000000"/>
                  </a:solidFill>
                  <a:latin typeface="Inter"/>
                  <a:ea typeface="Inter"/>
                  <a:cs typeface="Inter"/>
                  <a:sym typeface="Inter"/>
                </a:rPr>
                <a:t>Largo plazo</a:t>
              </a:r>
            </a:p>
          </p:txBody>
        </p:sp>
        <p:sp>
          <p:nvSpPr>
            <p:cNvPr id="45" name="TextBox 45"/>
            <p:cNvSpPr txBox="1"/>
            <p:nvPr/>
          </p:nvSpPr>
          <p:spPr>
            <a:xfrm>
              <a:off x="4124529" y="650663"/>
              <a:ext cx="2333086" cy="352213"/>
            </a:xfrm>
            <a:prstGeom prst="rect">
              <a:avLst/>
            </a:prstGeom>
          </p:spPr>
          <p:txBody>
            <a:bodyPr lIns="0" tIns="0" rIns="0" bIns="0" rtlCol="0" anchor="t">
              <a:spAutoFit/>
            </a:bodyPr>
            <a:lstStyle/>
            <a:p>
              <a:pPr algn="ctr">
                <a:lnSpc>
                  <a:spcPts val="2240"/>
                </a:lnSpc>
              </a:pPr>
              <a:r>
                <a:rPr lang="en-US" sz="1600">
                  <a:solidFill>
                    <a:srgbClr val="000000"/>
                  </a:solidFill>
                  <a:latin typeface="Inter"/>
                  <a:ea typeface="Inter"/>
                  <a:cs typeface="Inter"/>
                  <a:sym typeface="Inter"/>
                </a:rPr>
                <a:t>Mediano plazo</a:t>
              </a:r>
            </a:p>
          </p:txBody>
        </p:sp>
        <p:sp>
          <p:nvSpPr>
            <p:cNvPr id="46" name="TextBox 46"/>
            <p:cNvSpPr txBox="1"/>
            <p:nvPr/>
          </p:nvSpPr>
          <p:spPr>
            <a:xfrm>
              <a:off x="1636941" y="-38100"/>
              <a:ext cx="2372376" cy="352213"/>
            </a:xfrm>
            <a:prstGeom prst="rect">
              <a:avLst/>
            </a:prstGeom>
          </p:spPr>
          <p:txBody>
            <a:bodyPr lIns="0" tIns="0" rIns="0" bIns="0" rtlCol="0" anchor="t">
              <a:spAutoFit/>
            </a:bodyPr>
            <a:lstStyle/>
            <a:p>
              <a:pPr algn="ctr">
                <a:lnSpc>
                  <a:spcPts val="2240"/>
                </a:lnSpc>
              </a:pPr>
              <a:r>
                <a:rPr lang="en-US" sz="1600">
                  <a:solidFill>
                    <a:srgbClr val="000000"/>
                  </a:solidFill>
                  <a:latin typeface="Inter"/>
                  <a:ea typeface="Inter"/>
                  <a:cs typeface="Inter"/>
                  <a:sym typeface="Inter"/>
                </a:rPr>
                <a:t>Corto plazo</a:t>
              </a:r>
            </a:p>
          </p:txBody>
        </p:sp>
        <p:sp>
          <p:nvSpPr>
            <p:cNvPr id="47" name="AutoShape 47"/>
            <p:cNvSpPr/>
            <p:nvPr/>
          </p:nvSpPr>
          <p:spPr>
            <a:xfrm>
              <a:off x="1744" y="440564"/>
              <a:ext cx="4007889" cy="0"/>
            </a:xfrm>
            <a:prstGeom prst="line">
              <a:avLst/>
            </a:prstGeom>
            <a:ln w="50800" cap="flat">
              <a:solidFill>
                <a:srgbClr val="000000"/>
              </a:solidFill>
              <a:prstDash val="solid"/>
              <a:headEnd type="none" w="sm" len="sm"/>
              <a:tailEnd type="arrow" w="med" len="sm"/>
            </a:ln>
          </p:spPr>
        </p:sp>
        <p:sp>
          <p:nvSpPr>
            <p:cNvPr id="48" name="AutoShape 48"/>
            <p:cNvSpPr/>
            <p:nvPr/>
          </p:nvSpPr>
          <p:spPr>
            <a:xfrm>
              <a:off x="872" y="1134333"/>
              <a:ext cx="6399938" cy="0"/>
            </a:xfrm>
            <a:prstGeom prst="line">
              <a:avLst/>
            </a:prstGeom>
            <a:ln w="50800" cap="flat">
              <a:solidFill>
                <a:srgbClr val="000000"/>
              </a:solidFill>
              <a:prstDash val="solid"/>
              <a:headEnd type="none" w="sm" len="sm"/>
              <a:tailEnd type="arrow" w="med" len="sm"/>
            </a:ln>
          </p:spPr>
        </p:sp>
        <p:sp>
          <p:nvSpPr>
            <p:cNvPr id="49" name="AutoShape 49"/>
            <p:cNvSpPr/>
            <p:nvPr/>
          </p:nvSpPr>
          <p:spPr>
            <a:xfrm flipV="1">
              <a:off x="0" y="1921733"/>
              <a:ext cx="8620592" cy="0"/>
            </a:xfrm>
            <a:prstGeom prst="line">
              <a:avLst/>
            </a:prstGeom>
            <a:ln w="50800" cap="flat">
              <a:solidFill>
                <a:srgbClr val="000000"/>
              </a:solidFill>
              <a:prstDash val="solid"/>
              <a:headEnd type="none" w="sm" len="sm"/>
              <a:tailEnd type="arrow" w="med" len="sm"/>
            </a:ln>
          </p:spPr>
        </p:sp>
      </p:grpSp>
      <p:grpSp>
        <p:nvGrpSpPr>
          <p:cNvPr id="50" name="Group 50"/>
          <p:cNvGrpSpPr/>
          <p:nvPr/>
        </p:nvGrpSpPr>
        <p:grpSpPr>
          <a:xfrm>
            <a:off x="7591694" y="3958976"/>
            <a:ext cx="6657928" cy="1460349"/>
            <a:chOff x="0" y="0"/>
            <a:chExt cx="8877238" cy="1947133"/>
          </a:xfrm>
        </p:grpSpPr>
        <p:sp>
          <p:nvSpPr>
            <p:cNvPr id="51" name="TextBox 51"/>
            <p:cNvSpPr txBox="1"/>
            <p:nvPr/>
          </p:nvSpPr>
          <p:spPr>
            <a:xfrm>
              <a:off x="6457615" y="1410145"/>
              <a:ext cx="2419623" cy="352213"/>
            </a:xfrm>
            <a:prstGeom prst="rect">
              <a:avLst/>
            </a:prstGeom>
          </p:spPr>
          <p:txBody>
            <a:bodyPr lIns="0" tIns="0" rIns="0" bIns="0" rtlCol="0" anchor="t">
              <a:spAutoFit/>
            </a:bodyPr>
            <a:lstStyle/>
            <a:p>
              <a:pPr algn="ctr">
                <a:lnSpc>
                  <a:spcPts val="2240"/>
                </a:lnSpc>
              </a:pPr>
              <a:r>
                <a:rPr lang="en-US" sz="1600">
                  <a:solidFill>
                    <a:srgbClr val="000000"/>
                  </a:solidFill>
                  <a:latin typeface="Inter"/>
                  <a:ea typeface="Inter"/>
                  <a:cs typeface="Inter"/>
                  <a:sym typeface="Inter"/>
                </a:rPr>
                <a:t>Largo plazo</a:t>
              </a:r>
            </a:p>
          </p:txBody>
        </p:sp>
        <p:sp>
          <p:nvSpPr>
            <p:cNvPr id="52" name="TextBox 52"/>
            <p:cNvSpPr txBox="1"/>
            <p:nvPr/>
          </p:nvSpPr>
          <p:spPr>
            <a:xfrm>
              <a:off x="4124529" y="650663"/>
              <a:ext cx="2333086" cy="352213"/>
            </a:xfrm>
            <a:prstGeom prst="rect">
              <a:avLst/>
            </a:prstGeom>
          </p:spPr>
          <p:txBody>
            <a:bodyPr lIns="0" tIns="0" rIns="0" bIns="0" rtlCol="0" anchor="t">
              <a:spAutoFit/>
            </a:bodyPr>
            <a:lstStyle/>
            <a:p>
              <a:pPr algn="ctr">
                <a:lnSpc>
                  <a:spcPts val="2240"/>
                </a:lnSpc>
              </a:pPr>
              <a:r>
                <a:rPr lang="en-US" sz="1600">
                  <a:solidFill>
                    <a:srgbClr val="000000"/>
                  </a:solidFill>
                  <a:latin typeface="Inter"/>
                  <a:ea typeface="Inter"/>
                  <a:cs typeface="Inter"/>
                  <a:sym typeface="Inter"/>
                </a:rPr>
                <a:t>Mediano plazo</a:t>
              </a:r>
            </a:p>
          </p:txBody>
        </p:sp>
        <p:sp>
          <p:nvSpPr>
            <p:cNvPr id="53" name="TextBox 53"/>
            <p:cNvSpPr txBox="1"/>
            <p:nvPr/>
          </p:nvSpPr>
          <p:spPr>
            <a:xfrm>
              <a:off x="1636941" y="-38100"/>
              <a:ext cx="2372376" cy="352213"/>
            </a:xfrm>
            <a:prstGeom prst="rect">
              <a:avLst/>
            </a:prstGeom>
          </p:spPr>
          <p:txBody>
            <a:bodyPr lIns="0" tIns="0" rIns="0" bIns="0" rtlCol="0" anchor="t">
              <a:spAutoFit/>
            </a:bodyPr>
            <a:lstStyle/>
            <a:p>
              <a:pPr algn="ctr">
                <a:lnSpc>
                  <a:spcPts val="2240"/>
                </a:lnSpc>
              </a:pPr>
              <a:r>
                <a:rPr lang="en-US" sz="1600">
                  <a:solidFill>
                    <a:srgbClr val="000000"/>
                  </a:solidFill>
                  <a:latin typeface="Inter"/>
                  <a:ea typeface="Inter"/>
                  <a:cs typeface="Inter"/>
                  <a:sym typeface="Inter"/>
                </a:rPr>
                <a:t>Corto plazo</a:t>
              </a:r>
            </a:p>
          </p:txBody>
        </p:sp>
        <p:sp>
          <p:nvSpPr>
            <p:cNvPr id="54" name="AutoShape 54"/>
            <p:cNvSpPr/>
            <p:nvPr/>
          </p:nvSpPr>
          <p:spPr>
            <a:xfrm>
              <a:off x="1744" y="440564"/>
              <a:ext cx="4007889" cy="0"/>
            </a:xfrm>
            <a:prstGeom prst="line">
              <a:avLst/>
            </a:prstGeom>
            <a:ln w="50800" cap="flat">
              <a:solidFill>
                <a:srgbClr val="000000"/>
              </a:solidFill>
              <a:prstDash val="solid"/>
              <a:headEnd type="none" w="sm" len="sm"/>
              <a:tailEnd type="arrow" w="med" len="sm"/>
            </a:ln>
          </p:spPr>
        </p:sp>
        <p:sp>
          <p:nvSpPr>
            <p:cNvPr id="55" name="AutoShape 55"/>
            <p:cNvSpPr/>
            <p:nvPr/>
          </p:nvSpPr>
          <p:spPr>
            <a:xfrm>
              <a:off x="872" y="1134333"/>
              <a:ext cx="6399938" cy="0"/>
            </a:xfrm>
            <a:prstGeom prst="line">
              <a:avLst/>
            </a:prstGeom>
            <a:ln w="50800" cap="flat">
              <a:solidFill>
                <a:srgbClr val="000000"/>
              </a:solidFill>
              <a:prstDash val="solid"/>
              <a:headEnd type="none" w="sm" len="sm"/>
              <a:tailEnd type="arrow" w="med" len="sm"/>
            </a:ln>
          </p:spPr>
        </p:sp>
        <p:sp>
          <p:nvSpPr>
            <p:cNvPr id="56" name="AutoShape 56"/>
            <p:cNvSpPr/>
            <p:nvPr/>
          </p:nvSpPr>
          <p:spPr>
            <a:xfrm flipV="1">
              <a:off x="0" y="1921733"/>
              <a:ext cx="8620592" cy="0"/>
            </a:xfrm>
            <a:prstGeom prst="line">
              <a:avLst/>
            </a:prstGeom>
            <a:ln w="50800" cap="flat">
              <a:solidFill>
                <a:srgbClr val="000000"/>
              </a:solidFill>
              <a:prstDash val="solid"/>
              <a:headEnd type="none" w="sm" len="sm"/>
              <a:tailEnd type="arrow" w="med" len="sm"/>
            </a:ln>
          </p:spPr>
        </p:sp>
      </p:grpSp>
      <p:grpSp>
        <p:nvGrpSpPr>
          <p:cNvPr id="57" name="Group 57"/>
          <p:cNvGrpSpPr/>
          <p:nvPr/>
        </p:nvGrpSpPr>
        <p:grpSpPr>
          <a:xfrm>
            <a:off x="2343579" y="6107122"/>
            <a:ext cx="6657928" cy="1460349"/>
            <a:chOff x="0" y="0"/>
            <a:chExt cx="8877238" cy="1947133"/>
          </a:xfrm>
        </p:grpSpPr>
        <p:sp>
          <p:nvSpPr>
            <p:cNvPr id="58" name="TextBox 58"/>
            <p:cNvSpPr txBox="1"/>
            <p:nvPr/>
          </p:nvSpPr>
          <p:spPr>
            <a:xfrm>
              <a:off x="6457615" y="1410145"/>
              <a:ext cx="2419623" cy="352213"/>
            </a:xfrm>
            <a:prstGeom prst="rect">
              <a:avLst/>
            </a:prstGeom>
          </p:spPr>
          <p:txBody>
            <a:bodyPr lIns="0" tIns="0" rIns="0" bIns="0" rtlCol="0" anchor="t">
              <a:spAutoFit/>
            </a:bodyPr>
            <a:lstStyle/>
            <a:p>
              <a:pPr algn="ctr">
                <a:lnSpc>
                  <a:spcPts val="2240"/>
                </a:lnSpc>
              </a:pPr>
              <a:r>
                <a:rPr lang="en-US" sz="1600">
                  <a:solidFill>
                    <a:srgbClr val="000000"/>
                  </a:solidFill>
                  <a:latin typeface="Inter"/>
                  <a:ea typeface="Inter"/>
                  <a:cs typeface="Inter"/>
                  <a:sym typeface="Inter"/>
                </a:rPr>
                <a:t>Largo plazo</a:t>
              </a:r>
            </a:p>
          </p:txBody>
        </p:sp>
        <p:sp>
          <p:nvSpPr>
            <p:cNvPr id="59" name="TextBox 59"/>
            <p:cNvSpPr txBox="1"/>
            <p:nvPr/>
          </p:nvSpPr>
          <p:spPr>
            <a:xfrm>
              <a:off x="4124529" y="650663"/>
              <a:ext cx="2333086" cy="352213"/>
            </a:xfrm>
            <a:prstGeom prst="rect">
              <a:avLst/>
            </a:prstGeom>
          </p:spPr>
          <p:txBody>
            <a:bodyPr lIns="0" tIns="0" rIns="0" bIns="0" rtlCol="0" anchor="t">
              <a:spAutoFit/>
            </a:bodyPr>
            <a:lstStyle/>
            <a:p>
              <a:pPr algn="ctr">
                <a:lnSpc>
                  <a:spcPts val="2240"/>
                </a:lnSpc>
              </a:pPr>
              <a:r>
                <a:rPr lang="en-US" sz="1600">
                  <a:solidFill>
                    <a:srgbClr val="000000"/>
                  </a:solidFill>
                  <a:latin typeface="Inter"/>
                  <a:ea typeface="Inter"/>
                  <a:cs typeface="Inter"/>
                  <a:sym typeface="Inter"/>
                </a:rPr>
                <a:t>Mediano plazo</a:t>
              </a:r>
            </a:p>
          </p:txBody>
        </p:sp>
        <p:sp>
          <p:nvSpPr>
            <p:cNvPr id="60" name="TextBox 60"/>
            <p:cNvSpPr txBox="1"/>
            <p:nvPr/>
          </p:nvSpPr>
          <p:spPr>
            <a:xfrm>
              <a:off x="1636941" y="-38100"/>
              <a:ext cx="2372376" cy="352213"/>
            </a:xfrm>
            <a:prstGeom prst="rect">
              <a:avLst/>
            </a:prstGeom>
          </p:spPr>
          <p:txBody>
            <a:bodyPr lIns="0" tIns="0" rIns="0" bIns="0" rtlCol="0" anchor="t">
              <a:spAutoFit/>
            </a:bodyPr>
            <a:lstStyle/>
            <a:p>
              <a:pPr algn="ctr">
                <a:lnSpc>
                  <a:spcPts val="2240"/>
                </a:lnSpc>
              </a:pPr>
              <a:r>
                <a:rPr lang="en-US" sz="1600">
                  <a:solidFill>
                    <a:srgbClr val="000000"/>
                  </a:solidFill>
                  <a:latin typeface="Inter"/>
                  <a:ea typeface="Inter"/>
                  <a:cs typeface="Inter"/>
                  <a:sym typeface="Inter"/>
                </a:rPr>
                <a:t>Corto plazo</a:t>
              </a:r>
            </a:p>
          </p:txBody>
        </p:sp>
        <p:sp>
          <p:nvSpPr>
            <p:cNvPr id="61" name="AutoShape 61"/>
            <p:cNvSpPr/>
            <p:nvPr/>
          </p:nvSpPr>
          <p:spPr>
            <a:xfrm>
              <a:off x="1744" y="440564"/>
              <a:ext cx="4007889" cy="0"/>
            </a:xfrm>
            <a:prstGeom prst="line">
              <a:avLst/>
            </a:prstGeom>
            <a:ln w="50800" cap="flat">
              <a:solidFill>
                <a:srgbClr val="000000"/>
              </a:solidFill>
              <a:prstDash val="solid"/>
              <a:headEnd type="none" w="sm" len="sm"/>
              <a:tailEnd type="arrow" w="med" len="sm"/>
            </a:ln>
          </p:spPr>
        </p:sp>
        <p:sp>
          <p:nvSpPr>
            <p:cNvPr id="62" name="AutoShape 62"/>
            <p:cNvSpPr/>
            <p:nvPr/>
          </p:nvSpPr>
          <p:spPr>
            <a:xfrm>
              <a:off x="872" y="1134333"/>
              <a:ext cx="6399938" cy="0"/>
            </a:xfrm>
            <a:prstGeom prst="line">
              <a:avLst/>
            </a:prstGeom>
            <a:ln w="50800" cap="flat">
              <a:solidFill>
                <a:srgbClr val="000000"/>
              </a:solidFill>
              <a:prstDash val="solid"/>
              <a:headEnd type="none" w="sm" len="sm"/>
              <a:tailEnd type="arrow" w="med" len="sm"/>
            </a:ln>
          </p:spPr>
        </p:sp>
        <p:sp>
          <p:nvSpPr>
            <p:cNvPr id="63" name="AutoShape 63"/>
            <p:cNvSpPr/>
            <p:nvPr/>
          </p:nvSpPr>
          <p:spPr>
            <a:xfrm flipV="1">
              <a:off x="0" y="1921733"/>
              <a:ext cx="8620592" cy="0"/>
            </a:xfrm>
            <a:prstGeom prst="line">
              <a:avLst/>
            </a:prstGeom>
            <a:ln w="50800" cap="flat">
              <a:solidFill>
                <a:srgbClr val="000000"/>
              </a:solidFill>
              <a:prstDash val="solid"/>
              <a:headEnd type="none" w="sm" len="sm"/>
              <a:tailEnd type="arrow" w="med" len="sm"/>
            </a:ln>
          </p:spPr>
        </p:sp>
      </p:grpSp>
      <p:grpSp>
        <p:nvGrpSpPr>
          <p:cNvPr id="64" name="Group 64"/>
          <p:cNvGrpSpPr/>
          <p:nvPr/>
        </p:nvGrpSpPr>
        <p:grpSpPr>
          <a:xfrm>
            <a:off x="9396051" y="6107122"/>
            <a:ext cx="6657928" cy="1460349"/>
            <a:chOff x="0" y="0"/>
            <a:chExt cx="8877238" cy="1947133"/>
          </a:xfrm>
        </p:grpSpPr>
        <p:sp>
          <p:nvSpPr>
            <p:cNvPr id="65" name="TextBox 65"/>
            <p:cNvSpPr txBox="1"/>
            <p:nvPr/>
          </p:nvSpPr>
          <p:spPr>
            <a:xfrm>
              <a:off x="6457615" y="1410145"/>
              <a:ext cx="2419623" cy="352213"/>
            </a:xfrm>
            <a:prstGeom prst="rect">
              <a:avLst/>
            </a:prstGeom>
          </p:spPr>
          <p:txBody>
            <a:bodyPr lIns="0" tIns="0" rIns="0" bIns="0" rtlCol="0" anchor="t">
              <a:spAutoFit/>
            </a:bodyPr>
            <a:lstStyle/>
            <a:p>
              <a:pPr algn="ctr">
                <a:lnSpc>
                  <a:spcPts val="2240"/>
                </a:lnSpc>
              </a:pPr>
              <a:r>
                <a:rPr lang="en-US" sz="1600">
                  <a:solidFill>
                    <a:srgbClr val="000000"/>
                  </a:solidFill>
                  <a:latin typeface="Inter"/>
                  <a:ea typeface="Inter"/>
                  <a:cs typeface="Inter"/>
                  <a:sym typeface="Inter"/>
                </a:rPr>
                <a:t>Largo plazo</a:t>
              </a:r>
            </a:p>
          </p:txBody>
        </p:sp>
        <p:sp>
          <p:nvSpPr>
            <p:cNvPr id="66" name="TextBox 66"/>
            <p:cNvSpPr txBox="1"/>
            <p:nvPr/>
          </p:nvSpPr>
          <p:spPr>
            <a:xfrm>
              <a:off x="4124529" y="650663"/>
              <a:ext cx="2333086" cy="352213"/>
            </a:xfrm>
            <a:prstGeom prst="rect">
              <a:avLst/>
            </a:prstGeom>
          </p:spPr>
          <p:txBody>
            <a:bodyPr lIns="0" tIns="0" rIns="0" bIns="0" rtlCol="0" anchor="t">
              <a:spAutoFit/>
            </a:bodyPr>
            <a:lstStyle/>
            <a:p>
              <a:pPr algn="ctr">
                <a:lnSpc>
                  <a:spcPts val="2240"/>
                </a:lnSpc>
              </a:pPr>
              <a:r>
                <a:rPr lang="en-US" sz="1600">
                  <a:solidFill>
                    <a:srgbClr val="000000"/>
                  </a:solidFill>
                  <a:latin typeface="Inter"/>
                  <a:ea typeface="Inter"/>
                  <a:cs typeface="Inter"/>
                  <a:sym typeface="Inter"/>
                </a:rPr>
                <a:t>Mediano plazo</a:t>
              </a:r>
            </a:p>
          </p:txBody>
        </p:sp>
        <p:sp>
          <p:nvSpPr>
            <p:cNvPr id="67" name="TextBox 67"/>
            <p:cNvSpPr txBox="1"/>
            <p:nvPr/>
          </p:nvSpPr>
          <p:spPr>
            <a:xfrm>
              <a:off x="1636941" y="-38100"/>
              <a:ext cx="2372376" cy="352213"/>
            </a:xfrm>
            <a:prstGeom prst="rect">
              <a:avLst/>
            </a:prstGeom>
          </p:spPr>
          <p:txBody>
            <a:bodyPr lIns="0" tIns="0" rIns="0" bIns="0" rtlCol="0" anchor="t">
              <a:spAutoFit/>
            </a:bodyPr>
            <a:lstStyle/>
            <a:p>
              <a:pPr algn="ctr">
                <a:lnSpc>
                  <a:spcPts val="2240"/>
                </a:lnSpc>
              </a:pPr>
              <a:r>
                <a:rPr lang="en-US" sz="1600">
                  <a:solidFill>
                    <a:srgbClr val="000000"/>
                  </a:solidFill>
                  <a:latin typeface="Inter"/>
                  <a:ea typeface="Inter"/>
                  <a:cs typeface="Inter"/>
                  <a:sym typeface="Inter"/>
                </a:rPr>
                <a:t>Corto plazo</a:t>
              </a:r>
            </a:p>
          </p:txBody>
        </p:sp>
        <p:sp>
          <p:nvSpPr>
            <p:cNvPr id="68" name="AutoShape 68"/>
            <p:cNvSpPr/>
            <p:nvPr/>
          </p:nvSpPr>
          <p:spPr>
            <a:xfrm>
              <a:off x="1744" y="440564"/>
              <a:ext cx="4007889" cy="0"/>
            </a:xfrm>
            <a:prstGeom prst="line">
              <a:avLst/>
            </a:prstGeom>
            <a:ln w="50800" cap="flat">
              <a:solidFill>
                <a:srgbClr val="000000"/>
              </a:solidFill>
              <a:prstDash val="solid"/>
              <a:headEnd type="none" w="sm" len="sm"/>
              <a:tailEnd type="arrow" w="med" len="sm"/>
            </a:ln>
          </p:spPr>
        </p:sp>
        <p:sp>
          <p:nvSpPr>
            <p:cNvPr id="69" name="AutoShape 69"/>
            <p:cNvSpPr/>
            <p:nvPr/>
          </p:nvSpPr>
          <p:spPr>
            <a:xfrm>
              <a:off x="872" y="1134333"/>
              <a:ext cx="6399938" cy="0"/>
            </a:xfrm>
            <a:prstGeom prst="line">
              <a:avLst/>
            </a:prstGeom>
            <a:ln w="50800" cap="flat">
              <a:solidFill>
                <a:srgbClr val="000000"/>
              </a:solidFill>
              <a:prstDash val="solid"/>
              <a:headEnd type="none" w="sm" len="sm"/>
              <a:tailEnd type="arrow" w="med" len="sm"/>
            </a:ln>
          </p:spPr>
        </p:sp>
        <p:sp>
          <p:nvSpPr>
            <p:cNvPr id="70" name="AutoShape 70"/>
            <p:cNvSpPr/>
            <p:nvPr/>
          </p:nvSpPr>
          <p:spPr>
            <a:xfrm flipV="1">
              <a:off x="0" y="1921733"/>
              <a:ext cx="8620592" cy="0"/>
            </a:xfrm>
            <a:prstGeom prst="line">
              <a:avLst/>
            </a:prstGeom>
            <a:ln w="50800" cap="flat">
              <a:solidFill>
                <a:srgbClr val="000000"/>
              </a:solidFill>
              <a:prstDash val="solid"/>
              <a:headEnd type="none" w="sm" len="sm"/>
              <a:tailEnd type="arrow" w="med" len="sm"/>
            </a:ln>
          </p:spPr>
        </p:sp>
      </p:grpSp>
      <p:grpSp>
        <p:nvGrpSpPr>
          <p:cNvPr id="71" name="Group 71"/>
          <p:cNvGrpSpPr/>
          <p:nvPr/>
        </p:nvGrpSpPr>
        <p:grpSpPr>
          <a:xfrm>
            <a:off x="4322874" y="8253271"/>
            <a:ext cx="6657928" cy="1460349"/>
            <a:chOff x="0" y="0"/>
            <a:chExt cx="8877238" cy="1947133"/>
          </a:xfrm>
        </p:grpSpPr>
        <p:sp>
          <p:nvSpPr>
            <p:cNvPr id="72" name="TextBox 72"/>
            <p:cNvSpPr txBox="1"/>
            <p:nvPr/>
          </p:nvSpPr>
          <p:spPr>
            <a:xfrm>
              <a:off x="6457615" y="1410145"/>
              <a:ext cx="2419623" cy="352213"/>
            </a:xfrm>
            <a:prstGeom prst="rect">
              <a:avLst/>
            </a:prstGeom>
          </p:spPr>
          <p:txBody>
            <a:bodyPr lIns="0" tIns="0" rIns="0" bIns="0" rtlCol="0" anchor="t">
              <a:spAutoFit/>
            </a:bodyPr>
            <a:lstStyle/>
            <a:p>
              <a:pPr algn="ctr">
                <a:lnSpc>
                  <a:spcPts val="2240"/>
                </a:lnSpc>
              </a:pPr>
              <a:r>
                <a:rPr lang="en-US" sz="1600">
                  <a:solidFill>
                    <a:srgbClr val="000000"/>
                  </a:solidFill>
                  <a:latin typeface="Inter"/>
                  <a:ea typeface="Inter"/>
                  <a:cs typeface="Inter"/>
                  <a:sym typeface="Inter"/>
                </a:rPr>
                <a:t>Largo plazo</a:t>
              </a:r>
            </a:p>
          </p:txBody>
        </p:sp>
        <p:sp>
          <p:nvSpPr>
            <p:cNvPr id="73" name="TextBox 73"/>
            <p:cNvSpPr txBox="1"/>
            <p:nvPr/>
          </p:nvSpPr>
          <p:spPr>
            <a:xfrm>
              <a:off x="4124529" y="650663"/>
              <a:ext cx="2333086" cy="352213"/>
            </a:xfrm>
            <a:prstGeom prst="rect">
              <a:avLst/>
            </a:prstGeom>
          </p:spPr>
          <p:txBody>
            <a:bodyPr lIns="0" tIns="0" rIns="0" bIns="0" rtlCol="0" anchor="t">
              <a:spAutoFit/>
            </a:bodyPr>
            <a:lstStyle/>
            <a:p>
              <a:pPr algn="ctr">
                <a:lnSpc>
                  <a:spcPts val="2240"/>
                </a:lnSpc>
              </a:pPr>
              <a:r>
                <a:rPr lang="en-US" sz="1600">
                  <a:solidFill>
                    <a:srgbClr val="000000"/>
                  </a:solidFill>
                  <a:latin typeface="Inter"/>
                  <a:ea typeface="Inter"/>
                  <a:cs typeface="Inter"/>
                  <a:sym typeface="Inter"/>
                </a:rPr>
                <a:t>Mediano plazo</a:t>
              </a:r>
            </a:p>
          </p:txBody>
        </p:sp>
        <p:sp>
          <p:nvSpPr>
            <p:cNvPr id="74" name="TextBox 74"/>
            <p:cNvSpPr txBox="1"/>
            <p:nvPr/>
          </p:nvSpPr>
          <p:spPr>
            <a:xfrm>
              <a:off x="1636941" y="-38100"/>
              <a:ext cx="2372376" cy="352213"/>
            </a:xfrm>
            <a:prstGeom prst="rect">
              <a:avLst/>
            </a:prstGeom>
          </p:spPr>
          <p:txBody>
            <a:bodyPr lIns="0" tIns="0" rIns="0" bIns="0" rtlCol="0" anchor="t">
              <a:spAutoFit/>
            </a:bodyPr>
            <a:lstStyle/>
            <a:p>
              <a:pPr algn="ctr">
                <a:lnSpc>
                  <a:spcPts val="2240"/>
                </a:lnSpc>
              </a:pPr>
              <a:r>
                <a:rPr lang="en-US" sz="1600">
                  <a:solidFill>
                    <a:srgbClr val="000000"/>
                  </a:solidFill>
                  <a:latin typeface="Inter"/>
                  <a:ea typeface="Inter"/>
                  <a:cs typeface="Inter"/>
                  <a:sym typeface="Inter"/>
                </a:rPr>
                <a:t>Corto plazo</a:t>
              </a:r>
            </a:p>
          </p:txBody>
        </p:sp>
        <p:sp>
          <p:nvSpPr>
            <p:cNvPr id="75" name="AutoShape 75"/>
            <p:cNvSpPr/>
            <p:nvPr/>
          </p:nvSpPr>
          <p:spPr>
            <a:xfrm>
              <a:off x="1744" y="440564"/>
              <a:ext cx="4007889" cy="0"/>
            </a:xfrm>
            <a:prstGeom prst="line">
              <a:avLst/>
            </a:prstGeom>
            <a:ln w="50800" cap="flat">
              <a:solidFill>
                <a:srgbClr val="000000"/>
              </a:solidFill>
              <a:prstDash val="solid"/>
              <a:headEnd type="none" w="sm" len="sm"/>
              <a:tailEnd type="arrow" w="med" len="sm"/>
            </a:ln>
          </p:spPr>
        </p:sp>
        <p:sp>
          <p:nvSpPr>
            <p:cNvPr id="76" name="AutoShape 76"/>
            <p:cNvSpPr/>
            <p:nvPr/>
          </p:nvSpPr>
          <p:spPr>
            <a:xfrm>
              <a:off x="872" y="1134333"/>
              <a:ext cx="6399938" cy="0"/>
            </a:xfrm>
            <a:prstGeom prst="line">
              <a:avLst/>
            </a:prstGeom>
            <a:ln w="50800" cap="flat">
              <a:solidFill>
                <a:srgbClr val="000000"/>
              </a:solidFill>
              <a:prstDash val="solid"/>
              <a:headEnd type="none" w="sm" len="sm"/>
              <a:tailEnd type="arrow" w="med" len="sm"/>
            </a:ln>
          </p:spPr>
        </p:sp>
        <p:sp>
          <p:nvSpPr>
            <p:cNvPr id="77" name="AutoShape 77"/>
            <p:cNvSpPr/>
            <p:nvPr/>
          </p:nvSpPr>
          <p:spPr>
            <a:xfrm flipV="1">
              <a:off x="0" y="1921733"/>
              <a:ext cx="8620592" cy="0"/>
            </a:xfrm>
            <a:prstGeom prst="line">
              <a:avLst/>
            </a:prstGeom>
            <a:ln w="50800" cap="flat">
              <a:solidFill>
                <a:srgbClr val="000000"/>
              </a:solidFill>
              <a:prstDash val="solid"/>
              <a:headEnd type="none" w="sm" len="sm"/>
              <a:tailEnd type="arrow" w="med" len="sm"/>
            </a:ln>
          </p:spPr>
        </p:sp>
      </p:grpSp>
      <p:grpSp>
        <p:nvGrpSpPr>
          <p:cNvPr id="78" name="Group 78"/>
          <p:cNvGrpSpPr/>
          <p:nvPr/>
        </p:nvGrpSpPr>
        <p:grpSpPr>
          <a:xfrm>
            <a:off x="11113142" y="8278264"/>
            <a:ext cx="6657928" cy="1460349"/>
            <a:chOff x="0" y="0"/>
            <a:chExt cx="8877238" cy="1947133"/>
          </a:xfrm>
        </p:grpSpPr>
        <p:sp>
          <p:nvSpPr>
            <p:cNvPr id="79" name="TextBox 79"/>
            <p:cNvSpPr txBox="1"/>
            <p:nvPr/>
          </p:nvSpPr>
          <p:spPr>
            <a:xfrm>
              <a:off x="6457615" y="1410145"/>
              <a:ext cx="2419623" cy="352213"/>
            </a:xfrm>
            <a:prstGeom prst="rect">
              <a:avLst/>
            </a:prstGeom>
          </p:spPr>
          <p:txBody>
            <a:bodyPr lIns="0" tIns="0" rIns="0" bIns="0" rtlCol="0" anchor="t">
              <a:spAutoFit/>
            </a:bodyPr>
            <a:lstStyle/>
            <a:p>
              <a:pPr algn="ctr">
                <a:lnSpc>
                  <a:spcPts val="2240"/>
                </a:lnSpc>
              </a:pPr>
              <a:r>
                <a:rPr lang="en-US" sz="1600">
                  <a:solidFill>
                    <a:srgbClr val="000000"/>
                  </a:solidFill>
                  <a:latin typeface="Inter"/>
                  <a:ea typeface="Inter"/>
                  <a:cs typeface="Inter"/>
                  <a:sym typeface="Inter"/>
                </a:rPr>
                <a:t>Largo plazo</a:t>
              </a:r>
            </a:p>
          </p:txBody>
        </p:sp>
        <p:sp>
          <p:nvSpPr>
            <p:cNvPr id="80" name="TextBox 80"/>
            <p:cNvSpPr txBox="1"/>
            <p:nvPr/>
          </p:nvSpPr>
          <p:spPr>
            <a:xfrm>
              <a:off x="4124529" y="650663"/>
              <a:ext cx="2333086" cy="352213"/>
            </a:xfrm>
            <a:prstGeom prst="rect">
              <a:avLst/>
            </a:prstGeom>
          </p:spPr>
          <p:txBody>
            <a:bodyPr lIns="0" tIns="0" rIns="0" bIns="0" rtlCol="0" anchor="t">
              <a:spAutoFit/>
            </a:bodyPr>
            <a:lstStyle/>
            <a:p>
              <a:pPr algn="ctr">
                <a:lnSpc>
                  <a:spcPts val="2240"/>
                </a:lnSpc>
              </a:pPr>
              <a:r>
                <a:rPr lang="en-US" sz="1600">
                  <a:solidFill>
                    <a:srgbClr val="000000"/>
                  </a:solidFill>
                  <a:latin typeface="Inter"/>
                  <a:ea typeface="Inter"/>
                  <a:cs typeface="Inter"/>
                  <a:sym typeface="Inter"/>
                </a:rPr>
                <a:t>Mediano plazo</a:t>
              </a:r>
            </a:p>
          </p:txBody>
        </p:sp>
        <p:sp>
          <p:nvSpPr>
            <p:cNvPr id="81" name="TextBox 81"/>
            <p:cNvSpPr txBox="1"/>
            <p:nvPr/>
          </p:nvSpPr>
          <p:spPr>
            <a:xfrm>
              <a:off x="1636941" y="-38100"/>
              <a:ext cx="2372376" cy="352213"/>
            </a:xfrm>
            <a:prstGeom prst="rect">
              <a:avLst/>
            </a:prstGeom>
          </p:spPr>
          <p:txBody>
            <a:bodyPr lIns="0" tIns="0" rIns="0" bIns="0" rtlCol="0" anchor="t">
              <a:spAutoFit/>
            </a:bodyPr>
            <a:lstStyle/>
            <a:p>
              <a:pPr algn="ctr">
                <a:lnSpc>
                  <a:spcPts val="2240"/>
                </a:lnSpc>
              </a:pPr>
              <a:r>
                <a:rPr lang="en-US" sz="1600">
                  <a:solidFill>
                    <a:srgbClr val="000000"/>
                  </a:solidFill>
                  <a:latin typeface="Inter"/>
                  <a:ea typeface="Inter"/>
                  <a:cs typeface="Inter"/>
                  <a:sym typeface="Inter"/>
                </a:rPr>
                <a:t>Corto plazo</a:t>
              </a:r>
            </a:p>
          </p:txBody>
        </p:sp>
        <p:sp>
          <p:nvSpPr>
            <p:cNvPr id="82" name="AutoShape 82"/>
            <p:cNvSpPr/>
            <p:nvPr/>
          </p:nvSpPr>
          <p:spPr>
            <a:xfrm>
              <a:off x="1744" y="440564"/>
              <a:ext cx="4007889" cy="0"/>
            </a:xfrm>
            <a:prstGeom prst="line">
              <a:avLst/>
            </a:prstGeom>
            <a:ln w="50800" cap="flat">
              <a:solidFill>
                <a:srgbClr val="000000"/>
              </a:solidFill>
              <a:prstDash val="solid"/>
              <a:headEnd type="none" w="sm" len="sm"/>
              <a:tailEnd type="arrow" w="med" len="sm"/>
            </a:ln>
          </p:spPr>
        </p:sp>
        <p:sp>
          <p:nvSpPr>
            <p:cNvPr id="83" name="AutoShape 83"/>
            <p:cNvSpPr/>
            <p:nvPr/>
          </p:nvSpPr>
          <p:spPr>
            <a:xfrm>
              <a:off x="872" y="1134333"/>
              <a:ext cx="6399938" cy="0"/>
            </a:xfrm>
            <a:prstGeom prst="line">
              <a:avLst/>
            </a:prstGeom>
            <a:ln w="50800" cap="flat">
              <a:solidFill>
                <a:srgbClr val="000000"/>
              </a:solidFill>
              <a:prstDash val="solid"/>
              <a:headEnd type="none" w="sm" len="sm"/>
              <a:tailEnd type="arrow" w="med" len="sm"/>
            </a:ln>
          </p:spPr>
        </p:sp>
        <p:sp>
          <p:nvSpPr>
            <p:cNvPr id="84" name="AutoShape 84"/>
            <p:cNvSpPr/>
            <p:nvPr/>
          </p:nvSpPr>
          <p:spPr>
            <a:xfrm flipV="1">
              <a:off x="0" y="1921733"/>
              <a:ext cx="8620592" cy="0"/>
            </a:xfrm>
            <a:prstGeom prst="line">
              <a:avLst/>
            </a:prstGeom>
            <a:ln w="50800" cap="flat">
              <a:solidFill>
                <a:srgbClr val="000000"/>
              </a:solidFill>
              <a:prstDash val="solid"/>
              <a:headEnd type="none" w="sm" len="sm"/>
              <a:tailEnd type="arrow" w="med" len="sm"/>
            </a:ln>
          </p:spPr>
        </p:sp>
      </p:grpSp>
      <p:sp>
        <p:nvSpPr>
          <p:cNvPr id="85" name="AutoShape 85"/>
          <p:cNvSpPr/>
          <p:nvPr/>
        </p:nvSpPr>
        <p:spPr>
          <a:xfrm flipV="1">
            <a:off x="197642" y="3218209"/>
            <a:ext cx="0" cy="6886384"/>
          </a:xfrm>
          <a:prstGeom prst="line">
            <a:avLst/>
          </a:prstGeom>
          <a:ln w="38100" cap="flat">
            <a:solidFill>
              <a:srgbClr val="FFD500"/>
            </a:solidFill>
            <a:prstDash val="sysDot"/>
            <a:headEnd type="none" w="sm" len="sm"/>
            <a:tailEnd type="none" w="sm" len="sm"/>
          </a:ln>
        </p:spPr>
      </p:sp>
      <p:sp>
        <p:nvSpPr>
          <p:cNvPr id="86" name="AutoShape 86"/>
          <p:cNvSpPr/>
          <p:nvPr/>
        </p:nvSpPr>
        <p:spPr>
          <a:xfrm flipV="1">
            <a:off x="18053844" y="3218209"/>
            <a:ext cx="0" cy="6886384"/>
          </a:xfrm>
          <a:prstGeom prst="line">
            <a:avLst/>
          </a:prstGeom>
          <a:ln w="38100" cap="flat">
            <a:solidFill>
              <a:srgbClr val="FFD500"/>
            </a:solidFill>
            <a:prstDash val="sysDot"/>
            <a:headEnd type="none" w="sm" len="sm"/>
            <a:tailEnd type="none" w="sm" len="sm"/>
          </a:ln>
        </p:spPr>
      </p:sp>
      <p:grpSp>
        <p:nvGrpSpPr>
          <p:cNvPr id="87" name="Group 87"/>
          <p:cNvGrpSpPr/>
          <p:nvPr/>
        </p:nvGrpSpPr>
        <p:grpSpPr>
          <a:xfrm rot="-2700000">
            <a:off x="564675" y="241624"/>
            <a:ext cx="928049" cy="928049"/>
            <a:chOff x="0" y="0"/>
            <a:chExt cx="812800" cy="812800"/>
          </a:xfrm>
        </p:grpSpPr>
        <p:sp>
          <p:nvSpPr>
            <p:cNvPr id="88" name="Freeform 88"/>
            <p:cNvSpPr/>
            <p:nvPr/>
          </p:nvSpPr>
          <p:spPr>
            <a:xfrm>
              <a:off x="0" y="0"/>
              <a:ext cx="812800" cy="812800"/>
            </a:xfrm>
            <a:custGeom>
              <a:avLst/>
              <a:gdLst/>
              <a:ahLst/>
              <a:cxnLst/>
              <a:rect l="l" t="t" r="r" b="b"/>
              <a:pathLst>
                <a:path w="812800" h="812800">
                  <a:moveTo>
                    <a:pt x="191869" y="0"/>
                  </a:moveTo>
                  <a:lnTo>
                    <a:pt x="620931" y="0"/>
                  </a:lnTo>
                  <a:cubicBezTo>
                    <a:pt x="726897" y="0"/>
                    <a:pt x="812800" y="85903"/>
                    <a:pt x="812800" y="191869"/>
                  </a:cubicBezTo>
                  <a:lnTo>
                    <a:pt x="812800" y="620931"/>
                  </a:lnTo>
                  <a:cubicBezTo>
                    <a:pt x="812800" y="726897"/>
                    <a:pt x="726897" y="812800"/>
                    <a:pt x="620931" y="812800"/>
                  </a:cubicBezTo>
                  <a:lnTo>
                    <a:pt x="191869" y="812800"/>
                  </a:lnTo>
                  <a:cubicBezTo>
                    <a:pt x="85903" y="812800"/>
                    <a:pt x="0" y="726897"/>
                    <a:pt x="0" y="620931"/>
                  </a:cubicBezTo>
                  <a:lnTo>
                    <a:pt x="0" y="191869"/>
                  </a:lnTo>
                  <a:cubicBezTo>
                    <a:pt x="0" y="85903"/>
                    <a:pt x="85903" y="0"/>
                    <a:pt x="191869" y="0"/>
                  </a:cubicBezTo>
                  <a:close/>
                </a:path>
              </a:pathLst>
            </a:custGeom>
            <a:solidFill>
              <a:srgbClr val="FFD500"/>
            </a:solidFill>
          </p:spPr>
        </p:sp>
        <p:sp>
          <p:nvSpPr>
            <p:cNvPr id="89" name="TextBox 89"/>
            <p:cNvSpPr txBox="1"/>
            <p:nvPr/>
          </p:nvSpPr>
          <p:spPr>
            <a:xfrm>
              <a:off x="0" y="-47625"/>
              <a:ext cx="812800" cy="860425"/>
            </a:xfrm>
            <a:prstGeom prst="rect">
              <a:avLst/>
            </a:prstGeom>
          </p:spPr>
          <p:txBody>
            <a:bodyPr lIns="32235" tIns="32235" rIns="32235" bIns="32235" rtlCol="0" anchor="ctr"/>
            <a:lstStyle/>
            <a:p>
              <a:pPr algn="ctr">
                <a:lnSpc>
                  <a:spcPts val="3393"/>
                </a:lnSpc>
              </a:pPr>
              <a:endParaRPr/>
            </a:p>
          </p:txBody>
        </p:sp>
      </p:grpSp>
      <p:sp>
        <p:nvSpPr>
          <p:cNvPr id="90" name="TextBox 90"/>
          <p:cNvSpPr txBox="1"/>
          <p:nvPr/>
        </p:nvSpPr>
        <p:spPr>
          <a:xfrm>
            <a:off x="1028700" y="1498698"/>
            <a:ext cx="16415934" cy="807295"/>
          </a:xfrm>
          <a:prstGeom prst="rect">
            <a:avLst/>
          </a:prstGeom>
        </p:spPr>
        <p:txBody>
          <a:bodyPr lIns="0" tIns="0" rIns="0" bIns="0" rtlCol="0" anchor="t">
            <a:spAutoFit/>
          </a:bodyPr>
          <a:lstStyle/>
          <a:p>
            <a:pPr marL="0" lvl="0" indent="0" algn="ctr">
              <a:lnSpc>
                <a:spcPts val="3278"/>
              </a:lnSpc>
            </a:pPr>
            <a:r>
              <a:rPr lang="en-US" sz="2341" spc="-14">
                <a:solidFill>
                  <a:srgbClr val="119F3B"/>
                </a:solidFill>
                <a:latin typeface="Inter"/>
                <a:ea typeface="Inter"/>
                <a:cs typeface="Inter"/>
                <a:sym typeface="Inter"/>
              </a:rPr>
              <a:t>La vigencia de los POT es de tres períodos constitucionales completos. Estos se deben calcular a partir del momento en que el municipio adopta el instrumento y para mayor claridad se puede hacer referencia en la gráfica siguiente. </a:t>
            </a:r>
          </a:p>
        </p:txBody>
      </p:sp>
      <p:sp>
        <p:nvSpPr>
          <p:cNvPr id="91" name="TextBox 91"/>
          <p:cNvSpPr txBox="1"/>
          <p:nvPr/>
        </p:nvSpPr>
        <p:spPr>
          <a:xfrm>
            <a:off x="6687419" y="5749446"/>
            <a:ext cx="4718111" cy="313303"/>
          </a:xfrm>
          <a:prstGeom prst="rect">
            <a:avLst/>
          </a:prstGeom>
        </p:spPr>
        <p:txBody>
          <a:bodyPr lIns="0" tIns="0" rIns="0" bIns="0" rtlCol="0" anchor="t">
            <a:spAutoFit/>
          </a:bodyPr>
          <a:lstStyle/>
          <a:p>
            <a:pPr marL="0" lvl="0" indent="0" algn="l">
              <a:lnSpc>
                <a:spcPts val="2528"/>
              </a:lnSpc>
            </a:pPr>
            <a:r>
              <a:rPr lang="en-US" sz="1975" b="1" spc="-39">
                <a:solidFill>
                  <a:srgbClr val="119F3B"/>
                </a:solidFill>
                <a:latin typeface="Inter Bold"/>
                <a:ea typeface="Inter Bold"/>
                <a:cs typeface="Inter Bold"/>
                <a:sym typeface="Inter Bold"/>
              </a:rPr>
              <a:t>Revisión general del instrumento de OT </a:t>
            </a:r>
          </a:p>
        </p:txBody>
      </p:sp>
      <p:sp>
        <p:nvSpPr>
          <p:cNvPr id="92" name="TextBox 92"/>
          <p:cNvSpPr txBox="1"/>
          <p:nvPr/>
        </p:nvSpPr>
        <p:spPr>
          <a:xfrm>
            <a:off x="8707472" y="7900846"/>
            <a:ext cx="4718111" cy="313303"/>
          </a:xfrm>
          <a:prstGeom prst="rect">
            <a:avLst/>
          </a:prstGeom>
        </p:spPr>
        <p:txBody>
          <a:bodyPr lIns="0" tIns="0" rIns="0" bIns="0" rtlCol="0" anchor="t">
            <a:spAutoFit/>
          </a:bodyPr>
          <a:lstStyle/>
          <a:p>
            <a:pPr marL="0" lvl="0" indent="0" algn="l">
              <a:lnSpc>
                <a:spcPts val="2528"/>
              </a:lnSpc>
            </a:pPr>
            <a:r>
              <a:rPr lang="en-US" sz="1975" b="1" spc="-39">
                <a:solidFill>
                  <a:srgbClr val="119F3B"/>
                </a:solidFill>
                <a:latin typeface="Inter Bold"/>
                <a:ea typeface="Inter Bold"/>
                <a:cs typeface="Inter Bold"/>
                <a:sym typeface="Inter Bold"/>
              </a:rPr>
              <a:t>Revisión general del instrumento de OT </a:t>
            </a:r>
          </a:p>
        </p:txBody>
      </p:sp>
      <p:sp>
        <p:nvSpPr>
          <p:cNvPr id="93" name="TextBox 93"/>
          <p:cNvSpPr txBox="1"/>
          <p:nvPr/>
        </p:nvSpPr>
        <p:spPr>
          <a:xfrm>
            <a:off x="11502194" y="9938417"/>
            <a:ext cx="4718111" cy="313303"/>
          </a:xfrm>
          <a:prstGeom prst="rect">
            <a:avLst/>
          </a:prstGeom>
        </p:spPr>
        <p:txBody>
          <a:bodyPr lIns="0" tIns="0" rIns="0" bIns="0" rtlCol="0" anchor="t">
            <a:spAutoFit/>
          </a:bodyPr>
          <a:lstStyle/>
          <a:p>
            <a:pPr marL="0" lvl="0" indent="0" algn="l">
              <a:lnSpc>
                <a:spcPts val="2528"/>
              </a:lnSpc>
            </a:pPr>
            <a:r>
              <a:rPr lang="en-US" sz="1975" b="1" spc="-39">
                <a:solidFill>
                  <a:srgbClr val="119F3B"/>
                </a:solidFill>
                <a:latin typeface="Inter Bold"/>
                <a:ea typeface="Inter Bold"/>
                <a:cs typeface="Inter Bold"/>
                <a:sym typeface="Inter Bold"/>
              </a:rPr>
              <a:t>Revisión general del instrumento de OT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327" r="-60913" b="-15371"/>
            </a:stretch>
          </a:blipFill>
        </p:spPr>
      </p:sp>
      <p:grpSp>
        <p:nvGrpSpPr>
          <p:cNvPr id="3" name="Group 3"/>
          <p:cNvGrpSpPr/>
          <p:nvPr/>
        </p:nvGrpSpPr>
        <p:grpSpPr>
          <a:xfrm>
            <a:off x="-2075573" y="835041"/>
            <a:ext cx="8414196" cy="8802503"/>
            <a:chOff x="0" y="0"/>
            <a:chExt cx="11218928" cy="11736670"/>
          </a:xfrm>
        </p:grpSpPr>
        <p:sp>
          <p:nvSpPr>
            <p:cNvPr id="4" name="Freeform 4"/>
            <p:cNvSpPr/>
            <p:nvPr/>
          </p:nvSpPr>
          <p:spPr>
            <a:xfrm rot="-7900795">
              <a:off x="1330389" y="1374316"/>
              <a:ext cx="5171183" cy="5171183"/>
            </a:xfrm>
            <a:custGeom>
              <a:avLst/>
              <a:gdLst/>
              <a:ahLst/>
              <a:cxnLst/>
              <a:rect l="l" t="t" r="r" b="b"/>
              <a:pathLst>
                <a:path w="5171183" h="5171183">
                  <a:moveTo>
                    <a:pt x="0" y="0"/>
                  </a:moveTo>
                  <a:lnTo>
                    <a:pt x="5171183" y="0"/>
                  </a:lnTo>
                  <a:lnTo>
                    <a:pt x="5171183" y="5171183"/>
                  </a:lnTo>
                  <a:lnTo>
                    <a:pt x="0" y="51711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rot="-2700000">
              <a:off x="880422" y="6605196"/>
              <a:ext cx="4251053" cy="4251053"/>
              <a:chOff x="0" y="0"/>
              <a:chExt cx="812800" cy="812800"/>
            </a:xfrm>
          </p:grpSpPr>
          <p:sp>
            <p:nvSpPr>
              <p:cNvPr id="6" name="Freeform 6"/>
              <p:cNvSpPr/>
              <p:nvPr/>
            </p:nvSpPr>
            <p:spPr>
              <a:xfrm>
                <a:off x="0" y="0"/>
                <a:ext cx="812800" cy="812800"/>
              </a:xfrm>
              <a:custGeom>
                <a:avLst/>
                <a:gdLst/>
                <a:ahLst/>
                <a:cxnLst/>
                <a:rect l="l" t="t" r="r" b="b"/>
                <a:pathLst>
                  <a:path w="812800" h="812800">
                    <a:moveTo>
                      <a:pt x="73960" y="0"/>
                    </a:moveTo>
                    <a:lnTo>
                      <a:pt x="738840" y="0"/>
                    </a:lnTo>
                    <a:cubicBezTo>
                      <a:pt x="779687" y="0"/>
                      <a:pt x="812800" y="33113"/>
                      <a:pt x="812800" y="73960"/>
                    </a:cubicBezTo>
                    <a:lnTo>
                      <a:pt x="812800" y="738840"/>
                    </a:lnTo>
                    <a:cubicBezTo>
                      <a:pt x="812800" y="779687"/>
                      <a:pt x="779687" y="812800"/>
                      <a:pt x="738840" y="812800"/>
                    </a:cubicBezTo>
                    <a:lnTo>
                      <a:pt x="73960" y="812800"/>
                    </a:lnTo>
                    <a:cubicBezTo>
                      <a:pt x="33113" y="812800"/>
                      <a:pt x="0" y="779687"/>
                      <a:pt x="0" y="738840"/>
                    </a:cubicBezTo>
                    <a:lnTo>
                      <a:pt x="0" y="73960"/>
                    </a:lnTo>
                    <a:cubicBezTo>
                      <a:pt x="0" y="33113"/>
                      <a:pt x="33113" y="0"/>
                      <a:pt x="73960" y="0"/>
                    </a:cubicBezTo>
                    <a:close/>
                  </a:path>
                </a:pathLst>
              </a:custGeom>
              <a:solidFill>
                <a:srgbClr val="119F3B"/>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8" name="Freeform 8"/>
            <p:cNvSpPr/>
            <p:nvPr/>
          </p:nvSpPr>
          <p:spPr>
            <a:xfrm rot="-2634048">
              <a:off x="3169119" y="1380410"/>
              <a:ext cx="6669400" cy="6669400"/>
            </a:xfrm>
            <a:custGeom>
              <a:avLst/>
              <a:gdLst/>
              <a:ahLst/>
              <a:cxnLst/>
              <a:rect l="l" t="t" r="r" b="b"/>
              <a:pathLst>
                <a:path w="6669400" h="6669400">
                  <a:moveTo>
                    <a:pt x="0" y="0"/>
                  </a:moveTo>
                  <a:lnTo>
                    <a:pt x="6669399" y="0"/>
                  </a:lnTo>
                  <a:lnTo>
                    <a:pt x="6669399" y="6669400"/>
                  </a:lnTo>
                  <a:lnTo>
                    <a:pt x="0" y="6669400"/>
                  </a:lnTo>
                  <a:lnTo>
                    <a:pt x="0" y="0"/>
                  </a:lnTo>
                  <a:close/>
                </a:path>
              </a:pathLst>
            </a:custGeom>
            <a:blipFill>
              <a:blip r:embed="rId5">
                <a:alphaModFix amt="47000"/>
                <a:extLst>
                  <a:ext uri="{96DAC541-7B7A-43D3-8B79-37D633B846F1}">
                    <asvg:svgBlip xmlns:asvg="http://schemas.microsoft.com/office/drawing/2016/SVG/main" r:embed="rId6"/>
                  </a:ext>
                </a:extLst>
              </a:blip>
              <a:stretch>
                <a:fillRect/>
              </a:stretch>
            </a:blipFill>
          </p:spPr>
        </p:sp>
        <p:grpSp>
          <p:nvGrpSpPr>
            <p:cNvPr id="9" name="Group 9"/>
            <p:cNvGrpSpPr>
              <a:grpSpLocks noChangeAspect="1"/>
            </p:cNvGrpSpPr>
            <p:nvPr/>
          </p:nvGrpSpPr>
          <p:grpSpPr>
            <a:xfrm>
              <a:off x="2814527" y="1213758"/>
              <a:ext cx="6882903" cy="6882903"/>
              <a:chOff x="0" y="0"/>
              <a:chExt cx="6198133" cy="6198133"/>
            </a:xfrm>
          </p:grpSpPr>
          <p:sp>
            <p:nvSpPr>
              <p:cNvPr id="10" name="Freeform 10"/>
              <p:cNvSpPr/>
              <p:nvPr/>
            </p:nvSpPr>
            <p:spPr>
              <a:xfrm>
                <a:off x="-51816" y="0"/>
                <a:ext cx="6301740" cy="6198108"/>
              </a:xfrm>
              <a:custGeom>
                <a:avLst/>
                <a:gdLst/>
                <a:ahLst/>
                <a:cxnLst/>
                <a:rect l="l" t="t" r="r" b="b"/>
                <a:pathLst>
                  <a:path w="6301740" h="6198108">
                    <a:moveTo>
                      <a:pt x="3150870" y="0"/>
                    </a:moveTo>
                    <a:cubicBezTo>
                      <a:pt x="3014980" y="0"/>
                      <a:pt x="2879217" y="51816"/>
                      <a:pt x="2775585" y="155448"/>
                    </a:cubicBezTo>
                    <a:lnTo>
                      <a:pt x="207264" y="2723769"/>
                    </a:lnTo>
                    <a:cubicBezTo>
                      <a:pt x="0" y="2931033"/>
                      <a:pt x="0" y="3267202"/>
                      <a:pt x="207264" y="3474466"/>
                    </a:cubicBezTo>
                    <a:lnTo>
                      <a:pt x="2775585" y="6042660"/>
                    </a:lnTo>
                    <a:cubicBezTo>
                      <a:pt x="2879217" y="6146292"/>
                      <a:pt x="3015107" y="6198108"/>
                      <a:pt x="3150870" y="6198108"/>
                    </a:cubicBezTo>
                    <a:cubicBezTo>
                      <a:pt x="3286633" y="6198108"/>
                      <a:pt x="3422523" y="6146292"/>
                      <a:pt x="3526155" y="6042660"/>
                    </a:cubicBezTo>
                    <a:lnTo>
                      <a:pt x="6094476" y="3474339"/>
                    </a:lnTo>
                    <a:cubicBezTo>
                      <a:pt x="6301740" y="3267075"/>
                      <a:pt x="6301740" y="2930906"/>
                      <a:pt x="6094476" y="2723642"/>
                    </a:cubicBezTo>
                    <a:lnTo>
                      <a:pt x="3526155" y="155448"/>
                    </a:lnTo>
                    <a:cubicBezTo>
                      <a:pt x="3422523" y="51816"/>
                      <a:pt x="3286760" y="0"/>
                      <a:pt x="3150870" y="0"/>
                    </a:cubicBezTo>
                    <a:close/>
                  </a:path>
                </a:pathLst>
              </a:custGeom>
              <a:solidFill>
                <a:srgbClr val="FFDD00"/>
              </a:solidFill>
              <a:ln w="12700">
                <a:solidFill>
                  <a:srgbClr val="000000"/>
                </a:solidFill>
              </a:ln>
            </p:spPr>
          </p:sp>
        </p:grpSp>
        <p:grpSp>
          <p:nvGrpSpPr>
            <p:cNvPr id="11" name="Group 11"/>
            <p:cNvGrpSpPr>
              <a:grpSpLocks noChangeAspect="1"/>
            </p:cNvGrpSpPr>
            <p:nvPr/>
          </p:nvGrpSpPr>
          <p:grpSpPr>
            <a:xfrm>
              <a:off x="3151555" y="1550786"/>
              <a:ext cx="6208848" cy="6208848"/>
              <a:chOff x="0" y="0"/>
              <a:chExt cx="6198133" cy="6198133"/>
            </a:xfrm>
          </p:grpSpPr>
          <p:sp>
            <p:nvSpPr>
              <p:cNvPr id="12" name="Freeform 12"/>
              <p:cNvSpPr/>
              <p:nvPr/>
            </p:nvSpPr>
            <p:spPr>
              <a:xfrm>
                <a:off x="-51816" y="0"/>
                <a:ext cx="6301740" cy="6198108"/>
              </a:xfrm>
              <a:custGeom>
                <a:avLst/>
                <a:gdLst/>
                <a:ahLst/>
                <a:cxnLst/>
                <a:rect l="l" t="t" r="r" b="b"/>
                <a:pathLst>
                  <a:path w="6301740" h="6198108">
                    <a:moveTo>
                      <a:pt x="3150870" y="0"/>
                    </a:moveTo>
                    <a:cubicBezTo>
                      <a:pt x="3014980" y="0"/>
                      <a:pt x="2879217" y="51816"/>
                      <a:pt x="2775585" y="155448"/>
                    </a:cubicBezTo>
                    <a:lnTo>
                      <a:pt x="207264" y="2723769"/>
                    </a:lnTo>
                    <a:cubicBezTo>
                      <a:pt x="0" y="2931033"/>
                      <a:pt x="0" y="3267202"/>
                      <a:pt x="207264" y="3474466"/>
                    </a:cubicBezTo>
                    <a:lnTo>
                      <a:pt x="2775585" y="6042660"/>
                    </a:lnTo>
                    <a:cubicBezTo>
                      <a:pt x="2879217" y="6146292"/>
                      <a:pt x="3015107" y="6198108"/>
                      <a:pt x="3150870" y="6198108"/>
                    </a:cubicBezTo>
                    <a:cubicBezTo>
                      <a:pt x="3286633" y="6198108"/>
                      <a:pt x="3422523" y="6146292"/>
                      <a:pt x="3526155" y="6042660"/>
                    </a:cubicBezTo>
                    <a:lnTo>
                      <a:pt x="6094476" y="3474339"/>
                    </a:lnTo>
                    <a:cubicBezTo>
                      <a:pt x="6301740" y="3267075"/>
                      <a:pt x="6301740" y="2930906"/>
                      <a:pt x="6094476" y="2723642"/>
                    </a:cubicBezTo>
                    <a:lnTo>
                      <a:pt x="3526155" y="155448"/>
                    </a:lnTo>
                    <a:cubicBezTo>
                      <a:pt x="3422523" y="51816"/>
                      <a:pt x="3286760" y="0"/>
                      <a:pt x="3150870" y="0"/>
                    </a:cubicBezTo>
                    <a:close/>
                  </a:path>
                </a:pathLst>
              </a:custGeom>
              <a:blipFill>
                <a:blip r:embed="rId7"/>
                <a:stretch>
                  <a:fillRect t="-25046" b="-25046"/>
                </a:stretch>
              </a:blipFill>
            </p:spPr>
          </p:sp>
        </p:grpSp>
        <p:grpSp>
          <p:nvGrpSpPr>
            <p:cNvPr id="13" name="Group 13"/>
            <p:cNvGrpSpPr/>
            <p:nvPr/>
          </p:nvGrpSpPr>
          <p:grpSpPr>
            <a:xfrm rot="-2700000">
              <a:off x="7782401" y="1157728"/>
              <a:ext cx="1237399" cy="1237399"/>
              <a:chOff x="0" y="0"/>
              <a:chExt cx="812800" cy="812800"/>
            </a:xfrm>
          </p:grpSpPr>
          <p:sp>
            <p:nvSpPr>
              <p:cNvPr id="14" name="Freeform 14"/>
              <p:cNvSpPr/>
              <p:nvPr/>
            </p:nvSpPr>
            <p:spPr>
              <a:xfrm>
                <a:off x="0" y="0"/>
                <a:ext cx="812800" cy="812800"/>
              </a:xfrm>
              <a:custGeom>
                <a:avLst/>
                <a:gdLst/>
                <a:ahLst/>
                <a:cxnLst/>
                <a:rect l="l" t="t" r="r" b="b"/>
                <a:pathLst>
                  <a:path w="812800" h="812800">
                    <a:moveTo>
                      <a:pt x="121750" y="0"/>
                    </a:moveTo>
                    <a:lnTo>
                      <a:pt x="691050" y="0"/>
                    </a:lnTo>
                    <a:cubicBezTo>
                      <a:pt x="758290" y="0"/>
                      <a:pt x="812800" y="54510"/>
                      <a:pt x="812800" y="121750"/>
                    </a:cubicBezTo>
                    <a:lnTo>
                      <a:pt x="812800" y="691050"/>
                    </a:lnTo>
                    <a:cubicBezTo>
                      <a:pt x="812800" y="758290"/>
                      <a:pt x="758290" y="812800"/>
                      <a:pt x="691050" y="812800"/>
                    </a:cubicBezTo>
                    <a:lnTo>
                      <a:pt x="121750" y="812800"/>
                    </a:lnTo>
                    <a:cubicBezTo>
                      <a:pt x="54510" y="812800"/>
                      <a:pt x="0" y="758290"/>
                      <a:pt x="0" y="691050"/>
                    </a:cubicBezTo>
                    <a:lnTo>
                      <a:pt x="0" y="121750"/>
                    </a:lnTo>
                    <a:cubicBezTo>
                      <a:pt x="0" y="54510"/>
                      <a:pt x="54510" y="0"/>
                      <a:pt x="121750" y="0"/>
                    </a:cubicBezTo>
                    <a:close/>
                  </a:path>
                </a:pathLst>
              </a:custGeom>
              <a:solidFill>
                <a:srgbClr val="10A23B"/>
              </a:solidFill>
            </p:spPr>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sp>
        <p:nvSpPr>
          <p:cNvPr id="16" name="TextBox 16"/>
          <p:cNvSpPr txBox="1"/>
          <p:nvPr/>
        </p:nvSpPr>
        <p:spPr>
          <a:xfrm>
            <a:off x="1489633" y="280418"/>
            <a:ext cx="15575353" cy="725038"/>
          </a:xfrm>
          <a:prstGeom prst="rect">
            <a:avLst/>
          </a:prstGeom>
        </p:spPr>
        <p:txBody>
          <a:bodyPr lIns="0" tIns="0" rIns="0" bIns="0" rtlCol="0" anchor="t">
            <a:spAutoFit/>
          </a:bodyPr>
          <a:lstStyle/>
          <a:p>
            <a:pPr marL="0" lvl="0" indent="0" algn="ctr">
              <a:lnSpc>
                <a:spcPts val="5856"/>
              </a:lnSpc>
            </a:pPr>
            <a:r>
              <a:rPr lang="en-US" sz="4575" b="1" spc="-91">
                <a:solidFill>
                  <a:srgbClr val="119F3B"/>
                </a:solidFill>
                <a:latin typeface="Inter Bold"/>
                <a:ea typeface="Inter Bold"/>
                <a:cs typeface="Inter Bold"/>
                <a:sym typeface="Inter Bold"/>
              </a:rPr>
              <a:t>Contenidos de los instrumentos de OT y sus vigencias</a:t>
            </a:r>
          </a:p>
        </p:txBody>
      </p:sp>
      <p:sp>
        <p:nvSpPr>
          <p:cNvPr id="17" name="AutoShape 17"/>
          <p:cNvSpPr/>
          <p:nvPr/>
        </p:nvSpPr>
        <p:spPr>
          <a:xfrm>
            <a:off x="8107066" y="2821343"/>
            <a:ext cx="9525" cy="607798"/>
          </a:xfrm>
          <a:prstGeom prst="line">
            <a:avLst/>
          </a:prstGeom>
          <a:ln w="19050" cap="flat">
            <a:solidFill>
              <a:srgbClr val="000000"/>
            </a:solidFill>
            <a:prstDash val="solid"/>
            <a:headEnd type="none" w="sm" len="sm"/>
            <a:tailEnd type="oval" w="lg" len="lg"/>
          </a:ln>
        </p:spPr>
      </p:sp>
      <p:sp>
        <p:nvSpPr>
          <p:cNvPr id="18" name="AutoShape 18"/>
          <p:cNvSpPr/>
          <p:nvPr/>
        </p:nvSpPr>
        <p:spPr>
          <a:xfrm flipV="1">
            <a:off x="7560859" y="1558656"/>
            <a:ext cx="76938" cy="1920795"/>
          </a:xfrm>
          <a:prstGeom prst="line">
            <a:avLst/>
          </a:prstGeom>
          <a:ln w="28575" cap="flat">
            <a:solidFill>
              <a:srgbClr val="000000"/>
            </a:solidFill>
            <a:prstDash val="solid"/>
            <a:headEnd type="none" w="sm" len="sm"/>
            <a:tailEnd type="none" w="sm" len="sm"/>
          </a:ln>
        </p:spPr>
      </p:sp>
      <p:sp>
        <p:nvSpPr>
          <p:cNvPr id="19" name="AutoShape 19"/>
          <p:cNvSpPr/>
          <p:nvPr/>
        </p:nvSpPr>
        <p:spPr>
          <a:xfrm flipV="1">
            <a:off x="14432941" y="1559399"/>
            <a:ext cx="0" cy="1920052"/>
          </a:xfrm>
          <a:prstGeom prst="line">
            <a:avLst/>
          </a:prstGeom>
          <a:ln w="28575" cap="flat">
            <a:solidFill>
              <a:srgbClr val="000000"/>
            </a:solidFill>
            <a:prstDash val="solid"/>
            <a:headEnd type="none" w="sm" len="sm"/>
            <a:tailEnd type="none" w="sm" len="sm"/>
          </a:ln>
        </p:spPr>
      </p:sp>
      <p:sp>
        <p:nvSpPr>
          <p:cNvPr id="20" name="Freeform 20"/>
          <p:cNvSpPr/>
          <p:nvPr/>
        </p:nvSpPr>
        <p:spPr>
          <a:xfrm>
            <a:off x="6494043" y="2598586"/>
            <a:ext cx="2133632" cy="880865"/>
          </a:xfrm>
          <a:custGeom>
            <a:avLst/>
            <a:gdLst/>
            <a:ahLst/>
            <a:cxnLst/>
            <a:rect l="l" t="t" r="r" b="b"/>
            <a:pathLst>
              <a:path w="2133632" h="880865">
                <a:moveTo>
                  <a:pt x="0" y="0"/>
                </a:moveTo>
                <a:lnTo>
                  <a:pt x="2133632" y="0"/>
                </a:lnTo>
                <a:lnTo>
                  <a:pt x="2133632" y="880865"/>
                </a:lnTo>
                <a:lnTo>
                  <a:pt x="0" y="8808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AutoShape 21"/>
          <p:cNvSpPr/>
          <p:nvPr/>
        </p:nvSpPr>
        <p:spPr>
          <a:xfrm flipH="1" flipV="1">
            <a:off x="9810433" y="1559399"/>
            <a:ext cx="41121" cy="1920052"/>
          </a:xfrm>
          <a:prstGeom prst="line">
            <a:avLst/>
          </a:prstGeom>
          <a:ln w="28575" cap="flat">
            <a:solidFill>
              <a:srgbClr val="000000"/>
            </a:solidFill>
            <a:prstDash val="solid"/>
            <a:headEnd type="none" w="sm" len="sm"/>
            <a:tailEnd type="none" w="sm" len="sm"/>
          </a:ln>
        </p:spPr>
      </p:sp>
      <p:sp>
        <p:nvSpPr>
          <p:cNvPr id="22" name="AutoShape 22"/>
          <p:cNvSpPr/>
          <p:nvPr/>
        </p:nvSpPr>
        <p:spPr>
          <a:xfrm flipV="1">
            <a:off x="12142247" y="1558656"/>
            <a:ext cx="51798" cy="1920795"/>
          </a:xfrm>
          <a:prstGeom prst="line">
            <a:avLst/>
          </a:prstGeom>
          <a:ln w="28575" cap="flat">
            <a:solidFill>
              <a:srgbClr val="000000"/>
            </a:solidFill>
            <a:prstDash val="solid"/>
            <a:headEnd type="none" w="sm" len="sm"/>
            <a:tailEnd type="none" w="sm" len="sm"/>
          </a:ln>
        </p:spPr>
      </p:sp>
      <p:sp>
        <p:nvSpPr>
          <p:cNvPr id="23" name="Freeform 23"/>
          <p:cNvSpPr/>
          <p:nvPr/>
        </p:nvSpPr>
        <p:spPr>
          <a:xfrm>
            <a:off x="13366125" y="2598586"/>
            <a:ext cx="2133632" cy="880865"/>
          </a:xfrm>
          <a:custGeom>
            <a:avLst/>
            <a:gdLst/>
            <a:ahLst/>
            <a:cxnLst/>
            <a:rect l="l" t="t" r="r" b="b"/>
            <a:pathLst>
              <a:path w="2133632" h="880865">
                <a:moveTo>
                  <a:pt x="0" y="0"/>
                </a:moveTo>
                <a:lnTo>
                  <a:pt x="2133632" y="0"/>
                </a:lnTo>
                <a:lnTo>
                  <a:pt x="2133632" y="880865"/>
                </a:lnTo>
                <a:lnTo>
                  <a:pt x="0" y="8808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4" name="Group 24"/>
          <p:cNvGrpSpPr/>
          <p:nvPr/>
        </p:nvGrpSpPr>
        <p:grpSpPr>
          <a:xfrm>
            <a:off x="7204617" y="3564605"/>
            <a:ext cx="175929" cy="175929"/>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DE8D"/>
            </a:solidFill>
            <a:ln w="9525" cap="sq">
              <a:solidFill>
                <a:srgbClr val="000000"/>
              </a:solidFill>
              <a:prstDash val="solid"/>
              <a:miter/>
            </a:ln>
          </p:spPr>
        </p:sp>
        <p:sp>
          <p:nvSpPr>
            <p:cNvPr id="26" name="TextBox 26"/>
            <p:cNvSpPr txBox="1"/>
            <p:nvPr/>
          </p:nvSpPr>
          <p:spPr>
            <a:xfrm>
              <a:off x="190500" y="161925"/>
              <a:ext cx="431800" cy="460375"/>
            </a:xfrm>
            <a:prstGeom prst="rect">
              <a:avLst/>
            </a:prstGeom>
          </p:spPr>
          <p:txBody>
            <a:bodyPr lIns="50800" tIns="50800" rIns="50800" bIns="50800" rtlCol="0" anchor="ctr"/>
            <a:lstStyle/>
            <a:p>
              <a:pPr algn="ctr">
                <a:lnSpc>
                  <a:spcPts val="1960"/>
                </a:lnSpc>
              </a:pPr>
              <a:endParaRPr/>
            </a:p>
          </p:txBody>
        </p:sp>
      </p:grpSp>
      <p:grpSp>
        <p:nvGrpSpPr>
          <p:cNvPr id="27" name="Group 27"/>
          <p:cNvGrpSpPr/>
          <p:nvPr/>
        </p:nvGrpSpPr>
        <p:grpSpPr>
          <a:xfrm>
            <a:off x="9722468" y="3105507"/>
            <a:ext cx="175929" cy="175929"/>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DE8D"/>
            </a:solidFill>
            <a:ln w="9525" cap="sq">
              <a:solidFill>
                <a:srgbClr val="000000"/>
              </a:solidFill>
              <a:prstDash val="solid"/>
              <a:miter/>
            </a:ln>
          </p:spPr>
        </p:sp>
        <p:sp>
          <p:nvSpPr>
            <p:cNvPr id="29" name="TextBox 29"/>
            <p:cNvSpPr txBox="1"/>
            <p:nvPr/>
          </p:nvSpPr>
          <p:spPr>
            <a:xfrm>
              <a:off x="190500" y="161925"/>
              <a:ext cx="431800" cy="460375"/>
            </a:xfrm>
            <a:prstGeom prst="rect">
              <a:avLst/>
            </a:prstGeom>
          </p:spPr>
          <p:txBody>
            <a:bodyPr lIns="50800" tIns="50800" rIns="50800" bIns="50800" rtlCol="0" anchor="ctr"/>
            <a:lstStyle/>
            <a:p>
              <a:pPr algn="ctr">
                <a:lnSpc>
                  <a:spcPts val="1960"/>
                </a:lnSpc>
              </a:pPr>
              <a:endParaRPr/>
            </a:p>
          </p:txBody>
        </p:sp>
      </p:grpSp>
      <p:grpSp>
        <p:nvGrpSpPr>
          <p:cNvPr id="30" name="Group 30"/>
          <p:cNvGrpSpPr/>
          <p:nvPr/>
        </p:nvGrpSpPr>
        <p:grpSpPr>
          <a:xfrm>
            <a:off x="12013162" y="3105507"/>
            <a:ext cx="175929" cy="175929"/>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DDE8D"/>
            </a:solidFill>
            <a:ln w="9525" cap="sq">
              <a:solidFill>
                <a:srgbClr val="000000"/>
              </a:solidFill>
              <a:prstDash val="solid"/>
              <a:miter/>
            </a:ln>
          </p:spPr>
        </p:sp>
        <p:sp>
          <p:nvSpPr>
            <p:cNvPr id="32" name="TextBox 32"/>
            <p:cNvSpPr txBox="1"/>
            <p:nvPr/>
          </p:nvSpPr>
          <p:spPr>
            <a:xfrm>
              <a:off x="190500" y="161925"/>
              <a:ext cx="431800" cy="460375"/>
            </a:xfrm>
            <a:prstGeom prst="rect">
              <a:avLst/>
            </a:prstGeom>
          </p:spPr>
          <p:txBody>
            <a:bodyPr lIns="50800" tIns="50800" rIns="50800" bIns="50800" rtlCol="0" anchor="ctr"/>
            <a:lstStyle/>
            <a:p>
              <a:pPr algn="ctr">
                <a:lnSpc>
                  <a:spcPts val="1960"/>
                </a:lnSpc>
              </a:pPr>
              <a:endParaRPr/>
            </a:p>
          </p:txBody>
        </p:sp>
      </p:grpSp>
      <p:sp>
        <p:nvSpPr>
          <p:cNvPr id="33" name="AutoShape 33"/>
          <p:cNvSpPr/>
          <p:nvPr/>
        </p:nvSpPr>
        <p:spPr>
          <a:xfrm>
            <a:off x="12700394" y="2990139"/>
            <a:ext cx="19050" cy="2160371"/>
          </a:xfrm>
          <a:prstGeom prst="line">
            <a:avLst/>
          </a:prstGeom>
          <a:ln w="38100" cap="flat">
            <a:solidFill>
              <a:srgbClr val="000000"/>
            </a:solidFill>
            <a:prstDash val="solid"/>
            <a:headEnd type="none" w="sm" len="sm"/>
            <a:tailEnd type="triangle" w="lg" len="med"/>
          </a:ln>
        </p:spPr>
      </p:sp>
      <p:sp>
        <p:nvSpPr>
          <p:cNvPr id="34" name="AutoShape 34"/>
          <p:cNvSpPr/>
          <p:nvPr/>
        </p:nvSpPr>
        <p:spPr>
          <a:xfrm>
            <a:off x="11610180" y="3343526"/>
            <a:ext cx="19050" cy="3012202"/>
          </a:xfrm>
          <a:prstGeom prst="line">
            <a:avLst/>
          </a:prstGeom>
          <a:ln w="38100" cap="flat">
            <a:solidFill>
              <a:srgbClr val="000000"/>
            </a:solidFill>
            <a:prstDash val="solid"/>
            <a:headEnd type="none" w="sm" len="sm"/>
            <a:tailEnd type="triangle" w="lg" len="med"/>
          </a:ln>
        </p:spPr>
      </p:sp>
      <p:sp>
        <p:nvSpPr>
          <p:cNvPr id="35" name="Freeform 35"/>
          <p:cNvSpPr/>
          <p:nvPr/>
        </p:nvSpPr>
        <p:spPr>
          <a:xfrm>
            <a:off x="11075431" y="2598586"/>
            <a:ext cx="2133632" cy="880865"/>
          </a:xfrm>
          <a:custGeom>
            <a:avLst/>
            <a:gdLst/>
            <a:ahLst/>
            <a:cxnLst/>
            <a:rect l="l" t="t" r="r" b="b"/>
            <a:pathLst>
              <a:path w="2133632" h="880865">
                <a:moveTo>
                  <a:pt x="0" y="0"/>
                </a:moveTo>
                <a:lnTo>
                  <a:pt x="2133632" y="0"/>
                </a:lnTo>
                <a:lnTo>
                  <a:pt x="2133632" y="880865"/>
                </a:lnTo>
                <a:lnTo>
                  <a:pt x="0" y="8808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6" name="TextBox 36"/>
          <p:cNvSpPr txBox="1"/>
          <p:nvPr/>
        </p:nvSpPr>
        <p:spPr>
          <a:xfrm>
            <a:off x="6494043" y="2801715"/>
            <a:ext cx="2133632" cy="356235"/>
          </a:xfrm>
          <a:prstGeom prst="rect">
            <a:avLst/>
          </a:prstGeom>
        </p:spPr>
        <p:txBody>
          <a:bodyPr lIns="0" tIns="0" rIns="0" bIns="0" rtlCol="0" anchor="t">
            <a:spAutoFit/>
          </a:bodyPr>
          <a:lstStyle/>
          <a:p>
            <a:pPr algn="ctr">
              <a:lnSpc>
                <a:spcPts val="2940"/>
              </a:lnSpc>
            </a:pPr>
            <a:r>
              <a:rPr lang="en-US" sz="2100" b="1" spc="159">
                <a:solidFill>
                  <a:srgbClr val="000000"/>
                </a:solidFill>
                <a:latin typeface="Inter Bold"/>
                <a:ea typeface="Inter Bold"/>
                <a:cs typeface="Inter Bold"/>
                <a:sym typeface="Inter Bold"/>
              </a:rPr>
              <a:t>GENERAL</a:t>
            </a:r>
          </a:p>
        </p:txBody>
      </p:sp>
      <p:sp>
        <p:nvSpPr>
          <p:cNvPr id="37" name="TextBox 37"/>
          <p:cNvSpPr txBox="1"/>
          <p:nvPr/>
        </p:nvSpPr>
        <p:spPr>
          <a:xfrm>
            <a:off x="8784737" y="2801715"/>
            <a:ext cx="2133632" cy="356235"/>
          </a:xfrm>
          <a:prstGeom prst="rect">
            <a:avLst/>
          </a:prstGeom>
        </p:spPr>
        <p:txBody>
          <a:bodyPr lIns="0" tIns="0" rIns="0" bIns="0" rtlCol="0" anchor="t">
            <a:spAutoFit/>
          </a:bodyPr>
          <a:lstStyle/>
          <a:p>
            <a:pPr algn="ctr">
              <a:lnSpc>
                <a:spcPts val="2940"/>
              </a:lnSpc>
            </a:pPr>
            <a:r>
              <a:rPr lang="en-US" sz="2100" b="1" spc="159">
                <a:solidFill>
                  <a:srgbClr val="000000"/>
                </a:solidFill>
                <a:latin typeface="Inter Bold"/>
                <a:ea typeface="Inter Bold"/>
                <a:cs typeface="Inter Bold"/>
                <a:sym typeface="Inter Bold"/>
              </a:rPr>
              <a:t>URBANO</a:t>
            </a:r>
          </a:p>
        </p:txBody>
      </p:sp>
      <p:sp>
        <p:nvSpPr>
          <p:cNvPr id="38" name="TextBox 38"/>
          <p:cNvSpPr txBox="1"/>
          <p:nvPr/>
        </p:nvSpPr>
        <p:spPr>
          <a:xfrm>
            <a:off x="11075431" y="2801715"/>
            <a:ext cx="2133632" cy="356235"/>
          </a:xfrm>
          <a:prstGeom prst="rect">
            <a:avLst/>
          </a:prstGeom>
        </p:spPr>
        <p:txBody>
          <a:bodyPr lIns="0" tIns="0" rIns="0" bIns="0" rtlCol="0" anchor="t">
            <a:spAutoFit/>
          </a:bodyPr>
          <a:lstStyle/>
          <a:p>
            <a:pPr algn="ctr">
              <a:lnSpc>
                <a:spcPts val="2940"/>
              </a:lnSpc>
            </a:pPr>
            <a:r>
              <a:rPr lang="en-US" sz="2100" b="1" spc="159">
                <a:solidFill>
                  <a:srgbClr val="000000"/>
                </a:solidFill>
                <a:latin typeface="Inter Bold"/>
                <a:ea typeface="Inter Bold"/>
                <a:cs typeface="Inter Bold"/>
                <a:sym typeface="Inter Bold"/>
              </a:rPr>
              <a:t>RURAL</a:t>
            </a:r>
          </a:p>
        </p:txBody>
      </p:sp>
      <p:sp>
        <p:nvSpPr>
          <p:cNvPr id="39" name="TextBox 39"/>
          <p:cNvSpPr txBox="1"/>
          <p:nvPr/>
        </p:nvSpPr>
        <p:spPr>
          <a:xfrm>
            <a:off x="13361463" y="2660406"/>
            <a:ext cx="2133632" cy="621030"/>
          </a:xfrm>
          <a:prstGeom prst="rect">
            <a:avLst/>
          </a:prstGeom>
        </p:spPr>
        <p:txBody>
          <a:bodyPr lIns="0" tIns="0" rIns="0" bIns="0" rtlCol="0" anchor="t">
            <a:spAutoFit/>
          </a:bodyPr>
          <a:lstStyle/>
          <a:p>
            <a:pPr algn="ctr">
              <a:lnSpc>
                <a:spcPts val="2520"/>
              </a:lnSpc>
            </a:pPr>
            <a:r>
              <a:rPr lang="en-US" sz="1800" b="1" spc="136">
                <a:solidFill>
                  <a:srgbClr val="000000"/>
                </a:solidFill>
                <a:latin typeface="Inter Bold"/>
                <a:ea typeface="Inter Bold"/>
                <a:cs typeface="Inter Bold"/>
                <a:sym typeface="Inter Bold"/>
              </a:rPr>
              <a:t>PROGRAMAS Y PROYECTOS</a:t>
            </a:r>
          </a:p>
        </p:txBody>
      </p:sp>
      <p:sp>
        <p:nvSpPr>
          <p:cNvPr id="40" name="AutoShape 40"/>
          <p:cNvSpPr/>
          <p:nvPr/>
        </p:nvSpPr>
        <p:spPr>
          <a:xfrm flipH="1" flipV="1">
            <a:off x="16873115" y="1559399"/>
            <a:ext cx="36358" cy="1920052"/>
          </a:xfrm>
          <a:prstGeom prst="line">
            <a:avLst/>
          </a:prstGeom>
          <a:ln w="28575" cap="flat">
            <a:solidFill>
              <a:srgbClr val="000000"/>
            </a:solidFill>
            <a:prstDash val="solid"/>
            <a:headEnd type="none" w="sm" len="sm"/>
            <a:tailEnd type="none" w="sm" len="sm"/>
          </a:ln>
        </p:spPr>
      </p:sp>
      <p:sp>
        <p:nvSpPr>
          <p:cNvPr id="41" name="AutoShape 41"/>
          <p:cNvSpPr/>
          <p:nvPr/>
        </p:nvSpPr>
        <p:spPr>
          <a:xfrm>
            <a:off x="7519739" y="1879432"/>
            <a:ext cx="9348613" cy="4762"/>
          </a:xfrm>
          <a:prstGeom prst="line">
            <a:avLst/>
          </a:prstGeom>
          <a:ln w="9525" cap="flat">
            <a:solidFill>
              <a:srgbClr val="000000"/>
            </a:solidFill>
            <a:prstDash val="solid"/>
            <a:headEnd type="none" w="sm" len="sm"/>
            <a:tailEnd type="none" w="sm" len="sm"/>
          </a:ln>
        </p:spPr>
      </p:sp>
      <p:grpSp>
        <p:nvGrpSpPr>
          <p:cNvPr id="42" name="Group 42"/>
          <p:cNvGrpSpPr/>
          <p:nvPr/>
        </p:nvGrpSpPr>
        <p:grpSpPr>
          <a:xfrm>
            <a:off x="7519739" y="1558656"/>
            <a:ext cx="9348613" cy="671988"/>
            <a:chOff x="0" y="0"/>
            <a:chExt cx="2462186" cy="176985"/>
          </a:xfrm>
        </p:grpSpPr>
        <p:sp>
          <p:nvSpPr>
            <p:cNvPr id="43" name="Freeform 43"/>
            <p:cNvSpPr/>
            <p:nvPr/>
          </p:nvSpPr>
          <p:spPr>
            <a:xfrm>
              <a:off x="0" y="0"/>
              <a:ext cx="2462186" cy="176985"/>
            </a:xfrm>
            <a:custGeom>
              <a:avLst/>
              <a:gdLst/>
              <a:ahLst/>
              <a:cxnLst/>
              <a:rect l="l" t="t" r="r" b="b"/>
              <a:pathLst>
                <a:path w="2462186" h="176985">
                  <a:moveTo>
                    <a:pt x="0" y="0"/>
                  </a:moveTo>
                  <a:lnTo>
                    <a:pt x="2462186" y="0"/>
                  </a:lnTo>
                  <a:lnTo>
                    <a:pt x="2462186" y="176985"/>
                  </a:lnTo>
                  <a:lnTo>
                    <a:pt x="0" y="176985"/>
                  </a:lnTo>
                  <a:close/>
                </a:path>
              </a:pathLst>
            </a:custGeom>
            <a:solidFill>
              <a:srgbClr val="10A33B"/>
            </a:solidFill>
          </p:spPr>
        </p:sp>
        <p:sp>
          <p:nvSpPr>
            <p:cNvPr id="44" name="TextBox 44"/>
            <p:cNvSpPr txBox="1"/>
            <p:nvPr/>
          </p:nvSpPr>
          <p:spPr>
            <a:xfrm>
              <a:off x="0" y="-47625"/>
              <a:ext cx="2462186" cy="224610"/>
            </a:xfrm>
            <a:prstGeom prst="rect">
              <a:avLst/>
            </a:prstGeom>
          </p:spPr>
          <p:txBody>
            <a:bodyPr lIns="50800" tIns="50800" rIns="50800" bIns="50800" rtlCol="0" anchor="ctr"/>
            <a:lstStyle/>
            <a:p>
              <a:pPr algn="ctr">
                <a:lnSpc>
                  <a:spcPts val="3393"/>
                </a:lnSpc>
              </a:pPr>
              <a:endParaRPr/>
            </a:p>
          </p:txBody>
        </p:sp>
      </p:grpSp>
      <p:sp>
        <p:nvSpPr>
          <p:cNvPr id="45" name="Freeform 45"/>
          <p:cNvSpPr/>
          <p:nvPr/>
        </p:nvSpPr>
        <p:spPr>
          <a:xfrm>
            <a:off x="15842657" y="2598586"/>
            <a:ext cx="2133632" cy="880865"/>
          </a:xfrm>
          <a:custGeom>
            <a:avLst/>
            <a:gdLst/>
            <a:ahLst/>
            <a:cxnLst/>
            <a:rect l="l" t="t" r="r" b="b"/>
            <a:pathLst>
              <a:path w="2133632" h="880865">
                <a:moveTo>
                  <a:pt x="0" y="0"/>
                </a:moveTo>
                <a:lnTo>
                  <a:pt x="2133632" y="0"/>
                </a:lnTo>
                <a:lnTo>
                  <a:pt x="2133632" y="880865"/>
                </a:lnTo>
                <a:lnTo>
                  <a:pt x="0" y="8808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46" name="TextBox 46"/>
          <p:cNvSpPr txBox="1"/>
          <p:nvPr/>
        </p:nvSpPr>
        <p:spPr>
          <a:xfrm>
            <a:off x="15842657" y="2736758"/>
            <a:ext cx="2133632" cy="575945"/>
          </a:xfrm>
          <a:prstGeom prst="rect">
            <a:avLst/>
          </a:prstGeom>
        </p:spPr>
        <p:txBody>
          <a:bodyPr lIns="0" tIns="0" rIns="0" bIns="0" rtlCol="0" anchor="t">
            <a:spAutoFit/>
          </a:bodyPr>
          <a:lstStyle/>
          <a:p>
            <a:pPr algn="ctr">
              <a:lnSpc>
                <a:spcPts val="2380"/>
              </a:lnSpc>
            </a:pPr>
            <a:r>
              <a:rPr lang="en-US" sz="1700" b="1" spc="129">
                <a:solidFill>
                  <a:srgbClr val="000000"/>
                </a:solidFill>
                <a:latin typeface="Inter Bold"/>
                <a:ea typeface="Inter Bold"/>
                <a:cs typeface="Inter Bold"/>
                <a:sym typeface="Inter Bold"/>
              </a:rPr>
              <a:t>PROGRAMAS DE EJECUCCIÓN</a:t>
            </a:r>
          </a:p>
        </p:txBody>
      </p:sp>
      <p:sp>
        <p:nvSpPr>
          <p:cNvPr id="47" name="TextBox 47"/>
          <p:cNvSpPr txBox="1"/>
          <p:nvPr/>
        </p:nvSpPr>
        <p:spPr>
          <a:xfrm>
            <a:off x="10877249" y="1727420"/>
            <a:ext cx="2815106" cy="356235"/>
          </a:xfrm>
          <a:prstGeom prst="rect">
            <a:avLst/>
          </a:prstGeom>
        </p:spPr>
        <p:txBody>
          <a:bodyPr lIns="0" tIns="0" rIns="0" bIns="0" rtlCol="0" anchor="t">
            <a:spAutoFit/>
          </a:bodyPr>
          <a:lstStyle/>
          <a:p>
            <a:pPr algn="ctr">
              <a:lnSpc>
                <a:spcPts val="2940"/>
              </a:lnSpc>
            </a:pPr>
            <a:r>
              <a:rPr lang="en-US" sz="2100" b="1" spc="159">
                <a:solidFill>
                  <a:srgbClr val="000000"/>
                </a:solidFill>
                <a:latin typeface="Inter Bold"/>
                <a:ea typeface="Inter Bold"/>
                <a:cs typeface="Inter Bold"/>
                <a:sym typeface="Inter Bold"/>
              </a:rPr>
              <a:t>COMPONENTE </a:t>
            </a:r>
          </a:p>
        </p:txBody>
      </p:sp>
      <p:sp>
        <p:nvSpPr>
          <p:cNvPr id="49" name="TextBox 49"/>
          <p:cNvSpPr txBox="1"/>
          <p:nvPr/>
        </p:nvSpPr>
        <p:spPr>
          <a:xfrm>
            <a:off x="7637798" y="7886267"/>
            <a:ext cx="938536" cy="621030"/>
          </a:xfrm>
          <a:prstGeom prst="rect">
            <a:avLst/>
          </a:prstGeom>
        </p:spPr>
        <p:txBody>
          <a:bodyPr lIns="0" tIns="0" rIns="0" bIns="0" rtlCol="0" anchor="t">
            <a:spAutoFit/>
          </a:bodyPr>
          <a:lstStyle/>
          <a:p>
            <a:pPr algn="ctr">
              <a:lnSpc>
                <a:spcPts val="2520"/>
              </a:lnSpc>
            </a:pPr>
            <a:r>
              <a:rPr lang="en-US" sz="1800">
                <a:solidFill>
                  <a:srgbClr val="000000"/>
                </a:solidFill>
                <a:latin typeface="Inter"/>
                <a:ea typeface="Inter"/>
                <a:cs typeface="Inter"/>
                <a:sym typeface="Inter"/>
              </a:rPr>
              <a:t>Largo plazo</a:t>
            </a:r>
          </a:p>
        </p:txBody>
      </p:sp>
      <p:grpSp>
        <p:nvGrpSpPr>
          <p:cNvPr id="50" name="Group 50"/>
          <p:cNvGrpSpPr/>
          <p:nvPr/>
        </p:nvGrpSpPr>
        <p:grpSpPr>
          <a:xfrm rot="-5400000">
            <a:off x="2684832" y="5371479"/>
            <a:ext cx="5964662" cy="752371"/>
            <a:chOff x="0" y="0"/>
            <a:chExt cx="1570940" cy="198155"/>
          </a:xfrm>
        </p:grpSpPr>
        <p:sp>
          <p:nvSpPr>
            <p:cNvPr id="51" name="Freeform 51"/>
            <p:cNvSpPr/>
            <p:nvPr/>
          </p:nvSpPr>
          <p:spPr>
            <a:xfrm>
              <a:off x="0" y="0"/>
              <a:ext cx="1570940" cy="198155"/>
            </a:xfrm>
            <a:custGeom>
              <a:avLst/>
              <a:gdLst/>
              <a:ahLst/>
              <a:cxnLst/>
              <a:rect l="l" t="t" r="r" b="b"/>
              <a:pathLst>
                <a:path w="1570940" h="198155">
                  <a:moveTo>
                    <a:pt x="0" y="0"/>
                  </a:moveTo>
                  <a:lnTo>
                    <a:pt x="1570940" y="0"/>
                  </a:lnTo>
                  <a:lnTo>
                    <a:pt x="1570940" y="198155"/>
                  </a:lnTo>
                  <a:lnTo>
                    <a:pt x="0" y="198155"/>
                  </a:lnTo>
                  <a:close/>
                </a:path>
              </a:pathLst>
            </a:custGeom>
            <a:solidFill>
              <a:srgbClr val="FFD500"/>
            </a:solidFill>
          </p:spPr>
        </p:sp>
        <p:sp>
          <p:nvSpPr>
            <p:cNvPr id="52" name="TextBox 52"/>
            <p:cNvSpPr txBox="1"/>
            <p:nvPr/>
          </p:nvSpPr>
          <p:spPr>
            <a:xfrm>
              <a:off x="0" y="-47625"/>
              <a:ext cx="1570940" cy="245780"/>
            </a:xfrm>
            <a:prstGeom prst="rect">
              <a:avLst/>
            </a:prstGeom>
          </p:spPr>
          <p:txBody>
            <a:bodyPr lIns="50800" tIns="50800" rIns="50800" bIns="50800" rtlCol="0" anchor="ctr"/>
            <a:lstStyle/>
            <a:p>
              <a:pPr algn="ctr">
                <a:lnSpc>
                  <a:spcPts val="3393"/>
                </a:lnSpc>
              </a:pPr>
              <a:endParaRPr/>
            </a:p>
          </p:txBody>
        </p:sp>
      </p:grpSp>
      <p:sp>
        <p:nvSpPr>
          <p:cNvPr id="53" name="TextBox 53"/>
          <p:cNvSpPr txBox="1"/>
          <p:nvPr/>
        </p:nvSpPr>
        <p:spPr>
          <a:xfrm rot="-5400000">
            <a:off x="4214790" y="6004714"/>
            <a:ext cx="2815106" cy="365760"/>
          </a:xfrm>
          <a:prstGeom prst="rect">
            <a:avLst/>
          </a:prstGeom>
        </p:spPr>
        <p:txBody>
          <a:bodyPr lIns="0" tIns="0" rIns="0" bIns="0" rtlCol="0" anchor="t">
            <a:spAutoFit/>
          </a:bodyPr>
          <a:lstStyle/>
          <a:p>
            <a:pPr algn="ctr">
              <a:lnSpc>
                <a:spcPts val="2940"/>
              </a:lnSpc>
            </a:pPr>
            <a:r>
              <a:rPr lang="en-US" sz="2100" b="1" spc="159">
                <a:solidFill>
                  <a:srgbClr val="000000"/>
                </a:solidFill>
                <a:latin typeface="Garet Bold"/>
                <a:ea typeface="Garet Bold"/>
                <a:cs typeface="Garet Bold"/>
                <a:sym typeface="Garet Bold"/>
              </a:rPr>
              <a:t>VIGENCIAS</a:t>
            </a:r>
          </a:p>
        </p:txBody>
      </p:sp>
      <p:sp>
        <p:nvSpPr>
          <p:cNvPr id="54" name="AutoShape 54"/>
          <p:cNvSpPr/>
          <p:nvPr/>
        </p:nvSpPr>
        <p:spPr>
          <a:xfrm flipV="1">
            <a:off x="6452892" y="4292983"/>
            <a:ext cx="11597961" cy="19050"/>
          </a:xfrm>
          <a:prstGeom prst="line">
            <a:avLst/>
          </a:prstGeom>
          <a:ln w="38100" cap="flat">
            <a:solidFill>
              <a:srgbClr val="FFD500"/>
            </a:solidFill>
            <a:prstDash val="sysDot"/>
            <a:headEnd type="none" w="sm" len="sm"/>
            <a:tailEnd type="none" w="sm" len="sm"/>
          </a:ln>
        </p:spPr>
      </p:sp>
      <p:sp>
        <p:nvSpPr>
          <p:cNvPr id="55" name="AutoShape 55"/>
          <p:cNvSpPr/>
          <p:nvPr/>
        </p:nvSpPr>
        <p:spPr>
          <a:xfrm flipV="1">
            <a:off x="6485821" y="5255342"/>
            <a:ext cx="11597961" cy="19050"/>
          </a:xfrm>
          <a:prstGeom prst="line">
            <a:avLst/>
          </a:prstGeom>
          <a:ln w="38100" cap="flat">
            <a:solidFill>
              <a:srgbClr val="FFD500"/>
            </a:solidFill>
            <a:prstDash val="sysDot"/>
            <a:headEnd type="none" w="sm" len="sm"/>
            <a:tailEnd type="none" w="sm" len="sm"/>
          </a:ln>
        </p:spPr>
      </p:sp>
      <p:sp>
        <p:nvSpPr>
          <p:cNvPr id="56" name="AutoShape 56"/>
          <p:cNvSpPr/>
          <p:nvPr/>
        </p:nvSpPr>
        <p:spPr>
          <a:xfrm flipV="1">
            <a:off x="6452954" y="6422293"/>
            <a:ext cx="11597961" cy="19050"/>
          </a:xfrm>
          <a:prstGeom prst="line">
            <a:avLst/>
          </a:prstGeom>
          <a:ln w="38100" cap="flat">
            <a:solidFill>
              <a:srgbClr val="FFD500"/>
            </a:solidFill>
            <a:prstDash val="sysDot"/>
            <a:headEnd type="none" w="sm" len="sm"/>
            <a:tailEnd type="none" w="sm" len="sm"/>
          </a:ln>
        </p:spPr>
      </p:sp>
      <p:sp>
        <p:nvSpPr>
          <p:cNvPr id="57" name="AutoShape 57"/>
          <p:cNvSpPr/>
          <p:nvPr/>
        </p:nvSpPr>
        <p:spPr>
          <a:xfrm flipV="1">
            <a:off x="6452923" y="8710945"/>
            <a:ext cx="11597961" cy="19050"/>
          </a:xfrm>
          <a:prstGeom prst="line">
            <a:avLst/>
          </a:prstGeom>
          <a:ln w="38100" cap="flat">
            <a:solidFill>
              <a:srgbClr val="FFD500"/>
            </a:solidFill>
            <a:prstDash val="sysDot"/>
            <a:headEnd type="none" w="sm" len="sm"/>
            <a:tailEnd type="none" w="sm" len="sm"/>
          </a:ln>
        </p:spPr>
      </p:sp>
      <p:sp>
        <p:nvSpPr>
          <p:cNvPr id="58" name="AutoShape 58"/>
          <p:cNvSpPr/>
          <p:nvPr/>
        </p:nvSpPr>
        <p:spPr>
          <a:xfrm>
            <a:off x="7560859" y="3479451"/>
            <a:ext cx="0" cy="5231495"/>
          </a:xfrm>
          <a:prstGeom prst="line">
            <a:avLst/>
          </a:prstGeom>
          <a:ln w="38100" cap="flat">
            <a:solidFill>
              <a:srgbClr val="000000"/>
            </a:solidFill>
            <a:prstDash val="solid"/>
            <a:headEnd type="none" w="sm" len="sm"/>
            <a:tailEnd type="triangle" w="lg" len="med"/>
          </a:ln>
        </p:spPr>
      </p:sp>
      <p:sp>
        <p:nvSpPr>
          <p:cNvPr id="59" name="AutoShape 59"/>
          <p:cNvSpPr/>
          <p:nvPr/>
        </p:nvSpPr>
        <p:spPr>
          <a:xfrm>
            <a:off x="9124950" y="3429141"/>
            <a:ext cx="19050" cy="3012202"/>
          </a:xfrm>
          <a:prstGeom prst="line">
            <a:avLst/>
          </a:prstGeom>
          <a:ln w="38100" cap="flat">
            <a:solidFill>
              <a:srgbClr val="000000"/>
            </a:solidFill>
            <a:prstDash val="solid"/>
            <a:headEnd type="none" w="sm" len="sm"/>
            <a:tailEnd type="triangle" w="lg" len="med"/>
          </a:ln>
        </p:spPr>
      </p:sp>
      <p:sp>
        <p:nvSpPr>
          <p:cNvPr id="60" name="TextBox 60"/>
          <p:cNvSpPr txBox="1"/>
          <p:nvPr/>
        </p:nvSpPr>
        <p:spPr>
          <a:xfrm>
            <a:off x="9144000" y="5566564"/>
            <a:ext cx="1052115" cy="621030"/>
          </a:xfrm>
          <a:prstGeom prst="rect">
            <a:avLst/>
          </a:prstGeom>
        </p:spPr>
        <p:txBody>
          <a:bodyPr lIns="0" tIns="0" rIns="0" bIns="0" rtlCol="0" anchor="t">
            <a:spAutoFit/>
          </a:bodyPr>
          <a:lstStyle/>
          <a:p>
            <a:pPr algn="ctr">
              <a:lnSpc>
                <a:spcPts val="2520"/>
              </a:lnSpc>
            </a:pPr>
            <a:r>
              <a:rPr lang="en-US" sz="1800">
                <a:solidFill>
                  <a:srgbClr val="000000"/>
                </a:solidFill>
                <a:latin typeface="Inter"/>
                <a:ea typeface="Inter"/>
                <a:cs typeface="Inter"/>
                <a:sym typeface="Inter"/>
              </a:rPr>
              <a:t>Mediano plazo</a:t>
            </a:r>
          </a:p>
        </p:txBody>
      </p:sp>
      <p:sp>
        <p:nvSpPr>
          <p:cNvPr id="61" name="AutoShape 61"/>
          <p:cNvSpPr/>
          <p:nvPr/>
        </p:nvSpPr>
        <p:spPr>
          <a:xfrm>
            <a:off x="10215164" y="3075753"/>
            <a:ext cx="19050" cy="2160371"/>
          </a:xfrm>
          <a:prstGeom prst="line">
            <a:avLst/>
          </a:prstGeom>
          <a:ln w="38100" cap="flat">
            <a:solidFill>
              <a:srgbClr val="000000"/>
            </a:solidFill>
            <a:prstDash val="solid"/>
            <a:headEnd type="none" w="sm" len="sm"/>
            <a:tailEnd type="triangle" w="lg" len="med"/>
          </a:ln>
        </p:spPr>
      </p:sp>
      <p:sp>
        <p:nvSpPr>
          <p:cNvPr id="62" name="Freeform 62"/>
          <p:cNvSpPr/>
          <p:nvPr/>
        </p:nvSpPr>
        <p:spPr>
          <a:xfrm>
            <a:off x="8784737" y="2598586"/>
            <a:ext cx="2133632" cy="880865"/>
          </a:xfrm>
          <a:custGeom>
            <a:avLst/>
            <a:gdLst/>
            <a:ahLst/>
            <a:cxnLst/>
            <a:rect l="l" t="t" r="r" b="b"/>
            <a:pathLst>
              <a:path w="2133632" h="880865">
                <a:moveTo>
                  <a:pt x="0" y="0"/>
                </a:moveTo>
                <a:lnTo>
                  <a:pt x="2133632" y="0"/>
                </a:lnTo>
                <a:lnTo>
                  <a:pt x="2133632" y="880865"/>
                </a:lnTo>
                <a:lnTo>
                  <a:pt x="0" y="8808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63" name="TextBox 63"/>
          <p:cNvSpPr txBox="1"/>
          <p:nvPr/>
        </p:nvSpPr>
        <p:spPr>
          <a:xfrm>
            <a:off x="8789399" y="2841851"/>
            <a:ext cx="2133632" cy="356235"/>
          </a:xfrm>
          <a:prstGeom prst="rect">
            <a:avLst/>
          </a:prstGeom>
        </p:spPr>
        <p:txBody>
          <a:bodyPr lIns="0" tIns="0" rIns="0" bIns="0" rtlCol="0" anchor="t">
            <a:spAutoFit/>
          </a:bodyPr>
          <a:lstStyle/>
          <a:p>
            <a:pPr algn="ctr">
              <a:lnSpc>
                <a:spcPts val="2940"/>
              </a:lnSpc>
            </a:pPr>
            <a:r>
              <a:rPr lang="en-US" sz="2100" b="1" spc="159">
                <a:solidFill>
                  <a:srgbClr val="000000"/>
                </a:solidFill>
                <a:latin typeface="Inter Bold"/>
                <a:ea typeface="Inter Bold"/>
                <a:cs typeface="Inter Bold"/>
                <a:sym typeface="Inter Bold"/>
              </a:rPr>
              <a:t>URBANO</a:t>
            </a:r>
          </a:p>
        </p:txBody>
      </p:sp>
      <p:sp>
        <p:nvSpPr>
          <p:cNvPr id="64" name="TextBox 64"/>
          <p:cNvSpPr txBox="1"/>
          <p:nvPr/>
        </p:nvSpPr>
        <p:spPr>
          <a:xfrm>
            <a:off x="10196115" y="4348563"/>
            <a:ext cx="1052115" cy="621030"/>
          </a:xfrm>
          <a:prstGeom prst="rect">
            <a:avLst/>
          </a:prstGeom>
        </p:spPr>
        <p:txBody>
          <a:bodyPr lIns="0" tIns="0" rIns="0" bIns="0" rtlCol="0" anchor="t">
            <a:spAutoFit/>
          </a:bodyPr>
          <a:lstStyle/>
          <a:p>
            <a:pPr algn="ctr">
              <a:lnSpc>
                <a:spcPts val="2520"/>
              </a:lnSpc>
            </a:pPr>
            <a:r>
              <a:rPr lang="en-US" sz="1800">
                <a:solidFill>
                  <a:srgbClr val="000000"/>
                </a:solidFill>
                <a:latin typeface="Inter"/>
                <a:ea typeface="Inter"/>
                <a:cs typeface="Inter"/>
                <a:sym typeface="Inter"/>
              </a:rPr>
              <a:t>Corto plazo</a:t>
            </a:r>
          </a:p>
        </p:txBody>
      </p:sp>
      <p:sp>
        <p:nvSpPr>
          <p:cNvPr id="65" name="TextBox 65"/>
          <p:cNvSpPr txBox="1"/>
          <p:nvPr/>
        </p:nvSpPr>
        <p:spPr>
          <a:xfrm>
            <a:off x="11629230" y="5480950"/>
            <a:ext cx="1052115" cy="621030"/>
          </a:xfrm>
          <a:prstGeom prst="rect">
            <a:avLst/>
          </a:prstGeom>
        </p:spPr>
        <p:txBody>
          <a:bodyPr lIns="0" tIns="0" rIns="0" bIns="0" rtlCol="0" anchor="t">
            <a:spAutoFit/>
          </a:bodyPr>
          <a:lstStyle/>
          <a:p>
            <a:pPr algn="ctr">
              <a:lnSpc>
                <a:spcPts val="2520"/>
              </a:lnSpc>
            </a:pPr>
            <a:r>
              <a:rPr lang="en-US" sz="1800">
                <a:solidFill>
                  <a:srgbClr val="000000"/>
                </a:solidFill>
                <a:latin typeface="Inter"/>
                <a:ea typeface="Inter"/>
                <a:cs typeface="Inter"/>
                <a:sym typeface="Inter"/>
              </a:rPr>
              <a:t>Mediano plazo</a:t>
            </a:r>
          </a:p>
        </p:txBody>
      </p:sp>
      <p:sp>
        <p:nvSpPr>
          <p:cNvPr id="66" name="TextBox 66"/>
          <p:cNvSpPr txBox="1"/>
          <p:nvPr/>
        </p:nvSpPr>
        <p:spPr>
          <a:xfrm>
            <a:off x="12835406" y="4273933"/>
            <a:ext cx="1052115" cy="621030"/>
          </a:xfrm>
          <a:prstGeom prst="rect">
            <a:avLst/>
          </a:prstGeom>
        </p:spPr>
        <p:txBody>
          <a:bodyPr lIns="0" tIns="0" rIns="0" bIns="0" rtlCol="0" anchor="t">
            <a:spAutoFit/>
          </a:bodyPr>
          <a:lstStyle/>
          <a:p>
            <a:pPr algn="ctr">
              <a:lnSpc>
                <a:spcPts val="2520"/>
              </a:lnSpc>
            </a:pPr>
            <a:r>
              <a:rPr lang="en-US" sz="1800">
                <a:solidFill>
                  <a:srgbClr val="000000"/>
                </a:solidFill>
                <a:latin typeface="Inter"/>
                <a:ea typeface="Inter"/>
                <a:cs typeface="Inter"/>
                <a:sym typeface="Inter"/>
              </a:rPr>
              <a:t>Corto plazo</a:t>
            </a:r>
          </a:p>
        </p:txBody>
      </p:sp>
      <p:sp>
        <p:nvSpPr>
          <p:cNvPr id="67" name="TextBox 67"/>
          <p:cNvSpPr txBox="1"/>
          <p:nvPr/>
        </p:nvSpPr>
        <p:spPr>
          <a:xfrm>
            <a:off x="14561221" y="7893049"/>
            <a:ext cx="938536" cy="621030"/>
          </a:xfrm>
          <a:prstGeom prst="rect">
            <a:avLst/>
          </a:prstGeom>
        </p:spPr>
        <p:txBody>
          <a:bodyPr lIns="0" tIns="0" rIns="0" bIns="0" rtlCol="0" anchor="t">
            <a:spAutoFit/>
          </a:bodyPr>
          <a:lstStyle/>
          <a:p>
            <a:pPr algn="ctr">
              <a:lnSpc>
                <a:spcPts val="2520"/>
              </a:lnSpc>
            </a:pPr>
            <a:r>
              <a:rPr lang="en-US" sz="1800">
                <a:solidFill>
                  <a:srgbClr val="000000"/>
                </a:solidFill>
                <a:latin typeface="Inter"/>
                <a:ea typeface="Inter"/>
                <a:cs typeface="Inter"/>
                <a:sym typeface="Inter"/>
              </a:rPr>
              <a:t>Largo plazo</a:t>
            </a:r>
          </a:p>
        </p:txBody>
      </p:sp>
      <p:sp>
        <p:nvSpPr>
          <p:cNvPr id="69" name="TextBox 69"/>
          <p:cNvSpPr txBox="1"/>
          <p:nvPr/>
        </p:nvSpPr>
        <p:spPr>
          <a:xfrm>
            <a:off x="14561221" y="5657101"/>
            <a:ext cx="1052115" cy="621030"/>
          </a:xfrm>
          <a:prstGeom prst="rect">
            <a:avLst/>
          </a:prstGeom>
        </p:spPr>
        <p:txBody>
          <a:bodyPr lIns="0" tIns="0" rIns="0" bIns="0" rtlCol="0" anchor="t">
            <a:spAutoFit/>
          </a:bodyPr>
          <a:lstStyle/>
          <a:p>
            <a:pPr algn="ctr">
              <a:lnSpc>
                <a:spcPts val="2520"/>
              </a:lnSpc>
            </a:pPr>
            <a:r>
              <a:rPr lang="en-US" sz="1800">
                <a:solidFill>
                  <a:srgbClr val="000000"/>
                </a:solidFill>
                <a:latin typeface="Inter"/>
                <a:ea typeface="Inter"/>
                <a:cs typeface="Inter"/>
                <a:sym typeface="Inter"/>
              </a:rPr>
              <a:t>Mediano plazo</a:t>
            </a:r>
          </a:p>
        </p:txBody>
      </p:sp>
      <p:sp>
        <p:nvSpPr>
          <p:cNvPr id="70" name="TextBox 70"/>
          <p:cNvSpPr txBox="1"/>
          <p:nvPr/>
        </p:nvSpPr>
        <p:spPr>
          <a:xfrm>
            <a:off x="14561221" y="4434288"/>
            <a:ext cx="1052115" cy="621030"/>
          </a:xfrm>
          <a:prstGeom prst="rect">
            <a:avLst/>
          </a:prstGeom>
        </p:spPr>
        <p:txBody>
          <a:bodyPr lIns="0" tIns="0" rIns="0" bIns="0" rtlCol="0" anchor="t">
            <a:spAutoFit/>
          </a:bodyPr>
          <a:lstStyle/>
          <a:p>
            <a:pPr algn="ctr">
              <a:lnSpc>
                <a:spcPts val="2520"/>
              </a:lnSpc>
            </a:pPr>
            <a:r>
              <a:rPr lang="en-US" sz="1800">
                <a:solidFill>
                  <a:srgbClr val="000000"/>
                </a:solidFill>
                <a:latin typeface="Inter"/>
                <a:ea typeface="Inter"/>
                <a:cs typeface="Inter"/>
                <a:sym typeface="Inter"/>
              </a:rPr>
              <a:t>Corto plazo</a:t>
            </a:r>
          </a:p>
        </p:txBody>
      </p:sp>
      <p:sp>
        <p:nvSpPr>
          <p:cNvPr id="71" name="TextBox 71"/>
          <p:cNvSpPr txBox="1"/>
          <p:nvPr/>
        </p:nvSpPr>
        <p:spPr>
          <a:xfrm>
            <a:off x="16998800" y="7886267"/>
            <a:ext cx="938536" cy="621030"/>
          </a:xfrm>
          <a:prstGeom prst="rect">
            <a:avLst/>
          </a:prstGeom>
        </p:spPr>
        <p:txBody>
          <a:bodyPr lIns="0" tIns="0" rIns="0" bIns="0" rtlCol="0" anchor="t">
            <a:spAutoFit/>
          </a:bodyPr>
          <a:lstStyle/>
          <a:p>
            <a:pPr algn="ctr">
              <a:lnSpc>
                <a:spcPts val="2520"/>
              </a:lnSpc>
            </a:pPr>
            <a:r>
              <a:rPr lang="en-US" sz="1800">
                <a:solidFill>
                  <a:srgbClr val="000000"/>
                </a:solidFill>
                <a:latin typeface="Inter"/>
                <a:ea typeface="Inter"/>
                <a:cs typeface="Inter"/>
                <a:sym typeface="Inter"/>
              </a:rPr>
              <a:t>Largo plazo</a:t>
            </a:r>
          </a:p>
        </p:txBody>
      </p:sp>
      <p:sp>
        <p:nvSpPr>
          <p:cNvPr id="72" name="AutoShape 72"/>
          <p:cNvSpPr/>
          <p:nvPr/>
        </p:nvSpPr>
        <p:spPr>
          <a:xfrm flipH="1">
            <a:off x="16917306" y="3479452"/>
            <a:ext cx="4556" cy="2923790"/>
          </a:xfrm>
          <a:prstGeom prst="line">
            <a:avLst/>
          </a:prstGeom>
          <a:ln w="38100" cap="flat">
            <a:solidFill>
              <a:srgbClr val="000000"/>
            </a:solidFill>
            <a:prstDash val="solid"/>
            <a:headEnd type="none" w="sm" len="sm"/>
            <a:tailEnd type="triangle" w="lg" len="med"/>
          </a:ln>
        </p:spPr>
      </p:sp>
      <p:sp>
        <p:nvSpPr>
          <p:cNvPr id="73" name="TextBox 73"/>
          <p:cNvSpPr txBox="1"/>
          <p:nvPr/>
        </p:nvSpPr>
        <p:spPr>
          <a:xfrm>
            <a:off x="16998800" y="5650319"/>
            <a:ext cx="1052115" cy="621030"/>
          </a:xfrm>
          <a:prstGeom prst="rect">
            <a:avLst/>
          </a:prstGeom>
        </p:spPr>
        <p:txBody>
          <a:bodyPr lIns="0" tIns="0" rIns="0" bIns="0" rtlCol="0" anchor="t">
            <a:spAutoFit/>
          </a:bodyPr>
          <a:lstStyle/>
          <a:p>
            <a:pPr algn="ctr">
              <a:lnSpc>
                <a:spcPts val="2520"/>
              </a:lnSpc>
            </a:pPr>
            <a:r>
              <a:rPr lang="en-US" sz="1800">
                <a:solidFill>
                  <a:srgbClr val="000000"/>
                </a:solidFill>
                <a:latin typeface="Inter"/>
                <a:ea typeface="Inter"/>
                <a:cs typeface="Inter"/>
                <a:sym typeface="Inter"/>
              </a:rPr>
              <a:t>Mediano plazo</a:t>
            </a:r>
          </a:p>
        </p:txBody>
      </p:sp>
      <p:sp>
        <p:nvSpPr>
          <p:cNvPr id="74" name="TextBox 74"/>
          <p:cNvSpPr txBox="1"/>
          <p:nvPr/>
        </p:nvSpPr>
        <p:spPr>
          <a:xfrm>
            <a:off x="16998800" y="4427506"/>
            <a:ext cx="1052115" cy="621030"/>
          </a:xfrm>
          <a:prstGeom prst="rect">
            <a:avLst/>
          </a:prstGeom>
        </p:spPr>
        <p:txBody>
          <a:bodyPr lIns="0" tIns="0" rIns="0" bIns="0" rtlCol="0" anchor="t">
            <a:spAutoFit/>
          </a:bodyPr>
          <a:lstStyle/>
          <a:p>
            <a:pPr algn="ctr">
              <a:lnSpc>
                <a:spcPts val="2520"/>
              </a:lnSpc>
            </a:pPr>
            <a:r>
              <a:rPr lang="en-US" sz="1800" dirty="0" err="1">
                <a:solidFill>
                  <a:srgbClr val="000000"/>
                </a:solidFill>
                <a:latin typeface="Inter"/>
                <a:ea typeface="Inter"/>
                <a:cs typeface="Inter"/>
                <a:sym typeface="Inter"/>
              </a:rPr>
              <a:t>Corto</a:t>
            </a:r>
            <a:r>
              <a:rPr lang="en-US" sz="1800" dirty="0">
                <a:solidFill>
                  <a:srgbClr val="000000"/>
                </a:solidFill>
                <a:latin typeface="Inter"/>
                <a:ea typeface="Inter"/>
                <a:cs typeface="Inter"/>
                <a:sym typeface="Inter"/>
              </a:rPr>
              <a:t> </a:t>
            </a:r>
            <a:r>
              <a:rPr lang="en-US" sz="1800" dirty="0" err="1">
                <a:solidFill>
                  <a:srgbClr val="000000"/>
                </a:solidFill>
                <a:latin typeface="Inter"/>
                <a:ea typeface="Inter"/>
                <a:cs typeface="Inter"/>
                <a:sym typeface="Inter"/>
              </a:rPr>
              <a:t>plazo</a:t>
            </a:r>
            <a:endParaRPr lang="en-US" sz="1800" dirty="0">
              <a:solidFill>
                <a:srgbClr val="000000"/>
              </a:solidFill>
              <a:latin typeface="Inter"/>
              <a:ea typeface="Inter"/>
              <a:cs typeface="Inter"/>
              <a:sym typeface="Inter"/>
            </a:endParaRPr>
          </a:p>
        </p:txBody>
      </p:sp>
      <p:sp>
        <p:nvSpPr>
          <p:cNvPr id="75" name="AutoShape 72">
            <a:extLst>
              <a:ext uri="{FF2B5EF4-FFF2-40B4-BE49-F238E27FC236}">
                <a16:creationId xmlns:a16="http://schemas.microsoft.com/office/drawing/2014/main" id="{794551F2-CAEA-4B5B-A7D8-360B85E6D109}"/>
              </a:ext>
            </a:extLst>
          </p:cNvPr>
          <p:cNvSpPr/>
          <p:nvPr/>
        </p:nvSpPr>
        <p:spPr>
          <a:xfrm>
            <a:off x="17074261" y="3509569"/>
            <a:ext cx="1" cy="1707505"/>
          </a:xfrm>
          <a:prstGeom prst="line">
            <a:avLst/>
          </a:prstGeom>
          <a:ln w="38100" cap="flat">
            <a:solidFill>
              <a:srgbClr val="000000"/>
            </a:solidFill>
            <a:prstDash val="solid"/>
            <a:headEnd type="none" w="sm" len="sm"/>
            <a:tailEnd type="triangle" w="lg" len="med"/>
          </a:ln>
        </p:spPr>
      </p:sp>
      <p:sp>
        <p:nvSpPr>
          <p:cNvPr id="76" name="AutoShape 72">
            <a:extLst>
              <a:ext uri="{FF2B5EF4-FFF2-40B4-BE49-F238E27FC236}">
                <a16:creationId xmlns:a16="http://schemas.microsoft.com/office/drawing/2014/main" id="{2E9E3C5C-8907-4635-801D-7629F586A013}"/>
              </a:ext>
            </a:extLst>
          </p:cNvPr>
          <p:cNvSpPr/>
          <p:nvPr/>
        </p:nvSpPr>
        <p:spPr>
          <a:xfrm flipH="1">
            <a:off x="16755693" y="3477324"/>
            <a:ext cx="20656" cy="5251020"/>
          </a:xfrm>
          <a:prstGeom prst="line">
            <a:avLst/>
          </a:prstGeom>
          <a:ln w="38100" cap="flat">
            <a:solidFill>
              <a:srgbClr val="000000"/>
            </a:solidFill>
            <a:prstDash val="solid"/>
            <a:headEnd type="none" w="sm" len="sm"/>
            <a:tailEnd type="triangle" w="lg" len="med"/>
          </a:ln>
        </p:spPr>
      </p:sp>
      <p:sp>
        <p:nvSpPr>
          <p:cNvPr id="77" name="AutoShape 72">
            <a:extLst>
              <a:ext uri="{FF2B5EF4-FFF2-40B4-BE49-F238E27FC236}">
                <a16:creationId xmlns:a16="http://schemas.microsoft.com/office/drawing/2014/main" id="{2C753621-881B-4DEF-B2CD-EB968E34AD78}"/>
              </a:ext>
            </a:extLst>
          </p:cNvPr>
          <p:cNvSpPr/>
          <p:nvPr/>
        </p:nvSpPr>
        <p:spPr>
          <a:xfrm flipH="1">
            <a:off x="14578284" y="3498503"/>
            <a:ext cx="4556" cy="2923790"/>
          </a:xfrm>
          <a:prstGeom prst="line">
            <a:avLst/>
          </a:prstGeom>
          <a:ln w="38100" cap="flat">
            <a:solidFill>
              <a:srgbClr val="000000"/>
            </a:solidFill>
            <a:prstDash val="solid"/>
            <a:headEnd type="none" w="sm" len="sm"/>
            <a:tailEnd type="triangle" w="lg" len="med"/>
          </a:ln>
        </p:spPr>
      </p:sp>
      <p:sp>
        <p:nvSpPr>
          <p:cNvPr id="78" name="AutoShape 72">
            <a:extLst>
              <a:ext uri="{FF2B5EF4-FFF2-40B4-BE49-F238E27FC236}">
                <a16:creationId xmlns:a16="http://schemas.microsoft.com/office/drawing/2014/main" id="{454A3C4F-6ED3-4407-9B39-7024EED771C9}"/>
              </a:ext>
            </a:extLst>
          </p:cNvPr>
          <p:cNvSpPr/>
          <p:nvPr/>
        </p:nvSpPr>
        <p:spPr>
          <a:xfrm>
            <a:off x="14735239" y="3528620"/>
            <a:ext cx="1" cy="1707505"/>
          </a:xfrm>
          <a:prstGeom prst="line">
            <a:avLst/>
          </a:prstGeom>
          <a:ln w="38100" cap="flat">
            <a:solidFill>
              <a:srgbClr val="000000"/>
            </a:solidFill>
            <a:prstDash val="solid"/>
            <a:headEnd type="none" w="sm" len="sm"/>
            <a:tailEnd type="triangle" w="lg" len="med"/>
          </a:ln>
        </p:spPr>
      </p:sp>
      <p:sp>
        <p:nvSpPr>
          <p:cNvPr id="79" name="AutoShape 72">
            <a:extLst>
              <a:ext uri="{FF2B5EF4-FFF2-40B4-BE49-F238E27FC236}">
                <a16:creationId xmlns:a16="http://schemas.microsoft.com/office/drawing/2014/main" id="{BA984B87-E2A0-48B4-9FA7-72C495F9A53E}"/>
              </a:ext>
            </a:extLst>
          </p:cNvPr>
          <p:cNvSpPr/>
          <p:nvPr/>
        </p:nvSpPr>
        <p:spPr>
          <a:xfrm flipH="1">
            <a:off x="14416671" y="3496375"/>
            <a:ext cx="20656" cy="5251020"/>
          </a:xfrm>
          <a:prstGeom prst="line">
            <a:avLst/>
          </a:prstGeom>
          <a:ln w="38100" cap="flat">
            <a:solidFill>
              <a:srgbClr val="000000"/>
            </a:solidFill>
            <a:prstDash val="solid"/>
            <a:headEnd type="none" w="sm" len="sm"/>
            <a:tailEnd type="triangle" w="lg" len="med"/>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1082" y="-1332484"/>
            <a:ext cx="8215483" cy="9794912"/>
          </a:xfrm>
          <a:custGeom>
            <a:avLst/>
            <a:gdLst/>
            <a:ahLst/>
            <a:cxnLst/>
            <a:rect l="l" t="t" r="r" b="b"/>
            <a:pathLst>
              <a:path w="8215483" h="9794912">
                <a:moveTo>
                  <a:pt x="0" y="0"/>
                </a:moveTo>
                <a:lnTo>
                  <a:pt x="8215483" y="0"/>
                </a:lnTo>
                <a:lnTo>
                  <a:pt x="8215483" y="9794912"/>
                </a:lnTo>
                <a:lnTo>
                  <a:pt x="0" y="97949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0843208" y="-1420936"/>
            <a:ext cx="8215483" cy="9794912"/>
          </a:xfrm>
          <a:custGeom>
            <a:avLst/>
            <a:gdLst/>
            <a:ahLst/>
            <a:cxnLst/>
            <a:rect l="l" t="t" r="r" b="b"/>
            <a:pathLst>
              <a:path w="8215483" h="9794912">
                <a:moveTo>
                  <a:pt x="8215483" y="0"/>
                </a:moveTo>
                <a:lnTo>
                  <a:pt x="0" y="0"/>
                </a:lnTo>
                <a:lnTo>
                  <a:pt x="0" y="9794912"/>
                </a:lnTo>
                <a:lnTo>
                  <a:pt x="8215483" y="9794912"/>
                </a:lnTo>
                <a:lnTo>
                  <a:pt x="821548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6106791" y="9119715"/>
            <a:ext cx="2305018" cy="1167285"/>
          </a:xfrm>
          <a:custGeom>
            <a:avLst/>
            <a:gdLst/>
            <a:ahLst/>
            <a:cxnLst/>
            <a:rect l="l" t="t" r="r" b="b"/>
            <a:pathLst>
              <a:path w="2305018" h="1167285">
                <a:moveTo>
                  <a:pt x="0" y="0"/>
                </a:moveTo>
                <a:lnTo>
                  <a:pt x="2305018" y="0"/>
                </a:lnTo>
                <a:lnTo>
                  <a:pt x="2305018" y="1167285"/>
                </a:lnTo>
                <a:lnTo>
                  <a:pt x="0" y="1167285"/>
                </a:lnTo>
                <a:lnTo>
                  <a:pt x="0" y="0"/>
                </a:lnTo>
                <a:close/>
              </a:path>
            </a:pathLst>
          </a:custGeom>
          <a:blipFill>
            <a:blip r:embed="rId4"/>
            <a:stretch>
              <a:fillRect/>
            </a:stretch>
          </a:blipFill>
        </p:spPr>
      </p:sp>
      <p:grpSp>
        <p:nvGrpSpPr>
          <p:cNvPr id="5" name="Group 5"/>
          <p:cNvGrpSpPr/>
          <p:nvPr/>
        </p:nvGrpSpPr>
        <p:grpSpPr>
          <a:xfrm>
            <a:off x="2149460" y="1597729"/>
            <a:ext cx="14106616" cy="684715"/>
            <a:chOff x="0" y="0"/>
            <a:chExt cx="796499" cy="38661"/>
          </a:xfrm>
        </p:grpSpPr>
        <p:sp>
          <p:nvSpPr>
            <p:cNvPr id="6" name="Freeform 6"/>
            <p:cNvSpPr/>
            <p:nvPr/>
          </p:nvSpPr>
          <p:spPr>
            <a:xfrm>
              <a:off x="0" y="0"/>
              <a:ext cx="796499" cy="38661"/>
            </a:xfrm>
            <a:custGeom>
              <a:avLst/>
              <a:gdLst/>
              <a:ahLst/>
              <a:cxnLst/>
              <a:rect l="l" t="t" r="r" b="b"/>
              <a:pathLst>
                <a:path w="796499" h="38661">
                  <a:moveTo>
                    <a:pt x="0" y="0"/>
                  </a:moveTo>
                  <a:lnTo>
                    <a:pt x="796499" y="0"/>
                  </a:lnTo>
                  <a:lnTo>
                    <a:pt x="796499" y="38661"/>
                  </a:lnTo>
                  <a:lnTo>
                    <a:pt x="0" y="38661"/>
                  </a:lnTo>
                  <a:close/>
                </a:path>
              </a:pathLst>
            </a:custGeom>
            <a:solidFill>
              <a:srgbClr val="10A23B"/>
            </a:solidFill>
          </p:spPr>
        </p:sp>
        <p:sp>
          <p:nvSpPr>
            <p:cNvPr id="7" name="TextBox 7"/>
            <p:cNvSpPr txBox="1"/>
            <p:nvPr/>
          </p:nvSpPr>
          <p:spPr>
            <a:xfrm>
              <a:off x="0" y="-47625"/>
              <a:ext cx="796499" cy="86286"/>
            </a:xfrm>
            <a:prstGeom prst="rect">
              <a:avLst/>
            </a:prstGeom>
          </p:spPr>
          <p:txBody>
            <a:bodyPr lIns="50800" tIns="50800" rIns="50800" bIns="50800" rtlCol="0" anchor="ctr"/>
            <a:lstStyle/>
            <a:p>
              <a:pPr algn="ctr">
                <a:lnSpc>
                  <a:spcPts val="3393"/>
                </a:lnSpc>
              </a:pPr>
              <a:endParaRPr lang="en-US" sz="2423" b="1" dirty="0">
                <a:solidFill>
                  <a:srgbClr val="000000"/>
                </a:solidFill>
                <a:latin typeface="Inter Bold"/>
                <a:ea typeface="Inter Bold"/>
                <a:cs typeface="Inter Bold"/>
                <a:sym typeface="Inter Bold"/>
              </a:endParaRPr>
            </a:p>
            <a:p>
              <a:pPr algn="ctr">
                <a:lnSpc>
                  <a:spcPts val="3393"/>
                </a:lnSpc>
              </a:pPr>
              <a:endParaRPr lang="en-US" sz="2423" b="1" dirty="0">
                <a:solidFill>
                  <a:srgbClr val="000000"/>
                </a:solidFill>
                <a:latin typeface="Inter Bold"/>
                <a:ea typeface="Inter Bold"/>
                <a:cs typeface="Inter Bold"/>
                <a:sym typeface="Inter Bold"/>
              </a:endParaRPr>
            </a:p>
            <a:p>
              <a:pPr algn="ctr">
                <a:lnSpc>
                  <a:spcPts val="3393"/>
                </a:lnSpc>
              </a:pPr>
              <a:r>
                <a:rPr lang="en-US" sz="2423" b="1" dirty="0">
                  <a:solidFill>
                    <a:schemeClr val="bg1"/>
                  </a:solidFill>
                  <a:latin typeface="Inter Bold"/>
                  <a:ea typeface="Inter Bold"/>
                  <a:cs typeface="Inter Bold"/>
                  <a:sym typeface="Inter Bold"/>
                </a:rPr>
                <a:t>El </a:t>
              </a:r>
              <a:r>
                <a:rPr lang="en-US" sz="2423" b="1" dirty="0" err="1">
                  <a:solidFill>
                    <a:schemeClr val="bg1"/>
                  </a:solidFill>
                  <a:latin typeface="Inter Bold"/>
                  <a:ea typeface="Inter Bold"/>
                  <a:cs typeface="Inter Bold"/>
                  <a:sym typeface="Inter Bold"/>
                </a:rPr>
                <a:t>municipio</a:t>
              </a:r>
              <a:r>
                <a:rPr lang="en-US" sz="2423" b="1" dirty="0">
                  <a:solidFill>
                    <a:schemeClr val="bg1"/>
                  </a:solidFill>
                  <a:latin typeface="Inter Bold"/>
                  <a:ea typeface="Inter Bold"/>
                  <a:cs typeface="Inter Bold"/>
                  <a:sym typeface="Inter Bold"/>
                </a:rPr>
                <a:t> debe </a:t>
              </a:r>
              <a:r>
                <a:rPr lang="en-US" sz="2423" b="1" dirty="0" err="1">
                  <a:solidFill>
                    <a:schemeClr val="bg1"/>
                  </a:solidFill>
                  <a:latin typeface="Inter Bold"/>
                  <a:ea typeface="Inter Bold"/>
                  <a:cs typeface="Inter Bold"/>
                  <a:sym typeface="Inter Bold"/>
                </a:rPr>
                <a:t>proceder</a:t>
              </a:r>
              <a:r>
                <a:rPr lang="en-US" sz="2423" b="1" dirty="0">
                  <a:solidFill>
                    <a:schemeClr val="bg1"/>
                  </a:solidFill>
                  <a:latin typeface="Inter Bold"/>
                  <a:ea typeface="Inter Bold"/>
                  <a:cs typeface="Inter Bold"/>
                  <a:sym typeface="Inter Bold"/>
                </a:rPr>
                <a:t> a la </a:t>
              </a:r>
              <a:r>
                <a:rPr lang="en-US" sz="2423" b="1" dirty="0" err="1">
                  <a:solidFill>
                    <a:schemeClr val="bg1"/>
                  </a:solidFill>
                  <a:latin typeface="Inter Bold"/>
                  <a:ea typeface="Inter Bold"/>
                  <a:cs typeface="Inter Bold"/>
                  <a:sym typeface="Inter Bold"/>
                </a:rPr>
                <a:t>revisión</a:t>
              </a:r>
              <a:r>
                <a:rPr lang="en-US" sz="2423" b="1" dirty="0">
                  <a:solidFill>
                    <a:schemeClr val="bg1"/>
                  </a:solidFill>
                  <a:latin typeface="Inter Bold"/>
                  <a:ea typeface="Inter Bold"/>
                  <a:cs typeface="Inter Bold"/>
                  <a:sym typeface="Inter Bold"/>
                </a:rPr>
                <a:t> de los </a:t>
              </a:r>
              <a:r>
                <a:rPr lang="en-US" sz="2423" b="1" dirty="0" err="1">
                  <a:solidFill>
                    <a:schemeClr val="bg1"/>
                  </a:solidFill>
                  <a:latin typeface="Inter Bold"/>
                  <a:ea typeface="Inter Bold"/>
                  <a:cs typeface="Inter Bold"/>
                  <a:sym typeface="Inter Bold"/>
                </a:rPr>
                <a:t>instrumentos</a:t>
              </a:r>
              <a:r>
                <a:rPr lang="en-US" sz="2423" b="1" dirty="0">
                  <a:solidFill>
                    <a:schemeClr val="bg1"/>
                  </a:solidFill>
                  <a:latin typeface="Inter Bold"/>
                  <a:ea typeface="Inter Bold"/>
                  <a:cs typeface="Inter Bold"/>
                  <a:sym typeface="Inter Bold"/>
                </a:rPr>
                <a:t> de OT por:</a:t>
              </a:r>
            </a:p>
          </p:txBody>
        </p:sp>
      </p:grpSp>
      <p:grpSp>
        <p:nvGrpSpPr>
          <p:cNvPr id="8" name="Group 8"/>
          <p:cNvGrpSpPr/>
          <p:nvPr/>
        </p:nvGrpSpPr>
        <p:grpSpPr>
          <a:xfrm>
            <a:off x="3564973" y="2578920"/>
            <a:ext cx="4340788" cy="819026"/>
            <a:chOff x="0" y="0"/>
            <a:chExt cx="245093" cy="46244"/>
          </a:xfrm>
        </p:grpSpPr>
        <p:sp>
          <p:nvSpPr>
            <p:cNvPr id="9" name="Freeform 9"/>
            <p:cNvSpPr/>
            <p:nvPr/>
          </p:nvSpPr>
          <p:spPr>
            <a:xfrm>
              <a:off x="0" y="0"/>
              <a:ext cx="245093" cy="46244"/>
            </a:xfrm>
            <a:custGeom>
              <a:avLst/>
              <a:gdLst/>
              <a:ahLst/>
              <a:cxnLst/>
              <a:rect l="l" t="t" r="r" b="b"/>
              <a:pathLst>
                <a:path w="245093" h="46244">
                  <a:moveTo>
                    <a:pt x="0" y="0"/>
                  </a:moveTo>
                  <a:lnTo>
                    <a:pt x="245093" y="0"/>
                  </a:lnTo>
                  <a:lnTo>
                    <a:pt x="245093" y="46244"/>
                  </a:lnTo>
                  <a:lnTo>
                    <a:pt x="0" y="46244"/>
                  </a:lnTo>
                  <a:close/>
                </a:path>
              </a:pathLst>
            </a:custGeom>
            <a:solidFill>
              <a:srgbClr val="01842D"/>
            </a:solidFill>
          </p:spPr>
        </p:sp>
        <p:sp>
          <p:nvSpPr>
            <p:cNvPr id="10" name="TextBox 10"/>
            <p:cNvSpPr txBox="1"/>
            <p:nvPr/>
          </p:nvSpPr>
          <p:spPr>
            <a:xfrm>
              <a:off x="0" y="-47625"/>
              <a:ext cx="245093" cy="93869"/>
            </a:xfrm>
            <a:prstGeom prst="rect">
              <a:avLst/>
            </a:prstGeom>
          </p:spPr>
          <p:txBody>
            <a:bodyPr lIns="50800" tIns="50800" rIns="50800" bIns="50800" rtlCol="0" anchor="ctr"/>
            <a:lstStyle/>
            <a:p>
              <a:pPr algn="ctr">
                <a:lnSpc>
                  <a:spcPts val="3393"/>
                </a:lnSpc>
              </a:pPr>
              <a:endParaRPr lang="en-US" sz="2423" b="1" dirty="0">
                <a:solidFill>
                  <a:schemeClr val="bg1"/>
                </a:solidFill>
                <a:latin typeface="Inter Bold"/>
                <a:ea typeface="Inter Bold"/>
                <a:cs typeface="Inter Bold"/>
                <a:sym typeface="Inter Bold"/>
              </a:endParaRPr>
            </a:p>
            <a:p>
              <a:pPr algn="ctr">
                <a:lnSpc>
                  <a:spcPts val="3393"/>
                </a:lnSpc>
              </a:pPr>
              <a:endParaRPr lang="en-US" sz="2423" b="1" dirty="0">
                <a:solidFill>
                  <a:schemeClr val="bg1"/>
                </a:solidFill>
                <a:latin typeface="Inter Bold"/>
                <a:ea typeface="Inter Bold"/>
                <a:cs typeface="Inter Bold"/>
                <a:sym typeface="Inter Bold"/>
              </a:endParaRPr>
            </a:p>
            <a:p>
              <a:pPr algn="ctr">
                <a:lnSpc>
                  <a:spcPts val="3393"/>
                </a:lnSpc>
              </a:pPr>
              <a:r>
                <a:rPr lang="en-US" sz="2423" b="1" dirty="0" err="1">
                  <a:solidFill>
                    <a:schemeClr val="bg1"/>
                  </a:solidFill>
                  <a:latin typeface="Inter Bold"/>
                  <a:ea typeface="Inter Bold"/>
                  <a:cs typeface="Inter Bold"/>
                  <a:sym typeface="Inter Bold"/>
                </a:rPr>
                <a:t>Vencimiento</a:t>
              </a:r>
              <a:r>
                <a:rPr lang="en-US" sz="2423" b="1" dirty="0">
                  <a:solidFill>
                    <a:schemeClr val="bg1"/>
                  </a:solidFill>
                  <a:latin typeface="Inter Bold"/>
                  <a:ea typeface="Inter Bold"/>
                  <a:cs typeface="Inter Bold"/>
                  <a:sym typeface="Inter Bold"/>
                </a:rPr>
                <a:t> de </a:t>
              </a:r>
              <a:r>
                <a:rPr lang="en-US" sz="2423" b="1" dirty="0" err="1">
                  <a:solidFill>
                    <a:schemeClr val="bg1"/>
                  </a:solidFill>
                  <a:latin typeface="Inter Bold"/>
                  <a:ea typeface="Inter Bold"/>
                  <a:cs typeface="Inter Bold"/>
                  <a:sym typeface="Inter Bold"/>
                </a:rPr>
                <a:t>vigencias</a:t>
              </a:r>
              <a:r>
                <a:rPr lang="en-US" sz="2423" b="1" dirty="0">
                  <a:solidFill>
                    <a:schemeClr val="bg1"/>
                  </a:solidFill>
                  <a:latin typeface="Inter Bold"/>
                  <a:ea typeface="Inter Bold"/>
                  <a:cs typeface="Inter Bold"/>
                  <a:sym typeface="Inter Bold"/>
                </a:rPr>
                <a:t> </a:t>
              </a:r>
            </a:p>
          </p:txBody>
        </p:sp>
      </p:grpSp>
      <p:grpSp>
        <p:nvGrpSpPr>
          <p:cNvPr id="11" name="Group 11"/>
          <p:cNvGrpSpPr/>
          <p:nvPr/>
        </p:nvGrpSpPr>
        <p:grpSpPr>
          <a:xfrm>
            <a:off x="8274267" y="2578920"/>
            <a:ext cx="4454367" cy="819026"/>
            <a:chOff x="0" y="0"/>
            <a:chExt cx="251506" cy="46244"/>
          </a:xfrm>
        </p:grpSpPr>
        <p:sp>
          <p:nvSpPr>
            <p:cNvPr id="12" name="Freeform 12"/>
            <p:cNvSpPr/>
            <p:nvPr/>
          </p:nvSpPr>
          <p:spPr>
            <a:xfrm>
              <a:off x="0" y="0"/>
              <a:ext cx="251506" cy="46244"/>
            </a:xfrm>
            <a:custGeom>
              <a:avLst/>
              <a:gdLst/>
              <a:ahLst/>
              <a:cxnLst/>
              <a:rect l="l" t="t" r="r" b="b"/>
              <a:pathLst>
                <a:path w="251506" h="46244">
                  <a:moveTo>
                    <a:pt x="0" y="0"/>
                  </a:moveTo>
                  <a:lnTo>
                    <a:pt x="251506" y="0"/>
                  </a:lnTo>
                  <a:lnTo>
                    <a:pt x="251506" y="46244"/>
                  </a:lnTo>
                  <a:lnTo>
                    <a:pt x="0" y="46244"/>
                  </a:lnTo>
                  <a:close/>
                </a:path>
              </a:pathLst>
            </a:custGeom>
            <a:solidFill>
              <a:srgbClr val="01842D"/>
            </a:solidFill>
          </p:spPr>
        </p:sp>
        <p:sp>
          <p:nvSpPr>
            <p:cNvPr id="13" name="TextBox 13"/>
            <p:cNvSpPr txBox="1"/>
            <p:nvPr/>
          </p:nvSpPr>
          <p:spPr>
            <a:xfrm>
              <a:off x="0" y="-38100"/>
              <a:ext cx="251506" cy="84344"/>
            </a:xfrm>
            <a:prstGeom prst="rect">
              <a:avLst/>
            </a:prstGeom>
          </p:spPr>
          <p:txBody>
            <a:bodyPr lIns="50800" tIns="50800" rIns="50800" bIns="50800" rtlCol="0" anchor="ctr"/>
            <a:lstStyle/>
            <a:p>
              <a:pPr algn="ctr">
                <a:lnSpc>
                  <a:spcPts val="2693"/>
                </a:lnSpc>
              </a:pPr>
              <a:endParaRPr lang="en-US" sz="1923" b="1" dirty="0">
                <a:solidFill>
                  <a:schemeClr val="bg1"/>
                </a:solidFill>
                <a:latin typeface="Inter Bold"/>
                <a:ea typeface="Inter Bold"/>
                <a:cs typeface="Inter Bold"/>
                <a:sym typeface="Inter Bold"/>
              </a:endParaRPr>
            </a:p>
            <a:p>
              <a:pPr algn="ctr">
                <a:lnSpc>
                  <a:spcPts val="2693"/>
                </a:lnSpc>
              </a:pPr>
              <a:endParaRPr lang="en-US" sz="1923" b="1" dirty="0">
                <a:solidFill>
                  <a:schemeClr val="bg1"/>
                </a:solidFill>
                <a:latin typeface="Inter Bold"/>
                <a:ea typeface="Inter Bold"/>
                <a:cs typeface="Inter Bold"/>
                <a:sym typeface="Inter Bold"/>
              </a:endParaRPr>
            </a:p>
            <a:p>
              <a:pPr algn="ctr">
                <a:lnSpc>
                  <a:spcPts val="2693"/>
                </a:lnSpc>
              </a:pPr>
              <a:r>
                <a:rPr lang="en-US" sz="1923" b="1" dirty="0" err="1">
                  <a:solidFill>
                    <a:schemeClr val="bg1"/>
                  </a:solidFill>
                  <a:latin typeface="Inter Bold"/>
                  <a:ea typeface="Inter Bold"/>
                  <a:cs typeface="Inter Bold"/>
                  <a:sym typeface="Inter Bold"/>
                </a:rPr>
                <a:t>Modificación</a:t>
              </a:r>
              <a:r>
                <a:rPr lang="en-US" sz="1923" b="1" dirty="0">
                  <a:solidFill>
                    <a:schemeClr val="bg1"/>
                  </a:solidFill>
                  <a:latin typeface="Inter Bold"/>
                  <a:ea typeface="Inter Bold"/>
                  <a:cs typeface="Inter Bold"/>
                  <a:sym typeface="Inter Bold"/>
                </a:rPr>
                <a:t> </a:t>
              </a:r>
              <a:r>
                <a:rPr lang="en-US" sz="1923" b="1" dirty="0" err="1">
                  <a:solidFill>
                    <a:schemeClr val="bg1"/>
                  </a:solidFill>
                  <a:latin typeface="Inter Bold"/>
                  <a:ea typeface="Inter Bold"/>
                  <a:cs typeface="Inter Bold"/>
                  <a:sym typeface="Inter Bold"/>
                </a:rPr>
                <a:t>excepcional</a:t>
              </a:r>
              <a:r>
                <a:rPr lang="en-US" sz="1923" b="1" dirty="0">
                  <a:solidFill>
                    <a:schemeClr val="bg1"/>
                  </a:solidFill>
                  <a:latin typeface="Inter Bold"/>
                  <a:ea typeface="Inter Bold"/>
                  <a:cs typeface="Inter Bold"/>
                  <a:sym typeface="Inter Bold"/>
                </a:rPr>
                <a:t> de normal </a:t>
              </a:r>
              <a:r>
                <a:rPr lang="en-US" sz="1923" b="1" dirty="0" err="1">
                  <a:solidFill>
                    <a:schemeClr val="bg1"/>
                  </a:solidFill>
                  <a:latin typeface="Inter Bold"/>
                  <a:ea typeface="Inter Bold"/>
                  <a:cs typeface="Inter Bold"/>
                  <a:sym typeface="Inter Bold"/>
                </a:rPr>
                <a:t>urbanística</a:t>
              </a:r>
              <a:r>
                <a:rPr lang="en-US" sz="1923" b="1" dirty="0">
                  <a:solidFill>
                    <a:schemeClr val="bg1"/>
                  </a:solidFill>
                  <a:latin typeface="Inter Bold"/>
                  <a:ea typeface="Inter Bold"/>
                  <a:cs typeface="Inter Bold"/>
                  <a:sym typeface="Inter Bold"/>
                </a:rPr>
                <a:t>  </a:t>
              </a:r>
            </a:p>
          </p:txBody>
        </p:sp>
      </p:grpSp>
      <p:grpSp>
        <p:nvGrpSpPr>
          <p:cNvPr id="14" name="Group 14"/>
          <p:cNvGrpSpPr/>
          <p:nvPr/>
        </p:nvGrpSpPr>
        <p:grpSpPr>
          <a:xfrm>
            <a:off x="3564973" y="3810248"/>
            <a:ext cx="2348875" cy="1569163"/>
            <a:chOff x="0" y="0"/>
            <a:chExt cx="132624" cy="88599"/>
          </a:xfrm>
        </p:grpSpPr>
        <p:sp>
          <p:nvSpPr>
            <p:cNvPr id="15" name="Freeform 15"/>
            <p:cNvSpPr/>
            <p:nvPr/>
          </p:nvSpPr>
          <p:spPr>
            <a:xfrm>
              <a:off x="0" y="0"/>
              <a:ext cx="132624" cy="88599"/>
            </a:xfrm>
            <a:custGeom>
              <a:avLst/>
              <a:gdLst/>
              <a:ahLst/>
              <a:cxnLst/>
              <a:rect l="l" t="t" r="r" b="b"/>
              <a:pathLst>
                <a:path w="132624" h="88599">
                  <a:moveTo>
                    <a:pt x="0" y="0"/>
                  </a:moveTo>
                  <a:lnTo>
                    <a:pt x="132624" y="0"/>
                  </a:lnTo>
                  <a:lnTo>
                    <a:pt x="132624" y="88599"/>
                  </a:lnTo>
                  <a:lnTo>
                    <a:pt x="0" y="88599"/>
                  </a:lnTo>
                  <a:close/>
                </a:path>
              </a:pathLst>
            </a:custGeom>
            <a:solidFill>
              <a:srgbClr val="9DCD5A"/>
            </a:solidFill>
          </p:spPr>
        </p:sp>
        <p:sp>
          <p:nvSpPr>
            <p:cNvPr id="16" name="TextBox 16"/>
            <p:cNvSpPr txBox="1"/>
            <p:nvPr/>
          </p:nvSpPr>
          <p:spPr>
            <a:xfrm>
              <a:off x="0" y="-38100"/>
              <a:ext cx="132624" cy="126699"/>
            </a:xfrm>
            <a:prstGeom prst="rect">
              <a:avLst/>
            </a:prstGeom>
          </p:spPr>
          <p:txBody>
            <a:bodyPr lIns="50800" tIns="50800" rIns="50800" bIns="50800" rtlCol="0" anchor="ctr"/>
            <a:lstStyle/>
            <a:p>
              <a:pPr algn="ctr">
                <a:lnSpc>
                  <a:spcPts val="2273"/>
                </a:lnSpc>
              </a:pPr>
              <a:endParaRPr lang="en-US" sz="1623" b="1" dirty="0">
                <a:solidFill>
                  <a:schemeClr val="bg1"/>
                </a:solidFill>
                <a:latin typeface="Inter Bold"/>
                <a:ea typeface="Inter Bold"/>
                <a:cs typeface="Inter Bold"/>
                <a:sym typeface="Inter Bold"/>
              </a:endParaRPr>
            </a:p>
            <a:p>
              <a:pPr algn="ctr">
                <a:lnSpc>
                  <a:spcPts val="2273"/>
                </a:lnSpc>
              </a:pPr>
              <a:r>
                <a:rPr lang="en-US" sz="1623" b="1" dirty="0" err="1">
                  <a:solidFill>
                    <a:schemeClr val="bg1"/>
                  </a:solidFill>
                  <a:latin typeface="Inter Bold"/>
                  <a:ea typeface="Inter Bold"/>
                  <a:cs typeface="Inter Bold"/>
                  <a:sym typeface="Inter Bold"/>
                </a:rPr>
                <a:t>Vencimiento</a:t>
              </a:r>
              <a:r>
                <a:rPr lang="en-US" sz="1623" b="1" dirty="0">
                  <a:solidFill>
                    <a:schemeClr val="bg1"/>
                  </a:solidFill>
                  <a:latin typeface="Inter Bold"/>
                  <a:ea typeface="Inter Bold"/>
                  <a:cs typeface="Inter Bold"/>
                  <a:sym typeface="Inter Bold"/>
                </a:rPr>
                <a:t> </a:t>
              </a:r>
              <a:r>
                <a:rPr lang="en-US" sz="1623" b="1" dirty="0" err="1">
                  <a:solidFill>
                    <a:schemeClr val="bg1"/>
                  </a:solidFill>
                  <a:latin typeface="Inter Bold"/>
                  <a:ea typeface="Inter Bold"/>
                  <a:cs typeface="Inter Bold"/>
                  <a:sym typeface="Inter Bold"/>
                </a:rPr>
                <a:t>vigencia</a:t>
              </a:r>
              <a:r>
                <a:rPr lang="en-US" sz="1623" b="1" dirty="0">
                  <a:solidFill>
                    <a:schemeClr val="bg1"/>
                  </a:solidFill>
                  <a:latin typeface="Inter Bold"/>
                  <a:ea typeface="Inter Bold"/>
                  <a:cs typeface="Inter Bold"/>
                  <a:sym typeface="Inter Bold"/>
                </a:rPr>
                <a:t> de largo </a:t>
              </a:r>
              <a:r>
                <a:rPr lang="en-US" sz="1623" b="1" dirty="0" err="1">
                  <a:solidFill>
                    <a:schemeClr val="bg1"/>
                  </a:solidFill>
                  <a:latin typeface="Inter Bold"/>
                  <a:ea typeface="Inter Bold"/>
                  <a:cs typeface="Inter Bold"/>
                  <a:sym typeface="Inter Bold"/>
                </a:rPr>
                <a:t>plazo</a:t>
              </a:r>
              <a:r>
                <a:rPr lang="en-US" sz="1623" b="1" dirty="0">
                  <a:solidFill>
                    <a:schemeClr val="bg1"/>
                  </a:solidFill>
                  <a:latin typeface="Inter Bold"/>
                  <a:ea typeface="Inter Bold"/>
                  <a:cs typeface="Inter Bold"/>
                  <a:sym typeface="Inter Bold"/>
                </a:rPr>
                <a:t> </a:t>
              </a:r>
            </a:p>
            <a:p>
              <a:pPr algn="ctr">
                <a:lnSpc>
                  <a:spcPts val="2273"/>
                </a:lnSpc>
              </a:pPr>
              <a:endParaRPr lang="en-US" sz="1623" b="1" dirty="0">
                <a:solidFill>
                  <a:schemeClr val="bg1"/>
                </a:solidFill>
                <a:latin typeface="Inter Bold"/>
                <a:ea typeface="Inter Bold"/>
                <a:cs typeface="Inter Bold"/>
                <a:sym typeface="Inter Bold"/>
              </a:endParaRPr>
            </a:p>
            <a:p>
              <a:pPr algn="ctr">
                <a:lnSpc>
                  <a:spcPts val="2273"/>
                </a:lnSpc>
              </a:pPr>
              <a:r>
                <a:rPr lang="en-US" sz="1623" b="1" dirty="0" err="1">
                  <a:solidFill>
                    <a:schemeClr val="bg1"/>
                  </a:solidFill>
                  <a:latin typeface="Inter Bold"/>
                  <a:ea typeface="Inter Bold"/>
                  <a:cs typeface="Inter Bold"/>
                  <a:sym typeface="Inter Bold"/>
                </a:rPr>
                <a:t>Revisión</a:t>
              </a:r>
              <a:r>
                <a:rPr lang="en-US" sz="1623" b="1" dirty="0">
                  <a:solidFill>
                    <a:schemeClr val="bg1"/>
                  </a:solidFill>
                  <a:latin typeface="Inter Bold"/>
                  <a:ea typeface="Inter Bold"/>
                  <a:cs typeface="Inter Bold"/>
                  <a:sym typeface="Inter Bold"/>
                </a:rPr>
                <a:t> General</a:t>
              </a:r>
            </a:p>
          </p:txBody>
        </p:sp>
      </p:grpSp>
      <p:grpSp>
        <p:nvGrpSpPr>
          <p:cNvPr id="17" name="Group 17"/>
          <p:cNvGrpSpPr/>
          <p:nvPr/>
        </p:nvGrpSpPr>
        <p:grpSpPr>
          <a:xfrm>
            <a:off x="6059878" y="3810248"/>
            <a:ext cx="1845882" cy="1569163"/>
            <a:chOff x="0" y="0"/>
            <a:chExt cx="104224" cy="88599"/>
          </a:xfrm>
        </p:grpSpPr>
        <p:sp>
          <p:nvSpPr>
            <p:cNvPr id="18" name="Freeform 18"/>
            <p:cNvSpPr/>
            <p:nvPr/>
          </p:nvSpPr>
          <p:spPr>
            <a:xfrm>
              <a:off x="0" y="0"/>
              <a:ext cx="104224" cy="88599"/>
            </a:xfrm>
            <a:custGeom>
              <a:avLst/>
              <a:gdLst/>
              <a:ahLst/>
              <a:cxnLst/>
              <a:rect l="l" t="t" r="r" b="b"/>
              <a:pathLst>
                <a:path w="104224" h="88599">
                  <a:moveTo>
                    <a:pt x="0" y="0"/>
                  </a:moveTo>
                  <a:lnTo>
                    <a:pt x="104224" y="0"/>
                  </a:lnTo>
                  <a:lnTo>
                    <a:pt x="104224" y="88599"/>
                  </a:lnTo>
                  <a:lnTo>
                    <a:pt x="0" y="88599"/>
                  </a:lnTo>
                  <a:close/>
                </a:path>
              </a:pathLst>
            </a:custGeom>
            <a:solidFill>
              <a:srgbClr val="9DCD5A"/>
            </a:solidFill>
          </p:spPr>
        </p:sp>
        <p:sp>
          <p:nvSpPr>
            <p:cNvPr id="19" name="TextBox 19"/>
            <p:cNvSpPr txBox="1"/>
            <p:nvPr/>
          </p:nvSpPr>
          <p:spPr>
            <a:xfrm>
              <a:off x="0" y="-38100"/>
              <a:ext cx="104224" cy="126699"/>
            </a:xfrm>
            <a:prstGeom prst="rect">
              <a:avLst/>
            </a:prstGeom>
          </p:spPr>
          <p:txBody>
            <a:bodyPr lIns="50800" tIns="50800" rIns="50800" bIns="50800" rtlCol="0" anchor="ctr"/>
            <a:lstStyle/>
            <a:p>
              <a:pPr algn="ctr">
                <a:lnSpc>
                  <a:spcPts val="2273"/>
                </a:lnSpc>
              </a:pPr>
              <a:endParaRPr lang="en-US" sz="1623" b="1" dirty="0">
                <a:solidFill>
                  <a:schemeClr val="bg1"/>
                </a:solidFill>
                <a:latin typeface="Inter Bold"/>
                <a:ea typeface="Inter Bold"/>
                <a:cs typeface="Inter Bold"/>
                <a:sym typeface="Inter Bold"/>
              </a:endParaRPr>
            </a:p>
            <a:p>
              <a:pPr algn="ctr">
                <a:lnSpc>
                  <a:spcPts val="2273"/>
                </a:lnSpc>
              </a:pPr>
              <a:endParaRPr lang="en-US" sz="1623" b="1" dirty="0">
                <a:solidFill>
                  <a:schemeClr val="bg1"/>
                </a:solidFill>
                <a:latin typeface="Inter Bold"/>
                <a:ea typeface="Inter Bold"/>
                <a:cs typeface="Inter Bold"/>
                <a:sym typeface="Inter Bold"/>
              </a:endParaRPr>
            </a:p>
            <a:p>
              <a:pPr algn="ctr">
                <a:lnSpc>
                  <a:spcPts val="2273"/>
                </a:lnSpc>
              </a:pPr>
              <a:r>
                <a:rPr lang="en-US" sz="1623" b="1" dirty="0" err="1">
                  <a:solidFill>
                    <a:schemeClr val="bg1"/>
                  </a:solidFill>
                  <a:latin typeface="Inter Bold"/>
                  <a:ea typeface="Inter Bold"/>
                  <a:cs typeface="Inter Bold"/>
                  <a:sym typeface="Inter Bold"/>
                </a:rPr>
                <a:t>Vencimiento</a:t>
              </a:r>
              <a:r>
                <a:rPr lang="en-US" sz="1623" b="1" dirty="0">
                  <a:solidFill>
                    <a:schemeClr val="bg1"/>
                  </a:solidFill>
                  <a:latin typeface="Inter Bold"/>
                  <a:ea typeface="Inter Bold"/>
                  <a:cs typeface="Inter Bold"/>
                  <a:sym typeface="Inter Bold"/>
                </a:rPr>
                <a:t> </a:t>
              </a:r>
              <a:r>
                <a:rPr lang="en-US" sz="1623" b="1" dirty="0" err="1">
                  <a:solidFill>
                    <a:schemeClr val="bg1"/>
                  </a:solidFill>
                  <a:latin typeface="Inter Bold"/>
                  <a:ea typeface="Inter Bold"/>
                  <a:cs typeface="Inter Bold"/>
                  <a:sym typeface="Inter Bold"/>
                </a:rPr>
                <a:t>vigencia</a:t>
              </a:r>
              <a:r>
                <a:rPr lang="en-US" sz="1623" b="1" dirty="0">
                  <a:solidFill>
                    <a:schemeClr val="bg1"/>
                  </a:solidFill>
                  <a:latin typeface="Inter Bold"/>
                  <a:ea typeface="Inter Bold"/>
                  <a:cs typeface="Inter Bold"/>
                  <a:sym typeface="Inter Bold"/>
                </a:rPr>
                <a:t> de </a:t>
              </a:r>
              <a:r>
                <a:rPr lang="en-US" sz="1623" b="1" dirty="0" err="1">
                  <a:solidFill>
                    <a:schemeClr val="bg1"/>
                  </a:solidFill>
                  <a:latin typeface="Inter Bold"/>
                  <a:ea typeface="Inter Bold"/>
                  <a:cs typeface="Inter Bold"/>
                  <a:sym typeface="Inter Bold"/>
                </a:rPr>
                <a:t>corto</a:t>
              </a:r>
              <a:r>
                <a:rPr lang="en-US" sz="1623" b="1" dirty="0">
                  <a:solidFill>
                    <a:schemeClr val="bg1"/>
                  </a:solidFill>
                  <a:latin typeface="Inter Bold"/>
                  <a:ea typeface="Inter Bold"/>
                  <a:cs typeface="Inter Bold"/>
                  <a:sym typeface="Inter Bold"/>
                </a:rPr>
                <a:t> y </a:t>
              </a:r>
              <a:r>
                <a:rPr lang="en-US" sz="1623" b="1" dirty="0" err="1">
                  <a:solidFill>
                    <a:schemeClr val="bg1"/>
                  </a:solidFill>
                  <a:latin typeface="Inter Bold"/>
                  <a:ea typeface="Inter Bold"/>
                  <a:cs typeface="Inter Bold"/>
                  <a:sym typeface="Inter Bold"/>
                </a:rPr>
                <a:t>mediano</a:t>
              </a:r>
              <a:r>
                <a:rPr lang="en-US" sz="1623" b="1" dirty="0">
                  <a:solidFill>
                    <a:schemeClr val="bg1"/>
                  </a:solidFill>
                  <a:latin typeface="Inter Bold"/>
                  <a:ea typeface="Inter Bold"/>
                  <a:cs typeface="Inter Bold"/>
                  <a:sym typeface="Inter Bold"/>
                </a:rPr>
                <a:t> </a:t>
              </a:r>
              <a:r>
                <a:rPr lang="en-US" sz="1623" b="1" dirty="0" err="1">
                  <a:solidFill>
                    <a:schemeClr val="bg1"/>
                  </a:solidFill>
                  <a:latin typeface="Inter Bold"/>
                  <a:ea typeface="Inter Bold"/>
                  <a:cs typeface="Inter Bold"/>
                  <a:sym typeface="Inter Bold"/>
                </a:rPr>
                <a:t>plazo</a:t>
              </a:r>
              <a:endParaRPr lang="en-US" sz="1623" b="1" dirty="0">
                <a:solidFill>
                  <a:schemeClr val="bg1"/>
                </a:solidFill>
                <a:latin typeface="Inter Bold"/>
                <a:ea typeface="Inter Bold"/>
                <a:cs typeface="Inter Bold"/>
                <a:sym typeface="Inter Bold"/>
              </a:endParaRPr>
            </a:p>
            <a:p>
              <a:pPr algn="ctr">
                <a:lnSpc>
                  <a:spcPts val="2273"/>
                </a:lnSpc>
              </a:pPr>
              <a:endParaRPr lang="en-US" sz="1623" b="1" dirty="0">
                <a:solidFill>
                  <a:schemeClr val="bg1"/>
                </a:solidFill>
                <a:latin typeface="Inter Bold"/>
                <a:ea typeface="Inter Bold"/>
                <a:cs typeface="Inter Bold"/>
                <a:sym typeface="Inter Bold"/>
              </a:endParaRPr>
            </a:p>
          </p:txBody>
        </p:sp>
      </p:grpSp>
      <p:grpSp>
        <p:nvGrpSpPr>
          <p:cNvPr id="20" name="Group 20"/>
          <p:cNvGrpSpPr/>
          <p:nvPr/>
        </p:nvGrpSpPr>
        <p:grpSpPr>
          <a:xfrm>
            <a:off x="13100109" y="2578920"/>
            <a:ext cx="3155968" cy="819026"/>
            <a:chOff x="0" y="0"/>
            <a:chExt cx="178195" cy="46244"/>
          </a:xfrm>
        </p:grpSpPr>
        <p:sp>
          <p:nvSpPr>
            <p:cNvPr id="21" name="Freeform 21"/>
            <p:cNvSpPr/>
            <p:nvPr/>
          </p:nvSpPr>
          <p:spPr>
            <a:xfrm>
              <a:off x="0" y="0"/>
              <a:ext cx="178195" cy="46244"/>
            </a:xfrm>
            <a:custGeom>
              <a:avLst/>
              <a:gdLst/>
              <a:ahLst/>
              <a:cxnLst/>
              <a:rect l="l" t="t" r="r" b="b"/>
              <a:pathLst>
                <a:path w="178195" h="46244">
                  <a:moveTo>
                    <a:pt x="0" y="0"/>
                  </a:moveTo>
                  <a:lnTo>
                    <a:pt x="178195" y="0"/>
                  </a:lnTo>
                  <a:lnTo>
                    <a:pt x="178195" y="46244"/>
                  </a:lnTo>
                  <a:lnTo>
                    <a:pt x="0" y="46244"/>
                  </a:lnTo>
                  <a:close/>
                </a:path>
              </a:pathLst>
            </a:custGeom>
            <a:solidFill>
              <a:srgbClr val="01842D"/>
            </a:solidFill>
          </p:spPr>
        </p:sp>
        <p:sp>
          <p:nvSpPr>
            <p:cNvPr id="22" name="TextBox 22"/>
            <p:cNvSpPr txBox="1"/>
            <p:nvPr/>
          </p:nvSpPr>
          <p:spPr>
            <a:xfrm>
              <a:off x="0" y="-38100"/>
              <a:ext cx="178195" cy="84344"/>
            </a:xfrm>
            <a:prstGeom prst="rect">
              <a:avLst/>
            </a:prstGeom>
          </p:spPr>
          <p:txBody>
            <a:bodyPr lIns="50800" tIns="50800" rIns="50800" bIns="50800" rtlCol="0" anchor="ctr"/>
            <a:lstStyle/>
            <a:p>
              <a:pPr algn="ctr">
                <a:lnSpc>
                  <a:spcPts val="2693"/>
                </a:lnSpc>
              </a:pPr>
              <a:endParaRPr lang="en-US" sz="1923" b="1" dirty="0">
                <a:solidFill>
                  <a:schemeClr val="bg1"/>
                </a:solidFill>
                <a:latin typeface="Inter Bold"/>
                <a:ea typeface="Inter Bold"/>
                <a:cs typeface="Inter Bold"/>
                <a:sym typeface="Inter Bold"/>
              </a:endParaRPr>
            </a:p>
            <a:p>
              <a:pPr algn="ctr">
                <a:lnSpc>
                  <a:spcPts val="2693"/>
                </a:lnSpc>
              </a:pPr>
              <a:r>
                <a:rPr lang="en-US" sz="1923" b="1" dirty="0" err="1">
                  <a:solidFill>
                    <a:schemeClr val="bg1"/>
                  </a:solidFill>
                  <a:latin typeface="Inter Bold"/>
                  <a:ea typeface="Inter Bold"/>
                  <a:cs typeface="Inter Bold"/>
                  <a:sym typeface="Inter Bold"/>
                </a:rPr>
                <a:t>Excepecional</a:t>
              </a:r>
              <a:r>
                <a:rPr lang="en-US" sz="1923" b="1" dirty="0">
                  <a:solidFill>
                    <a:schemeClr val="bg1"/>
                  </a:solidFill>
                  <a:latin typeface="Inter Bold"/>
                  <a:ea typeface="Inter Bold"/>
                  <a:cs typeface="Inter Bold"/>
                  <a:sym typeface="Inter Bold"/>
                </a:rPr>
                <a:t>  </a:t>
              </a:r>
            </a:p>
          </p:txBody>
        </p:sp>
      </p:grpSp>
      <p:grpSp>
        <p:nvGrpSpPr>
          <p:cNvPr id="23" name="Group 23"/>
          <p:cNvGrpSpPr/>
          <p:nvPr/>
        </p:nvGrpSpPr>
        <p:grpSpPr>
          <a:xfrm>
            <a:off x="8274267" y="3810248"/>
            <a:ext cx="4454367" cy="1569163"/>
            <a:chOff x="0" y="0"/>
            <a:chExt cx="251506" cy="88599"/>
          </a:xfrm>
        </p:grpSpPr>
        <p:sp>
          <p:nvSpPr>
            <p:cNvPr id="24" name="Freeform 24"/>
            <p:cNvSpPr/>
            <p:nvPr/>
          </p:nvSpPr>
          <p:spPr>
            <a:xfrm>
              <a:off x="0" y="0"/>
              <a:ext cx="251506" cy="88599"/>
            </a:xfrm>
            <a:custGeom>
              <a:avLst/>
              <a:gdLst/>
              <a:ahLst/>
              <a:cxnLst/>
              <a:rect l="l" t="t" r="r" b="b"/>
              <a:pathLst>
                <a:path w="251506" h="88599">
                  <a:moveTo>
                    <a:pt x="0" y="0"/>
                  </a:moveTo>
                  <a:lnTo>
                    <a:pt x="251506" y="0"/>
                  </a:lnTo>
                  <a:lnTo>
                    <a:pt x="251506" y="88599"/>
                  </a:lnTo>
                  <a:lnTo>
                    <a:pt x="0" y="88599"/>
                  </a:lnTo>
                  <a:close/>
                </a:path>
              </a:pathLst>
            </a:custGeom>
            <a:solidFill>
              <a:srgbClr val="9DCD5A"/>
            </a:solidFill>
          </p:spPr>
        </p:sp>
        <p:sp>
          <p:nvSpPr>
            <p:cNvPr id="25" name="TextBox 25"/>
            <p:cNvSpPr txBox="1"/>
            <p:nvPr/>
          </p:nvSpPr>
          <p:spPr>
            <a:xfrm>
              <a:off x="0" y="-38100"/>
              <a:ext cx="251506" cy="126699"/>
            </a:xfrm>
            <a:prstGeom prst="rect">
              <a:avLst/>
            </a:prstGeom>
          </p:spPr>
          <p:txBody>
            <a:bodyPr lIns="50800" tIns="50800" rIns="50800" bIns="50800" rtlCol="0" anchor="ctr"/>
            <a:lstStyle/>
            <a:p>
              <a:pPr algn="ctr">
                <a:lnSpc>
                  <a:spcPts val="2273"/>
                </a:lnSpc>
              </a:pPr>
              <a:endParaRPr lang="en-US" sz="1623" b="1" dirty="0">
                <a:solidFill>
                  <a:schemeClr val="bg1"/>
                </a:solidFill>
                <a:latin typeface="Inter Bold"/>
                <a:ea typeface="Inter Bold"/>
                <a:cs typeface="Inter Bold"/>
                <a:sym typeface="Inter Bold"/>
              </a:endParaRPr>
            </a:p>
            <a:p>
              <a:pPr algn="ctr">
                <a:lnSpc>
                  <a:spcPts val="2273"/>
                </a:lnSpc>
              </a:pPr>
              <a:endParaRPr lang="en-US" sz="1623" b="1" dirty="0">
                <a:solidFill>
                  <a:schemeClr val="bg1"/>
                </a:solidFill>
                <a:latin typeface="Inter Bold"/>
                <a:ea typeface="Inter Bold"/>
                <a:cs typeface="Inter Bold"/>
                <a:sym typeface="Inter Bold"/>
              </a:endParaRPr>
            </a:p>
            <a:p>
              <a:pPr algn="ctr">
                <a:lnSpc>
                  <a:spcPts val="2273"/>
                </a:lnSpc>
              </a:pPr>
              <a:r>
                <a:rPr lang="en-US" sz="1623" b="1" dirty="0" err="1">
                  <a:solidFill>
                    <a:schemeClr val="bg1"/>
                  </a:solidFill>
                  <a:latin typeface="Inter Bold"/>
                  <a:ea typeface="Inter Bold"/>
                  <a:cs typeface="Inter Bold"/>
                  <a:sym typeface="Inter Bold"/>
                </a:rPr>
                <a:t>En</a:t>
              </a:r>
              <a:r>
                <a:rPr lang="en-US" sz="1623" b="1" dirty="0">
                  <a:solidFill>
                    <a:schemeClr val="bg1"/>
                  </a:solidFill>
                  <a:latin typeface="Inter Bold"/>
                  <a:ea typeface="Inter Bold"/>
                  <a:cs typeface="Inter Bold"/>
                  <a:sym typeface="Inter Bold"/>
                </a:rPr>
                <a:t> </a:t>
              </a:r>
              <a:r>
                <a:rPr lang="en-US" sz="1623" b="1" dirty="0" err="1">
                  <a:solidFill>
                    <a:schemeClr val="bg1"/>
                  </a:solidFill>
                  <a:latin typeface="Inter Bold"/>
                  <a:ea typeface="Inter Bold"/>
                  <a:cs typeface="Inter Bold"/>
                  <a:sym typeface="Inter Bold"/>
                </a:rPr>
                <a:t>cualquier</a:t>
              </a:r>
              <a:r>
                <a:rPr lang="en-US" sz="1623" b="1" dirty="0">
                  <a:solidFill>
                    <a:schemeClr val="bg1"/>
                  </a:solidFill>
                  <a:latin typeface="Inter Bold"/>
                  <a:ea typeface="Inter Bold"/>
                  <a:cs typeface="Inter Bold"/>
                  <a:sym typeface="Inter Bold"/>
                </a:rPr>
                <a:t> </a:t>
              </a:r>
              <a:r>
                <a:rPr lang="en-US" sz="1623" b="1" dirty="0" err="1">
                  <a:solidFill>
                    <a:schemeClr val="bg1"/>
                  </a:solidFill>
                  <a:latin typeface="Inter Bold"/>
                  <a:ea typeface="Inter Bold"/>
                  <a:cs typeface="Inter Bold"/>
                  <a:sym typeface="Inter Bold"/>
                </a:rPr>
                <a:t>momento</a:t>
              </a:r>
              <a:r>
                <a:rPr lang="en-US" sz="1623" b="1" dirty="0">
                  <a:solidFill>
                    <a:schemeClr val="bg1"/>
                  </a:solidFill>
                  <a:latin typeface="Inter Bold"/>
                  <a:ea typeface="Inter Bold"/>
                  <a:cs typeface="Inter Bold"/>
                  <a:sym typeface="Inter Bold"/>
                </a:rPr>
                <a:t>, </a:t>
              </a:r>
              <a:r>
                <a:rPr lang="en-US" sz="1623" b="1" dirty="0" err="1">
                  <a:solidFill>
                    <a:schemeClr val="bg1"/>
                  </a:solidFill>
                  <a:latin typeface="Inter Bold"/>
                  <a:ea typeface="Inter Bold"/>
                  <a:cs typeface="Inter Bold"/>
                  <a:sym typeface="Inter Bold"/>
                </a:rPr>
                <a:t>pero</a:t>
              </a:r>
              <a:r>
                <a:rPr lang="en-US" sz="1623" b="1" dirty="0">
                  <a:solidFill>
                    <a:schemeClr val="bg1"/>
                  </a:solidFill>
                  <a:latin typeface="Inter Bold"/>
                  <a:ea typeface="Inter Bold"/>
                  <a:cs typeface="Inter Bold"/>
                  <a:sym typeface="Inter Bold"/>
                </a:rPr>
                <a:t> se </a:t>
              </a:r>
              <a:r>
                <a:rPr lang="en-US" sz="1623" b="1" dirty="0" err="1">
                  <a:solidFill>
                    <a:schemeClr val="bg1"/>
                  </a:solidFill>
                  <a:latin typeface="Inter Bold"/>
                  <a:ea typeface="Inter Bold"/>
                  <a:cs typeface="Inter Bold"/>
                  <a:sym typeface="Inter Bold"/>
                </a:rPr>
                <a:t>requiere</a:t>
              </a:r>
              <a:r>
                <a:rPr lang="en-US" sz="1623" b="1" dirty="0">
                  <a:solidFill>
                    <a:schemeClr val="bg1"/>
                  </a:solidFill>
                  <a:latin typeface="Inter Bold"/>
                  <a:ea typeface="Inter Bold"/>
                  <a:cs typeface="Inter Bold"/>
                  <a:sym typeface="Inter Bold"/>
                </a:rPr>
                <a:t> de </a:t>
              </a:r>
              <a:r>
                <a:rPr lang="en-US" sz="1623" b="1" dirty="0" err="1">
                  <a:solidFill>
                    <a:schemeClr val="bg1"/>
                  </a:solidFill>
                  <a:latin typeface="Inter Bold"/>
                  <a:ea typeface="Inter Bold"/>
                  <a:cs typeface="Inter Bold"/>
                  <a:sym typeface="Inter Bold"/>
                </a:rPr>
                <a:t>estudios</a:t>
              </a:r>
              <a:r>
                <a:rPr lang="en-US" sz="1623" b="1" dirty="0">
                  <a:solidFill>
                    <a:schemeClr val="bg1"/>
                  </a:solidFill>
                  <a:latin typeface="Inter Bold"/>
                  <a:ea typeface="Inter Bold"/>
                  <a:cs typeface="Inter Bold"/>
                  <a:sym typeface="Inter Bold"/>
                </a:rPr>
                <a:t> que lo </a:t>
              </a:r>
              <a:r>
                <a:rPr lang="en-US" sz="1623" b="1" dirty="0" err="1">
                  <a:solidFill>
                    <a:schemeClr val="bg1"/>
                  </a:solidFill>
                  <a:latin typeface="Inter Bold"/>
                  <a:ea typeface="Inter Bold"/>
                  <a:cs typeface="Inter Bold"/>
                  <a:sym typeface="Inter Bold"/>
                </a:rPr>
                <a:t>justifiquen</a:t>
              </a:r>
              <a:r>
                <a:rPr lang="en-US" sz="1623" b="1" dirty="0">
                  <a:solidFill>
                    <a:schemeClr val="bg1"/>
                  </a:solidFill>
                  <a:latin typeface="Inter Bold"/>
                  <a:ea typeface="Inter Bold"/>
                  <a:cs typeface="Inter Bold"/>
                  <a:sym typeface="Inter Bold"/>
                </a:rPr>
                <a:t> </a:t>
              </a:r>
            </a:p>
            <a:p>
              <a:pPr algn="ctr">
                <a:lnSpc>
                  <a:spcPts val="2273"/>
                </a:lnSpc>
              </a:pPr>
              <a:endParaRPr lang="en-US" sz="1623" b="1" dirty="0">
                <a:solidFill>
                  <a:schemeClr val="bg1"/>
                </a:solidFill>
                <a:latin typeface="Inter Bold"/>
                <a:ea typeface="Inter Bold"/>
                <a:cs typeface="Inter Bold"/>
                <a:sym typeface="Inter Bold"/>
              </a:endParaRPr>
            </a:p>
          </p:txBody>
        </p:sp>
      </p:grpSp>
      <p:grpSp>
        <p:nvGrpSpPr>
          <p:cNvPr id="26" name="Group 26"/>
          <p:cNvGrpSpPr/>
          <p:nvPr/>
        </p:nvGrpSpPr>
        <p:grpSpPr>
          <a:xfrm>
            <a:off x="13100109" y="3810248"/>
            <a:ext cx="3155968" cy="1569163"/>
            <a:chOff x="0" y="0"/>
            <a:chExt cx="178195" cy="88599"/>
          </a:xfrm>
        </p:grpSpPr>
        <p:sp>
          <p:nvSpPr>
            <p:cNvPr id="27" name="Freeform 27"/>
            <p:cNvSpPr/>
            <p:nvPr/>
          </p:nvSpPr>
          <p:spPr>
            <a:xfrm>
              <a:off x="0" y="0"/>
              <a:ext cx="178195" cy="88599"/>
            </a:xfrm>
            <a:custGeom>
              <a:avLst/>
              <a:gdLst/>
              <a:ahLst/>
              <a:cxnLst/>
              <a:rect l="l" t="t" r="r" b="b"/>
              <a:pathLst>
                <a:path w="178195" h="88599">
                  <a:moveTo>
                    <a:pt x="0" y="0"/>
                  </a:moveTo>
                  <a:lnTo>
                    <a:pt x="178195" y="0"/>
                  </a:lnTo>
                  <a:lnTo>
                    <a:pt x="178195" y="88599"/>
                  </a:lnTo>
                  <a:lnTo>
                    <a:pt x="0" y="88599"/>
                  </a:lnTo>
                  <a:close/>
                </a:path>
              </a:pathLst>
            </a:custGeom>
            <a:solidFill>
              <a:srgbClr val="9DCD5A"/>
            </a:solidFill>
          </p:spPr>
        </p:sp>
        <p:sp>
          <p:nvSpPr>
            <p:cNvPr id="28" name="TextBox 28"/>
            <p:cNvSpPr txBox="1"/>
            <p:nvPr/>
          </p:nvSpPr>
          <p:spPr>
            <a:xfrm>
              <a:off x="0" y="-38100"/>
              <a:ext cx="178195" cy="126699"/>
            </a:xfrm>
            <a:prstGeom prst="rect">
              <a:avLst/>
            </a:prstGeom>
          </p:spPr>
          <p:txBody>
            <a:bodyPr lIns="50800" tIns="50800" rIns="50800" bIns="50800" rtlCol="0" anchor="ctr"/>
            <a:lstStyle/>
            <a:p>
              <a:pPr algn="ctr">
                <a:lnSpc>
                  <a:spcPts val="2273"/>
                </a:lnSpc>
              </a:pPr>
              <a:endParaRPr lang="en-US" sz="1623" b="1" dirty="0">
                <a:solidFill>
                  <a:schemeClr val="bg1"/>
                </a:solidFill>
                <a:latin typeface="Inter Bold"/>
                <a:ea typeface="Inter Bold"/>
                <a:cs typeface="Inter Bold"/>
                <a:sym typeface="Inter Bold"/>
              </a:endParaRPr>
            </a:p>
            <a:p>
              <a:pPr algn="ctr">
                <a:lnSpc>
                  <a:spcPts val="2273"/>
                </a:lnSpc>
              </a:pPr>
              <a:endParaRPr lang="en-US" sz="1623" b="1" dirty="0">
                <a:solidFill>
                  <a:schemeClr val="bg1"/>
                </a:solidFill>
                <a:latin typeface="Inter Bold"/>
                <a:ea typeface="Inter Bold"/>
                <a:cs typeface="Inter Bold"/>
                <a:sym typeface="Inter Bold"/>
              </a:endParaRPr>
            </a:p>
            <a:p>
              <a:pPr algn="ctr">
                <a:lnSpc>
                  <a:spcPts val="2273"/>
                </a:lnSpc>
              </a:pPr>
              <a:r>
                <a:rPr lang="en-US" sz="1623" b="1" dirty="0">
                  <a:solidFill>
                    <a:schemeClr val="bg1"/>
                  </a:solidFill>
                  <a:latin typeface="Inter Bold"/>
                  <a:ea typeface="Inter Bold"/>
                  <a:cs typeface="Inter Bold"/>
                  <a:sym typeface="Inter Bold"/>
                </a:rPr>
                <a:t>Por un </a:t>
              </a:r>
              <a:r>
                <a:rPr lang="en-US" sz="1623" b="1" dirty="0" err="1">
                  <a:solidFill>
                    <a:schemeClr val="bg1"/>
                  </a:solidFill>
                  <a:latin typeface="Inter Bold"/>
                  <a:ea typeface="Inter Bold"/>
                  <a:cs typeface="Inter Bold"/>
                  <a:sym typeface="Inter Bold"/>
                </a:rPr>
                <a:t>suceso</a:t>
              </a:r>
              <a:r>
                <a:rPr lang="en-US" sz="1623" b="1" dirty="0">
                  <a:solidFill>
                    <a:schemeClr val="bg1"/>
                  </a:solidFill>
                  <a:latin typeface="Inter Bold"/>
                  <a:ea typeface="Inter Bold"/>
                  <a:cs typeface="Inter Bold"/>
                  <a:sym typeface="Inter Bold"/>
                </a:rPr>
                <a:t> de </a:t>
              </a:r>
              <a:r>
                <a:rPr lang="en-US" sz="1623" b="1" dirty="0" err="1">
                  <a:solidFill>
                    <a:schemeClr val="bg1"/>
                  </a:solidFill>
                  <a:latin typeface="Inter Bold"/>
                  <a:ea typeface="Inter Bold"/>
                  <a:cs typeface="Inter Bold"/>
                  <a:sym typeface="Inter Bold"/>
                </a:rPr>
                <a:t>desastre</a:t>
              </a:r>
              <a:r>
                <a:rPr lang="en-US" sz="1623" b="1" dirty="0">
                  <a:solidFill>
                    <a:schemeClr val="bg1"/>
                  </a:solidFill>
                  <a:latin typeface="Inter Bold"/>
                  <a:ea typeface="Inter Bold"/>
                  <a:cs typeface="Inter Bold"/>
                  <a:sym typeface="Inter Bold"/>
                </a:rPr>
                <a:t> o </a:t>
              </a:r>
              <a:r>
                <a:rPr lang="en-US" sz="1623" b="1" dirty="0" err="1">
                  <a:solidFill>
                    <a:schemeClr val="bg1"/>
                  </a:solidFill>
                  <a:latin typeface="Inter Bold"/>
                  <a:ea typeface="Inter Bold"/>
                  <a:cs typeface="Inter Bold"/>
                  <a:sym typeface="Inter Bold"/>
                </a:rPr>
                <a:t>calamidad</a:t>
              </a:r>
              <a:r>
                <a:rPr lang="en-US" sz="1623" b="1" dirty="0">
                  <a:solidFill>
                    <a:schemeClr val="bg1"/>
                  </a:solidFill>
                  <a:latin typeface="Inter Bold"/>
                  <a:ea typeface="Inter Bold"/>
                  <a:cs typeface="Inter Bold"/>
                  <a:sym typeface="Inter Bold"/>
                </a:rPr>
                <a:t> </a:t>
              </a:r>
              <a:r>
                <a:rPr lang="en-US" sz="1623" b="1" dirty="0" err="1">
                  <a:solidFill>
                    <a:schemeClr val="bg1"/>
                  </a:solidFill>
                  <a:latin typeface="Inter Bold"/>
                  <a:ea typeface="Inter Bold"/>
                  <a:cs typeface="Inter Bold"/>
                  <a:sym typeface="Inter Bold"/>
                </a:rPr>
                <a:t>pública</a:t>
              </a:r>
              <a:r>
                <a:rPr lang="en-US" sz="1623" b="1" dirty="0">
                  <a:solidFill>
                    <a:schemeClr val="bg1"/>
                  </a:solidFill>
                  <a:latin typeface="Inter Bold"/>
                  <a:ea typeface="Inter Bold"/>
                  <a:cs typeface="Inter Bold"/>
                  <a:sym typeface="Inter Bold"/>
                </a:rPr>
                <a:t> o </a:t>
              </a:r>
              <a:r>
                <a:rPr lang="en-US" sz="1623" b="1" dirty="0" err="1">
                  <a:solidFill>
                    <a:schemeClr val="bg1"/>
                  </a:solidFill>
                  <a:latin typeface="Inter Bold"/>
                  <a:ea typeface="Inter Bold"/>
                  <a:cs typeface="Inter Bold"/>
                  <a:sym typeface="Inter Bold"/>
                </a:rPr>
                <a:t>resultado</a:t>
              </a:r>
              <a:r>
                <a:rPr lang="en-US" sz="1623" b="1" dirty="0">
                  <a:solidFill>
                    <a:schemeClr val="bg1"/>
                  </a:solidFill>
                  <a:latin typeface="Inter Bold"/>
                  <a:ea typeface="Inter Bold"/>
                  <a:cs typeface="Inter Bold"/>
                  <a:sym typeface="Inter Bold"/>
                </a:rPr>
                <a:t> de </a:t>
              </a:r>
              <a:r>
                <a:rPr lang="en-US" sz="1623" b="1" dirty="0" err="1">
                  <a:solidFill>
                    <a:schemeClr val="bg1"/>
                  </a:solidFill>
                  <a:latin typeface="Inter Bold"/>
                  <a:ea typeface="Inter Bold"/>
                  <a:cs typeface="Inter Bold"/>
                  <a:sym typeface="Inter Bold"/>
                </a:rPr>
                <a:t>estudios</a:t>
              </a:r>
              <a:r>
                <a:rPr lang="en-US" sz="1623" b="1" dirty="0">
                  <a:solidFill>
                    <a:schemeClr val="bg1"/>
                  </a:solidFill>
                  <a:latin typeface="Inter Bold"/>
                  <a:ea typeface="Inter Bold"/>
                  <a:cs typeface="Inter Bold"/>
                  <a:sym typeface="Inter Bold"/>
                </a:rPr>
                <a:t> </a:t>
              </a:r>
              <a:r>
                <a:rPr lang="en-US" sz="1623" b="1" dirty="0" err="1">
                  <a:solidFill>
                    <a:schemeClr val="bg1"/>
                  </a:solidFill>
                  <a:latin typeface="Inter Bold"/>
                  <a:ea typeface="Inter Bold"/>
                  <a:cs typeface="Inter Bold"/>
                  <a:sym typeface="Inter Bold"/>
                </a:rPr>
                <a:t>técnicos</a:t>
              </a:r>
              <a:r>
                <a:rPr lang="en-US" sz="1623" b="1" dirty="0">
                  <a:solidFill>
                    <a:schemeClr val="bg1"/>
                  </a:solidFill>
                  <a:latin typeface="Inter Bold"/>
                  <a:ea typeface="Inter Bold"/>
                  <a:cs typeface="Inter Bold"/>
                  <a:sym typeface="Inter Bold"/>
                </a:rPr>
                <a:t> </a:t>
              </a:r>
            </a:p>
            <a:p>
              <a:pPr algn="ctr">
                <a:lnSpc>
                  <a:spcPts val="2273"/>
                </a:lnSpc>
              </a:pPr>
              <a:endParaRPr lang="en-US" sz="1623" b="1" dirty="0">
                <a:solidFill>
                  <a:schemeClr val="bg1"/>
                </a:solidFill>
                <a:latin typeface="Inter Bold"/>
                <a:ea typeface="Inter Bold"/>
                <a:cs typeface="Inter Bold"/>
                <a:sym typeface="Inter Bold"/>
              </a:endParaRPr>
            </a:p>
          </p:txBody>
        </p:sp>
      </p:grpSp>
      <p:grpSp>
        <p:nvGrpSpPr>
          <p:cNvPr id="29" name="Group 29"/>
          <p:cNvGrpSpPr/>
          <p:nvPr/>
        </p:nvGrpSpPr>
        <p:grpSpPr>
          <a:xfrm>
            <a:off x="3564973" y="5703261"/>
            <a:ext cx="2348875" cy="2514866"/>
            <a:chOff x="0" y="0"/>
            <a:chExt cx="132624" cy="141996"/>
          </a:xfrm>
        </p:grpSpPr>
        <p:sp>
          <p:nvSpPr>
            <p:cNvPr id="30" name="Freeform 30"/>
            <p:cNvSpPr/>
            <p:nvPr/>
          </p:nvSpPr>
          <p:spPr>
            <a:xfrm>
              <a:off x="0" y="0"/>
              <a:ext cx="132624" cy="141996"/>
            </a:xfrm>
            <a:custGeom>
              <a:avLst/>
              <a:gdLst/>
              <a:ahLst/>
              <a:cxnLst/>
              <a:rect l="l" t="t" r="r" b="b"/>
              <a:pathLst>
                <a:path w="132624" h="141996">
                  <a:moveTo>
                    <a:pt x="0" y="0"/>
                  </a:moveTo>
                  <a:lnTo>
                    <a:pt x="132624" y="0"/>
                  </a:lnTo>
                  <a:lnTo>
                    <a:pt x="132624" y="141996"/>
                  </a:lnTo>
                  <a:lnTo>
                    <a:pt x="0" y="141996"/>
                  </a:lnTo>
                  <a:close/>
                </a:path>
              </a:pathLst>
            </a:custGeom>
            <a:solidFill>
              <a:srgbClr val="01842D"/>
            </a:solidFill>
          </p:spPr>
        </p:sp>
        <p:sp>
          <p:nvSpPr>
            <p:cNvPr id="31" name="TextBox 31"/>
            <p:cNvSpPr txBox="1"/>
            <p:nvPr/>
          </p:nvSpPr>
          <p:spPr>
            <a:xfrm>
              <a:off x="0" y="-38100"/>
              <a:ext cx="132624" cy="180096"/>
            </a:xfrm>
            <a:prstGeom prst="rect">
              <a:avLst/>
            </a:prstGeom>
          </p:spPr>
          <p:txBody>
            <a:bodyPr lIns="50800" tIns="50800" rIns="50800" bIns="50800" rtlCol="0" anchor="ctr"/>
            <a:lstStyle/>
            <a:p>
              <a:pPr algn="ctr">
                <a:lnSpc>
                  <a:spcPts val="2273"/>
                </a:lnSpc>
              </a:pPr>
              <a:endParaRPr lang="en-US" sz="1623" b="1" dirty="0">
                <a:solidFill>
                  <a:schemeClr val="bg1"/>
                </a:solidFill>
                <a:latin typeface="Inter Bold"/>
                <a:ea typeface="Inter Bold"/>
                <a:cs typeface="Inter Bold"/>
                <a:sym typeface="Inter Bold"/>
              </a:endParaRPr>
            </a:p>
            <a:p>
              <a:pPr algn="ctr">
                <a:lnSpc>
                  <a:spcPts val="2273"/>
                </a:lnSpc>
              </a:pPr>
              <a:endParaRPr lang="en-US" sz="1623" b="1" dirty="0">
                <a:solidFill>
                  <a:schemeClr val="bg1"/>
                </a:solidFill>
                <a:latin typeface="Inter Bold"/>
                <a:ea typeface="Inter Bold"/>
                <a:cs typeface="Inter Bold"/>
                <a:sym typeface="Inter Bold"/>
              </a:endParaRPr>
            </a:p>
            <a:p>
              <a:pPr algn="ctr">
                <a:lnSpc>
                  <a:spcPts val="2273"/>
                </a:lnSpc>
              </a:pPr>
              <a:r>
                <a:rPr lang="en-US" sz="1623" b="1" dirty="0" err="1">
                  <a:solidFill>
                    <a:schemeClr val="bg1"/>
                  </a:solidFill>
                  <a:latin typeface="Inter Bold"/>
                  <a:ea typeface="Inter Bold"/>
                  <a:cs typeface="Inter Bold"/>
                  <a:sym typeface="Inter Bold"/>
                </a:rPr>
                <a:t>Documento</a:t>
              </a:r>
              <a:r>
                <a:rPr lang="en-US" sz="1623" b="1" dirty="0">
                  <a:solidFill>
                    <a:schemeClr val="bg1"/>
                  </a:solidFill>
                  <a:latin typeface="Inter Bold"/>
                  <a:ea typeface="Inter Bold"/>
                  <a:cs typeface="Inter Bold"/>
                  <a:sym typeface="Inter Bold"/>
                </a:rPr>
                <a:t> de </a:t>
              </a:r>
              <a:r>
                <a:rPr lang="en-US" sz="1623" b="1" dirty="0" err="1">
                  <a:solidFill>
                    <a:schemeClr val="bg1"/>
                  </a:solidFill>
                  <a:latin typeface="Inter Bold"/>
                  <a:ea typeface="Inter Bold"/>
                  <a:cs typeface="Inter Bold"/>
                  <a:sym typeface="Inter Bold"/>
                </a:rPr>
                <a:t>seguimiento</a:t>
              </a:r>
              <a:r>
                <a:rPr lang="en-US" sz="1623" b="1" dirty="0">
                  <a:solidFill>
                    <a:schemeClr val="bg1"/>
                  </a:solidFill>
                  <a:latin typeface="Inter Bold"/>
                  <a:ea typeface="Inter Bold"/>
                  <a:cs typeface="Inter Bold"/>
                  <a:sym typeface="Inter Bold"/>
                </a:rPr>
                <a:t> y </a:t>
              </a:r>
              <a:r>
                <a:rPr lang="en-US" sz="1623" b="1" dirty="0" err="1">
                  <a:solidFill>
                    <a:schemeClr val="bg1"/>
                  </a:solidFill>
                  <a:latin typeface="Inter Bold"/>
                  <a:ea typeface="Inter Bold"/>
                  <a:cs typeface="Inter Bold"/>
                  <a:sym typeface="Inter Bold"/>
                </a:rPr>
                <a:t>evaluación</a:t>
              </a:r>
              <a:endParaRPr lang="en-US" sz="1623" b="1" dirty="0">
                <a:solidFill>
                  <a:schemeClr val="bg1"/>
                </a:solidFill>
                <a:latin typeface="Inter Bold"/>
                <a:ea typeface="Inter Bold"/>
                <a:cs typeface="Inter Bold"/>
                <a:sym typeface="Inter Bold"/>
              </a:endParaRPr>
            </a:p>
            <a:p>
              <a:pPr algn="ctr">
                <a:lnSpc>
                  <a:spcPts val="2273"/>
                </a:lnSpc>
              </a:pPr>
              <a:r>
                <a:rPr lang="en-US" sz="1623" b="1" dirty="0" err="1">
                  <a:solidFill>
                    <a:schemeClr val="bg1"/>
                  </a:solidFill>
                  <a:latin typeface="Inter Bold"/>
                  <a:ea typeface="Inter Bold"/>
                  <a:cs typeface="Inter Bold"/>
                  <a:sym typeface="Inter Bold"/>
                </a:rPr>
                <a:t>Diagnostico</a:t>
              </a:r>
              <a:r>
                <a:rPr lang="en-US" sz="1623" b="1" dirty="0">
                  <a:solidFill>
                    <a:schemeClr val="bg1"/>
                  </a:solidFill>
                  <a:latin typeface="Inter Bold"/>
                  <a:ea typeface="Inter Bold"/>
                  <a:cs typeface="Inter Bold"/>
                  <a:sym typeface="Inter Bold"/>
                </a:rPr>
                <a:t> territorial y </a:t>
              </a:r>
              <a:r>
                <a:rPr lang="en-US" sz="1623" b="1" dirty="0" err="1">
                  <a:solidFill>
                    <a:schemeClr val="bg1"/>
                  </a:solidFill>
                  <a:latin typeface="Inter Bold"/>
                  <a:ea typeface="Inter Bold"/>
                  <a:cs typeface="Inter Bold"/>
                  <a:sym typeface="Inter Bold"/>
                </a:rPr>
                <a:t>cartografia</a:t>
              </a:r>
              <a:r>
                <a:rPr lang="en-US" sz="1623" b="1" dirty="0">
                  <a:solidFill>
                    <a:schemeClr val="bg1"/>
                  </a:solidFill>
                  <a:latin typeface="Inter Bold"/>
                  <a:ea typeface="Inter Bold"/>
                  <a:cs typeface="Inter Bold"/>
                  <a:sym typeface="Inter Bold"/>
                </a:rPr>
                <a:t> </a:t>
              </a:r>
            </a:p>
            <a:p>
              <a:pPr algn="ctr">
                <a:lnSpc>
                  <a:spcPts val="2273"/>
                </a:lnSpc>
              </a:pPr>
              <a:r>
                <a:rPr lang="en-US" sz="1623" b="1" dirty="0">
                  <a:solidFill>
                    <a:schemeClr val="bg1"/>
                  </a:solidFill>
                  <a:latin typeface="Inter Bold"/>
                  <a:ea typeface="Inter Bold"/>
                  <a:cs typeface="Inter Bold"/>
                  <a:sym typeface="Inter Bold"/>
                </a:rPr>
                <a:t>DTS y </a:t>
              </a:r>
              <a:r>
                <a:rPr lang="en-US" sz="1623" b="1" dirty="0" err="1">
                  <a:solidFill>
                    <a:schemeClr val="bg1"/>
                  </a:solidFill>
                  <a:latin typeface="Inter Bold"/>
                  <a:ea typeface="Inter Bold"/>
                  <a:cs typeface="Inter Bold"/>
                  <a:sym typeface="Inter Bold"/>
                </a:rPr>
                <a:t>cartografia</a:t>
              </a:r>
              <a:r>
                <a:rPr lang="en-US" sz="1623" b="1" dirty="0">
                  <a:solidFill>
                    <a:schemeClr val="bg1"/>
                  </a:solidFill>
                  <a:latin typeface="Inter Bold"/>
                  <a:ea typeface="Inter Bold"/>
                  <a:cs typeface="Inter Bold"/>
                  <a:sym typeface="Inter Bold"/>
                </a:rPr>
                <a:t> </a:t>
              </a:r>
            </a:p>
            <a:p>
              <a:pPr algn="ctr">
                <a:lnSpc>
                  <a:spcPts val="2273"/>
                </a:lnSpc>
              </a:pPr>
              <a:r>
                <a:rPr lang="en-US" sz="1623" b="1" dirty="0">
                  <a:solidFill>
                    <a:schemeClr val="bg1"/>
                  </a:solidFill>
                  <a:latin typeface="Inter Bold"/>
                  <a:ea typeface="Inter Bold"/>
                  <a:cs typeface="Inter Bold"/>
                  <a:sym typeface="Inter Bold"/>
                </a:rPr>
                <a:t>Proyecto de </a:t>
              </a:r>
              <a:r>
                <a:rPr lang="en-US" sz="1623" b="1" dirty="0" err="1">
                  <a:solidFill>
                    <a:schemeClr val="bg1"/>
                  </a:solidFill>
                  <a:latin typeface="Inter Bold"/>
                  <a:ea typeface="Inter Bold"/>
                  <a:cs typeface="Inter Bold"/>
                  <a:sym typeface="Inter Bold"/>
                </a:rPr>
                <a:t>acuerdo</a:t>
              </a:r>
              <a:endParaRPr lang="en-US" sz="1623" b="1" dirty="0">
                <a:solidFill>
                  <a:schemeClr val="bg1"/>
                </a:solidFill>
                <a:latin typeface="Inter Bold"/>
                <a:ea typeface="Inter Bold"/>
                <a:cs typeface="Inter Bold"/>
                <a:sym typeface="Inter Bold"/>
              </a:endParaRPr>
            </a:p>
            <a:p>
              <a:pPr algn="ctr">
                <a:lnSpc>
                  <a:spcPts val="2273"/>
                </a:lnSpc>
              </a:pPr>
              <a:r>
                <a:rPr lang="en-US" sz="1623" b="1" dirty="0" err="1">
                  <a:solidFill>
                    <a:schemeClr val="bg1"/>
                  </a:solidFill>
                  <a:latin typeface="Inter Bold"/>
                  <a:ea typeface="Inter Bold"/>
                  <a:cs typeface="Inter Bold"/>
                  <a:sym typeface="Inter Bold"/>
                </a:rPr>
                <a:t>Documento</a:t>
              </a:r>
              <a:r>
                <a:rPr lang="en-US" sz="1623" b="1" dirty="0">
                  <a:solidFill>
                    <a:schemeClr val="bg1"/>
                  </a:solidFill>
                  <a:latin typeface="Inter Bold"/>
                  <a:ea typeface="Inter Bold"/>
                  <a:cs typeface="Inter Bold"/>
                  <a:sym typeface="Inter Bold"/>
                </a:rPr>
                <a:t> </a:t>
              </a:r>
              <a:r>
                <a:rPr lang="en-US" sz="1623" b="1" dirty="0" err="1">
                  <a:solidFill>
                    <a:schemeClr val="bg1"/>
                  </a:solidFill>
                  <a:latin typeface="Inter Bold"/>
                  <a:ea typeface="Inter Bold"/>
                  <a:cs typeface="Inter Bold"/>
                  <a:sym typeface="Inter Bold"/>
                </a:rPr>
                <a:t>resumen</a:t>
              </a:r>
              <a:endParaRPr lang="en-US" sz="1623" b="1" dirty="0">
                <a:solidFill>
                  <a:schemeClr val="bg1"/>
                </a:solidFill>
                <a:latin typeface="Inter Bold"/>
                <a:ea typeface="Inter Bold"/>
                <a:cs typeface="Inter Bold"/>
                <a:sym typeface="Inter Bold"/>
              </a:endParaRPr>
            </a:p>
          </p:txBody>
        </p:sp>
      </p:grpSp>
      <p:grpSp>
        <p:nvGrpSpPr>
          <p:cNvPr id="32" name="Group 32"/>
          <p:cNvGrpSpPr/>
          <p:nvPr/>
        </p:nvGrpSpPr>
        <p:grpSpPr>
          <a:xfrm>
            <a:off x="6059878" y="5703261"/>
            <a:ext cx="6668755" cy="2514866"/>
            <a:chOff x="0" y="0"/>
            <a:chExt cx="376536" cy="141996"/>
          </a:xfrm>
        </p:grpSpPr>
        <p:sp>
          <p:nvSpPr>
            <p:cNvPr id="33" name="Freeform 33"/>
            <p:cNvSpPr/>
            <p:nvPr/>
          </p:nvSpPr>
          <p:spPr>
            <a:xfrm>
              <a:off x="0" y="0"/>
              <a:ext cx="376536" cy="141996"/>
            </a:xfrm>
            <a:custGeom>
              <a:avLst/>
              <a:gdLst/>
              <a:ahLst/>
              <a:cxnLst/>
              <a:rect l="l" t="t" r="r" b="b"/>
              <a:pathLst>
                <a:path w="376536" h="141996">
                  <a:moveTo>
                    <a:pt x="0" y="0"/>
                  </a:moveTo>
                  <a:lnTo>
                    <a:pt x="376536" y="0"/>
                  </a:lnTo>
                  <a:lnTo>
                    <a:pt x="376536" y="141996"/>
                  </a:lnTo>
                  <a:lnTo>
                    <a:pt x="0" y="141996"/>
                  </a:lnTo>
                  <a:close/>
                </a:path>
              </a:pathLst>
            </a:custGeom>
            <a:solidFill>
              <a:srgbClr val="01842D"/>
            </a:solidFill>
          </p:spPr>
        </p:sp>
        <p:sp>
          <p:nvSpPr>
            <p:cNvPr id="34" name="TextBox 34"/>
            <p:cNvSpPr txBox="1"/>
            <p:nvPr/>
          </p:nvSpPr>
          <p:spPr>
            <a:xfrm>
              <a:off x="0" y="-38100"/>
              <a:ext cx="376536" cy="180096"/>
            </a:xfrm>
            <a:prstGeom prst="rect">
              <a:avLst/>
            </a:prstGeom>
          </p:spPr>
          <p:txBody>
            <a:bodyPr lIns="50800" tIns="50800" rIns="50800" bIns="50800" rtlCol="0" anchor="ctr"/>
            <a:lstStyle/>
            <a:p>
              <a:pPr algn="ctr">
                <a:lnSpc>
                  <a:spcPts val="2273"/>
                </a:lnSpc>
              </a:pPr>
              <a:endParaRPr lang="en-US" sz="1623" b="1" dirty="0">
                <a:solidFill>
                  <a:schemeClr val="bg1"/>
                </a:solidFill>
                <a:latin typeface="Inter Bold"/>
                <a:ea typeface="Inter Bold"/>
                <a:cs typeface="Inter Bold"/>
                <a:sym typeface="Inter Bold"/>
              </a:endParaRPr>
            </a:p>
            <a:p>
              <a:pPr algn="ctr">
                <a:lnSpc>
                  <a:spcPts val="2273"/>
                </a:lnSpc>
              </a:pPr>
              <a:r>
                <a:rPr lang="en-US" sz="2000" b="1" dirty="0" err="1">
                  <a:solidFill>
                    <a:schemeClr val="bg1"/>
                  </a:solidFill>
                  <a:latin typeface="Inter Bold"/>
                  <a:ea typeface="Inter Bold"/>
                  <a:cs typeface="Inter Bold"/>
                  <a:sym typeface="Inter Bold"/>
                </a:rPr>
                <a:t>Documento</a:t>
              </a:r>
              <a:r>
                <a:rPr lang="en-US" sz="2000" b="1" dirty="0">
                  <a:solidFill>
                    <a:schemeClr val="bg1"/>
                  </a:solidFill>
                  <a:latin typeface="Inter Bold"/>
                  <a:ea typeface="Inter Bold"/>
                  <a:cs typeface="Inter Bold"/>
                  <a:sym typeface="Inter Bold"/>
                </a:rPr>
                <a:t> de </a:t>
              </a:r>
              <a:r>
                <a:rPr lang="en-US" sz="2000" b="1" dirty="0" err="1">
                  <a:solidFill>
                    <a:schemeClr val="bg1"/>
                  </a:solidFill>
                  <a:latin typeface="Inter Bold"/>
                  <a:ea typeface="Inter Bold"/>
                  <a:cs typeface="Inter Bold"/>
                  <a:sym typeface="Inter Bold"/>
                </a:rPr>
                <a:t>seguimiento</a:t>
              </a:r>
              <a:r>
                <a:rPr lang="en-US" sz="2000" b="1" dirty="0">
                  <a:solidFill>
                    <a:schemeClr val="bg1"/>
                  </a:solidFill>
                  <a:latin typeface="Inter Bold"/>
                  <a:ea typeface="Inter Bold"/>
                  <a:cs typeface="Inter Bold"/>
                  <a:sym typeface="Inter Bold"/>
                </a:rPr>
                <a:t> y </a:t>
              </a:r>
              <a:r>
                <a:rPr lang="en-US" sz="2000" b="1" dirty="0" err="1">
                  <a:solidFill>
                    <a:schemeClr val="bg1"/>
                  </a:solidFill>
                  <a:latin typeface="Inter Bold"/>
                  <a:ea typeface="Inter Bold"/>
                  <a:cs typeface="Inter Bold"/>
                  <a:sym typeface="Inter Bold"/>
                </a:rPr>
                <a:t>evaluación</a:t>
              </a:r>
              <a:endParaRPr lang="en-US" sz="2000" b="1" dirty="0">
                <a:solidFill>
                  <a:schemeClr val="bg1"/>
                </a:solidFill>
                <a:latin typeface="Inter Bold"/>
                <a:ea typeface="Inter Bold"/>
                <a:cs typeface="Inter Bold"/>
                <a:sym typeface="Inter Bold"/>
              </a:endParaRPr>
            </a:p>
            <a:p>
              <a:pPr algn="ctr">
                <a:lnSpc>
                  <a:spcPts val="2273"/>
                </a:lnSpc>
              </a:pPr>
              <a:r>
                <a:rPr lang="en-US" sz="2000" b="1" dirty="0" err="1">
                  <a:solidFill>
                    <a:schemeClr val="bg1"/>
                  </a:solidFill>
                  <a:latin typeface="Inter Bold"/>
                  <a:ea typeface="Inter Bold"/>
                  <a:cs typeface="Inter Bold"/>
                  <a:sym typeface="Inter Bold"/>
                </a:rPr>
                <a:t>Documentos</a:t>
              </a:r>
              <a:r>
                <a:rPr lang="en-US" sz="2000" b="1" dirty="0">
                  <a:solidFill>
                    <a:schemeClr val="bg1"/>
                  </a:solidFill>
                  <a:latin typeface="Inter Bold"/>
                  <a:ea typeface="Inter Bold"/>
                  <a:cs typeface="Inter Bold"/>
                  <a:sym typeface="Inter Bold"/>
                </a:rPr>
                <a:t> con </a:t>
              </a:r>
              <a:r>
                <a:rPr lang="en-US" sz="2000" b="1" dirty="0" err="1">
                  <a:solidFill>
                    <a:schemeClr val="bg1"/>
                  </a:solidFill>
                  <a:latin typeface="Inter Bold"/>
                  <a:ea typeface="Inter Bold"/>
                  <a:cs typeface="Inter Bold"/>
                  <a:sym typeface="Inter Bold"/>
                </a:rPr>
                <a:t>insumos</a:t>
              </a:r>
              <a:r>
                <a:rPr lang="en-US" sz="2000" b="1" dirty="0">
                  <a:solidFill>
                    <a:schemeClr val="bg1"/>
                  </a:solidFill>
                  <a:latin typeface="Inter Bold"/>
                  <a:ea typeface="Inter Bold"/>
                  <a:cs typeface="Inter Bold"/>
                  <a:sym typeface="Inter Bold"/>
                </a:rPr>
                <a:t> </a:t>
              </a:r>
              <a:r>
                <a:rPr lang="en-US" sz="2000" b="1" dirty="0" err="1">
                  <a:solidFill>
                    <a:schemeClr val="bg1"/>
                  </a:solidFill>
                  <a:latin typeface="Inter Bold"/>
                  <a:ea typeface="Inter Bold"/>
                  <a:cs typeface="Inter Bold"/>
                  <a:sym typeface="Inter Bold"/>
                </a:rPr>
                <a:t>técnicos</a:t>
              </a:r>
              <a:r>
                <a:rPr lang="en-US" sz="2000" b="1" dirty="0">
                  <a:solidFill>
                    <a:schemeClr val="bg1"/>
                  </a:solidFill>
                  <a:latin typeface="Inter Bold"/>
                  <a:ea typeface="Inter Bold"/>
                  <a:cs typeface="Inter Bold"/>
                  <a:sym typeface="Inter Bold"/>
                </a:rPr>
                <a:t> que </a:t>
              </a:r>
              <a:r>
                <a:rPr lang="en-US" sz="2000" b="1" dirty="0" err="1">
                  <a:solidFill>
                    <a:schemeClr val="bg1"/>
                  </a:solidFill>
                  <a:latin typeface="Inter Bold"/>
                  <a:ea typeface="Inter Bold"/>
                  <a:cs typeface="Inter Bold"/>
                  <a:sym typeface="Inter Bold"/>
                </a:rPr>
                <a:t>soporten</a:t>
              </a:r>
              <a:r>
                <a:rPr lang="en-US" sz="2000" b="1" dirty="0">
                  <a:solidFill>
                    <a:schemeClr val="bg1"/>
                  </a:solidFill>
                  <a:latin typeface="Inter Bold"/>
                  <a:ea typeface="Inter Bold"/>
                  <a:cs typeface="Inter Bold"/>
                  <a:sym typeface="Inter Bold"/>
                </a:rPr>
                <a:t> la </a:t>
              </a:r>
              <a:r>
                <a:rPr lang="en-US" sz="2000" b="1" dirty="0" err="1">
                  <a:solidFill>
                    <a:schemeClr val="bg1"/>
                  </a:solidFill>
                  <a:latin typeface="Inter Bold"/>
                  <a:ea typeface="Inter Bold"/>
                  <a:cs typeface="Inter Bold"/>
                  <a:sym typeface="Inter Bold"/>
                </a:rPr>
                <a:t>revisión</a:t>
              </a:r>
              <a:r>
                <a:rPr lang="en-US" sz="2000" b="1" dirty="0">
                  <a:solidFill>
                    <a:schemeClr val="bg1"/>
                  </a:solidFill>
                  <a:latin typeface="Inter Bold"/>
                  <a:ea typeface="Inter Bold"/>
                  <a:cs typeface="Inter Bold"/>
                  <a:sym typeface="Inter Bold"/>
                </a:rPr>
                <a:t> y </a:t>
              </a:r>
              <a:r>
                <a:rPr lang="en-US" sz="2000" b="1" dirty="0" err="1">
                  <a:solidFill>
                    <a:schemeClr val="bg1"/>
                  </a:solidFill>
                  <a:latin typeface="Inter Bold"/>
                  <a:ea typeface="Inter Bold"/>
                  <a:cs typeface="Inter Bold"/>
                  <a:sym typeface="Inter Bold"/>
                </a:rPr>
                <a:t>cartografía</a:t>
              </a:r>
              <a:r>
                <a:rPr lang="en-US" sz="2000" b="1" dirty="0">
                  <a:solidFill>
                    <a:schemeClr val="bg1"/>
                  </a:solidFill>
                  <a:latin typeface="Inter Bold"/>
                  <a:ea typeface="Inter Bold"/>
                  <a:cs typeface="Inter Bold"/>
                  <a:sym typeface="Inter Bold"/>
                </a:rPr>
                <a:t> </a:t>
              </a:r>
            </a:p>
            <a:p>
              <a:pPr algn="ctr">
                <a:lnSpc>
                  <a:spcPts val="2273"/>
                </a:lnSpc>
              </a:pPr>
              <a:r>
                <a:rPr lang="en-US" sz="2000" b="1" dirty="0">
                  <a:solidFill>
                    <a:schemeClr val="bg1"/>
                  </a:solidFill>
                  <a:latin typeface="Inter Bold"/>
                  <a:ea typeface="Inter Bold"/>
                  <a:cs typeface="Inter Bold"/>
                  <a:sym typeface="Inter Bold"/>
                </a:rPr>
                <a:t>Memoria </a:t>
              </a:r>
              <a:r>
                <a:rPr lang="en-US" sz="2000" b="1" dirty="0" err="1">
                  <a:solidFill>
                    <a:schemeClr val="bg1"/>
                  </a:solidFill>
                  <a:latin typeface="Inter Bold"/>
                  <a:ea typeface="Inter Bold"/>
                  <a:cs typeface="Inter Bold"/>
                  <a:sym typeface="Inter Bold"/>
                </a:rPr>
                <a:t>justificativa</a:t>
              </a:r>
              <a:r>
                <a:rPr lang="en-US" sz="2000" b="1" dirty="0">
                  <a:solidFill>
                    <a:schemeClr val="bg1"/>
                  </a:solidFill>
                  <a:latin typeface="Inter Bold"/>
                  <a:ea typeface="Inter Bold"/>
                  <a:cs typeface="Inter Bold"/>
                  <a:sym typeface="Inter Bold"/>
                </a:rPr>
                <a:t> </a:t>
              </a:r>
            </a:p>
            <a:p>
              <a:pPr algn="ctr">
                <a:lnSpc>
                  <a:spcPts val="2273"/>
                </a:lnSpc>
              </a:pPr>
              <a:r>
                <a:rPr lang="en-US" sz="2000" b="1" dirty="0" err="1">
                  <a:solidFill>
                    <a:schemeClr val="bg1"/>
                  </a:solidFill>
                  <a:latin typeface="Inter Bold"/>
                  <a:ea typeface="Inter Bold"/>
                  <a:cs typeface="Inter Bold"/>
                  <a:sym typeface="Inter Bold"/>
                </a:rPr>
                <a:t>Cartografía</a:t>
              </a:r>
              <a:r>
                <a:rPr lang="en-US" sz="2000" b="1" dirty="0">
                  <a:solidFill>
                    <a:schemeClr val="bg1"/>
                  </a:solidFill>
                  <a:latin typeface="Inter Bold"/>
                  <a:ea typeface="Inter Bold"/>
                  <a:cs typeface="Inter Bold"/>
                  <a:sym typeface="Inter Bold"/>
                </a:rPr>
                <a:t> (De los </a:t>
              </a:r>
              <a:r>
                <a:rPr lang="en-US" sz="2000" b="1" dirty="0" err="1">
                  <a:solidFill>
                    <a:schemeClr val="bg1"/>
                  </a:solidFill>
                  <a:latin typeface="Inter Bold"/>
                  <a:ea typeface="Inter Bold"/>
                  <a:cs typeface="Inter Bold"/>
                  <a:sym typeface="Inter Bold"/>
                </a:rPr>
                <a:t>ajustes</a:t>
              </a:r>
              <a:r>
                <a:rPr lang="en-US" sz="2000" b="1" dirty="0">
                  <a:solidFill>
                    <a:schemeClr val="bg1"/>
                  </a:solidFill>
                  <a:latin typeface="Inter Bold"/>
                  <a:ea typeface="Inter Bold"/>
                  <a:cs typeface="Inter Bold"/>
                  <a:sym typeface="Inter Bold"/>
                </a:rPr>
                <a:t>) </a:t>
              </a:r>
            </a:p>
            <a:p>
              <a:pPr algn="ctr">
                <a:lnSpc>
                  <a:spcPts val="2273"/>
                </a:lnSpc>
              </a:pPr>
              <a:r>
                <a:rPr lang="en-US" sz="2000" b="1" dirty="0">
                  <a:solidFill>
                    <a:schemeClr val="bg1"/>
                  </a:solidFill>
                  <a:latin typeface="Inter Bold"/>
                  <a:ea typeface="Inter Bold"/>
                  <a:cs typeface="Inter Bold"/>
                  <a:sym typeface="Inter Bold"/>
                </a:rPr>
                <a:t>Proyecto de </a:t>
              </a:r>
              <a:r>
                <a:rPr lang="en-US" sz="2000" b="1" dirty="0" err="1">
                  <a:solidFill>
                    <a:schemeClr val="bg1"/>
                  </a:solidFill>
                  <a:latin typeface="Inter Bold"/>
                  <a:ea typeface="Inter Bold"/>
                  <a:cs typeface="Inter Bold"/>
                  <a:sym typeface="Inter Bold"/>
                </a:rPr>
                <a:t>acuerdo</a:t>
              </a:r>
              <a:r>
                <a:rPr lang="en-US" sz="2000" b="1" dirty="0">
                  <a:solidFill>
                    <a:schemeClr val="bg1"/>
                  </a:solidFill>
                  <a:latin typeface="Inter Bold"/>
                  <a:ea typeface="Inter Bold"/>
                  <a:cs typeface="Inter Bold"/>
                  <a:sym typeface="Inter Bold"/>
                </a:rPr>
                <a:t> </a:t>
              </a:r>
            </a:p>
          </p:txBody>
        </p:sp>
      </p:grpSp>
      <p:grpSp>
        <p:nvGrpSpPr>
          <p:cNvPr id="35" name="Group 35"/>
          <p:cNvGrpSpPr/>
          <p:nvPr/>
        </p:nvGrpSpPr>
        <p:grpSpPr>
          <a:xfrm>
            <a:off x="13100109" y="5703261"/>
            <a:ext cx="3155968" cy="2459782"/>
            <a:chOff x="0" y="0"/>
            <a:chExt cx="178195" cy="138886"/>
          </a:xfrm>
        </p:grpSpPr>
        <p:sp>
          <p:nvSpPr>
            <p:cNvPr id="36" name="Freeform 36"/>
            <p:cNvSpPr/>
            <p:nvPr/>
          </p:nvSpPr>
          <p:spPr>
            <a:xfrm>
              <a:off x="0" y="0"/>
              <a:ext cx="178195" cy="138886"/>
            </a:xfrm>
            <a:custGeom>
              <a:avLst/>
              <a:gdLst/>
              <a:ahLst/>
              <a:cxnLst/>
              <a:rect l="l" t="t" r="r" b="b"/>
              <a:pathLst>
                <a:path w="178195" h="138886">
                  <a:moveTo>
                    <a:pt x="0" y="0"/>
                  </a:moveTo>
                  <a:lnTo>
                    <a:pt x="178195" y="0"/>
                  </a:lnTo>
                  <a:lnTo>
                    <a:pt x="178195" y="138886"/>
                  </a:lnTo>
                  <a:lnTo>
                    <a:pt x="0" y="138886"/>
                  </a:lnTo>
                  <a:close/>
                </a:path>
              </a:pathLst>
            </a:custGeom>
            <a:solidFill>
              <a:srgbClr val="01842D"/>
            </a:solidFill>
          </p:spPr>
        </p:sp>
        <p:sp>
          <p:nvSpPr>
            <p:cNvPr id="37" name="TextBox 37"/>
            <p:cNvSpPr txBox="1"/>
            <p:nvPr/>
          </p:nvSpPr>
          <p:spPr>
            <a:xfrm>
              <a:off x="0" y="-38100"/>
              <a:ext cx="178195" cy="176986"/>
            </a:xfrm>
            <a:prstGeom prst="rect">
              <a:avLst/>
            </a:prstGeom>
          </p:spPr>
          <p:txBody>
            <a:bodyPr lIns="50800" tIns="50800" rIns="50800" bIns="50800" rtlCol="0" anchor="ctr"/>
            <a:lstStyle/>
            <a:p>
              <a:pPr algn="ctr">
                <a:lnSpc>
                  <a:spcPts val="2273"/>
                </a:lnSpc>
              </a:pPr>
              <a:endParaRPr lang="en-US" sz="1623" b="1" dirty="0">
                <a:solidFill>
                  <a:schemeClr val="bg1"/>
                </a:solidFill>
                <a:latin typeface="Inter Bold"/>
                <a:ea typeface="Inter Bold"/>
                <a:cs typeface="Inter Bold"/>
                <a:sym typeface="Inter Bold"/>
              </a:endParaRPr>
            </a:p>
            <a:p>
              <a:pPr algn="ctr">
                <a:lnSpc>
                  <a:spcPts val="2273"/>
                </a:lnSpc>
              </a:pPr>
              <a:endParaRPr lang="en-US" sz="1623" b="1" dirty="0">
                <a:solidFill>
                  <a:schemeClr val="bg1"/>
                </a:solidFill>
                <a:latin typeface="Inter Bold"/>
                <a:ea typeface="Inter Bold"/>
                <a:cs typeface="Inter Bold"/>
                <a:sym typeface="Inter Bold"/>
              </a:endParaRPr>
            </a:p>
            <a:p>
              <a:pPr algn="ctr">
                <a:lnSpc>
                  <a:spcPts val="2273"/>
                </a:lnSpc>
              </a:pPr>
              <a:r>
                <a:rPr lang="en-US" sz="1623" b="1" dirty="0" err="1">
                  <a:solidFill>
                    <a:schemeClr val="bg1"/>
                  </a:solidFill>
                  <a:latin typeface="Inter Bold"/>
                  <a:ea typeface="Inter Bold"/>
                  <a:cs typeface="Inter Bold"/>
                  <a:sym typeface="Inter Bold"/>
                </a:rPr>
                <a:t>Documento</a:t>
              </a:r>
              <a:r>
                <a:rPr lang="en-US" sz="1623" b="1" dirty="0">
                  <a:solidFill>
                    <a:schemeClr val="bg1"/>
                  </a:solidFill>
                  <a:latin typeface="Inter Bold"/>
                  <a:ea typeface="Inter Bold"/>
                  <a:cs typeface="Inter Bold"/>
                  <a:sym typeface="Inter Bold"/>
                </a:rPr>
                <a:t> de </a:t>
              </a:r>
              <a:r>
                <a:rPr lang="en-US" sz="1623" b="1" dirty="0" err="1">
                  <a:solidFill>
                    <a:schemeClr val="bg1"/>
                  </a:solidFill>
                  <a:latin typeface="Inter Bold"/>
                  <a:ea typeface="Inter Bold"/>
                  <a:cs typeface="Inter Bold"/>
                  <a:sym typeface="Inter Bold"/>
                </a:rPr>
                <a:t>seguimiento</a:t>
              </a:r>
              <a:r>
                <a:rPr lang="en-US" sz="1623" b="1" dirty="0">
                  <a:solidFill>
                    <a:schemeClr val="bg1"/>
                  </a:solidFill>
                  <a:latin typeface="Inter Bold"/>
                  <a:ea typeface="Inter Bold"/>
                  <a:cs typeface="Inter Bold"/>
                  <a:sym typeface="Inter Bold"/>
                </a:rPr>
                <a:t> y </a:t>
              </a:r>
              <a:r>
                <a:rPr lang="en-US" sz="1623" b="1" dirty="0" err="1">
                  <a:solidFill>
                    <a:schemeClr val="bg1"/>
                  </a:solidFill>
                  <a:latin typeface="Inter Bold"/>
                  <a:ea typeface="Inter Bold"/>
                  <a:cs typeface="Inter Bold"/>
                  <a:sym typeface="Inter Bold"/>
                </a:rPr>
                <a:t>evaluación</a:t>
              </a:r>
              <a:endParaRPr lang="en-US" sz="1623" b="1" dirty="0">
                <a:solidFill>
                  <a:schemeClr val="bg1"/>
                </a:solidFill>
                <a:latin typeface="Inter Bold"/>
                <a:ea typeface="Inter Bold"/>
                <a:cs typeface="Inter Bold"/>
                <a:sym typeface="Inter Bold"/>
              </a:endParaRPr>
            </a:p>
            <a:p>
              <a:pPr algn="ctr">
                <a:lnSpc>
                  <a:spcPts val="2273"/>
                </a:lnSpc>
              </a:pPr>
              <a:r>
                <a:rPr lang="en-US" sz="1623" b="1" dirty="0" err="1">
                  <a:solidFill>
                    <a:schemeClr val="bg1"/>
                  </a:solidFill>
                  <a:latin typeface="Inter Bold"/>
                  <a:ea typeface="Inter Bold"/>
                  <a:cs typeface="Inter Bold"/>
                  <a:sym typeface="Inter Bold"/>
                </a:rPr>
                <a:t>Documentos</a:t>
              </a:r>
              <a:r>
                <a:rPr lang="en-US" sz="1623" b="1" dirty="0">
                  <a:solidFill>
                    <a:schemeClr val="bg1"/>
                  </a:solidFill>
                  <a:latin typeface="Inter Bold"/>
                  <a:ea typeface="Inter Bold"/>
                  <a:cs typeface="Inter Bold"/>
                  <a:sym typeface="Inter Bold"/>
                </a:rPr>
                <a:t> con </a:t>
              </a:r>
              <a:r>
                <a:rPr lang="en-US" sz="1623" b="1" dirty="0" err="1">
                  <a:solidFill>
                    <a:schemeClr val="bg1"/>
                  </a:solidFill>
                  <a:latin typeface="Inter Bold"/>
                  <a:ea typeface="Inter Bold"/>
                  <a:cs typeface="Inter Bold"/>
                  <a:sym typeface="Inter Bold"/>
                </a:rPr>
                <a:t>insumos</a:t>
              </a:r>
              <a:r>
                <a:rPr lang="en-US" sz="1623" b="1" dirty="0">
                  <a:solidFill>
                    <a:schemeClr val="bg1"/>
                  </a:solidFill>
                  <a:latin typeface="Inter Bold"/>
                  <a:ea typeface="Inter Bold"/>
                  <a:cs typeface="Inter Bold"/>
                  <a:sym typeface="Inter Bold"/>
                </a:rPr>
                <a:t> </a:t>
              </a:r>
              <a:r>
                <a:rPr lang="en-US" sz="1623" b="1" dirty="0" err="1">
                  <a:solidFill>
                    <a:schemeClr val="bg1"/>
                  </a:solidFill>
                  <a:latin typeface="Inter Bold"/>
                  <a:ea typeface="Inter Bold"/>
                  <a:cs typeface="Inter Bold"/>
                  <a:sym typeface="Inter Bold"/>
                </a:rPr>
                <a:t>técnicos</a:t>
              </a:r>
              <a:r>
                <a:rPr lang="en-US" sz="1623" b="1" dirty="0">
                  <a:solidFill>
                    <a:schemeClr val="bg1"/>
                  </a:solidFill>
                  <a:latin typeface="Inter Bold"/>
                  <a:ea typeface="Inter Bold"/>
                  <a:cs typeface="Inter Bold"/>
                  <a:sym typeface="Inter Bold"/>
                </a:rPr>
                <a:t> que </a:t>
              </a:r>
              <a:r>
                <a:rPr lang="en-US" sz="1623" b="1" dirty="0" err="1">
                  <a:solidFill>
                    <a:schemeClr val="bg1"/>
                  </a:solidFill>
                  <a:latin typeface="Inter Bold"/>
                  <a:ea typeface="Inter Bold"/>
                  <a:cs typeface="Inter Bold"/>
                  <a:sym typeface="Inter Bold"/>
                </a:rPr>
                <a:t>soporten</a:t>
              </a:r>
              <a:r>
                <a:rPr lang="en-US" sz="1623" b="1" dirty="0">
                  <a:solidFill>
                    <a:schemeClr val="bg1"/>
                  </a:solidFill>
                  <a:latin typeface="Inter Bold"/>
                  <a:ea typeface="Inter Bold"/>
                  <a:cs typeface="Inter Bold"/>
                  <a:sym typeface="Inter Bold"/>
                </a:rPr>
                <a:t> la </a:t>
              </a:r>
              <a:r>
                <a:rPr lang="en-US" sz="1623" b="1" dirty="0" err="1">
                  <a:solidFill>
                    <a:schemeClr val="bg1"/>
                  </a:solidFill>
                  <a:latin typeface="Inter Bold"/>
                  <a:ea typeface="Inter Bold"/>
                  <a:cs typeface="Inter Bold"/>
                  <a:sym typeface="Inter Bold"/>
                </a:rPr>
                <a:t>revisión</a:t>
              </a:r>
              <a:r>
                <a:rPr lang="en-US" sz="1623" b="1" dirty="0">
                  <a:solidFill>
                    <a:schemeClr val="bg1"/>
                  </a:solidFill>
                  <a:latin typeface="Inter Bold"/>
                  <a:ea typeface="Inter Bold"/>
                  <a:cs typeface="Inter Bold"/>
                  <a:sym typeface="Inter Bold"/>
                </a:rPr>
                <a:t> y </a:t>
              </a:r>
              <a:r>
                <a:rPr lang="en-US" sz="1623" b="1" dirty="0" err="1">
                  <a:solidFill>
                    <a:schemeClr val="bg1"/>
                  </a:solidFill>
                  <a:latin typeface="Inter Bold"/>
                  <a:ea typeface="Inter Bold"/>
                  <a:cs typeface="Inter Bold"/>
                  <a:sym typeface="Inter Bold"/>
                </a:rPr>
                <a:t>cartografía</a:t>
              </a:r>
              <a:r>
                <a:rPr lang="en-US" sz="1623" b="1" dirty="0">
                  <a:solidFill>
                    <a:schemeClr val="bg1"/>
                  </a:solidFill>
                  <a:latin typeface="Inter Bold"/>
                  <a:ea typeface="Inter Bold"/>
                  <a:cs typeface="Inter Bold"/>
                  <a:sym typeface="Inter Bold"/>
                </a:rPr>
                <a:t> </a:t>
              </a:r>
            </a:p>
            <a:p>
              <a:pPr algn="ctr">
                <a:lnSpc>
                  <a:spcPts val="2273"/>
                </a:lnSpc>
              </a:pPr>
              <a:r>
                <a:rPr lang="en-US" sz="1623" b="1" dirty="0">
                  <a:solidFill>
                    <a:schemeClr val="bg1"/>
                  </a:solidFill>
                  <a:latin typeface="Inter Bold"/>
                  <a:ea typeface="Inter Bold"/>
                  <a:cs typeface="Inter Bold"/>
                  <a:sym typeface="Inter Bold"/>
                </a:rPr>
                <a:t>Memoria </a:t>
              </a:r>
              <a:r>
                <a:rPr lang="en-US" sz="1623" b="1" dirty="0" err="1">
                  <a:solidFill>
                    <a:schemeClr val="bg1"/>
                  </a:solidFill>
                  <a:latin typeface="Inter Bold"/>
                  <a:ea typeface="Inter Bold"/>
                  <a:cs typeface="Inter Bold"/>
                  <a:sym typeface="Inter Bold"/>
                </a:rPr>
                <a:t>justificativa</a:t>
              </a:r>
              <a:r>
                <a:rPr lang="en-US" sz="1623" b="1" dirty="0">
                  <a:solidFill>
                    <a:schemeClr val="bg1"/>
                  </a:solidFill>
                  <a:latin typeface="Inter Bold"/>
                  <a:ea typeface="Inter Bold"/>
                  <a:cs typeface="Inter Bold"/>
                  <a:sym typeface="Inter Bold"/>
                </a:rPr>
                <a:t> </a:t>
              </a:r>
            </a:p>
            <a:p>
              <a:pPr algn="ctr">
                <a:lnSpc>
                  <a:spcPts val="2273"/>
                </a:lnSpc>
              </a:pPr>
              <a:r>
                <a:rPr lang="en-US" sz="1623" b="1" dirty="0" err="1">
                  <a:solidFill>
                    <a:schemeClr val="bg1"/>
                  </a:solidFill>
                  <a:latin typeface="Inter Bold"/>
                  <a:ea typeface="Inter Bold"/>
                  <a:cs typeface="Inter Bold"/>
                  <a:sym typeface="Inter Bold"/>
                </a:rPr>
                <a:t>Cartografía</a:t>
              </a:r>
              <a:r>
                <a:rPr lang="en-US" sz="1623" b="1" dirty="0">
                  <a:solidFill>
                    <a:schemeClr val="bg1"/>
                  </a:solidFill>
                  <a:latin typeface="Inter Bold"/>
                  <a:ea typeface="Inter Bold"/>
                  <a:cs typeface="Inter Bold"/>
                  <a:sym typeface="Inter Bold"/>
                </a:rPr>
                <a:t> (De los </a:t>
              </a:r>
              <a:r>
                <a:rPr lang="en-US" sz="1623" b="1" dirty="0" err="1">
                  <a:solidFill>
                    <a:schemeClr val="bg1"/>
                  </a:solidFill>
                  <a:latin typeface="Inter Bold"/>
                  <a:ea typeface="Inter Bold"/>
                  <a:cs typeface="Inter Bold"/>
                  <a:sym typeface="Inter Bold"/>
                </a:rPr>
                <a:t>ajustes</a:t>
              </a:r>
              <a:r>
                <a:rPr lang="en-US" sz="1623" b="1" dirty="0">
                  <a:solidFill>
                    <a:schemeClr val="bg1"/>
                  </a:solidFill>
                  <a:latin typeface="Inter Bold"/>
                  <a:ea typeface="Inter Bold"/>
                  <a:cs typeface="Inter Bold"/>
                  <a:sym typeface="Inter Bold"/>
                </a:rPr>
                <a:t>) </a:t>
              </a:r>
            </a:p>
            <a:p>
              <a:pPr algn="ctr">
                <a:lnSpc>
                  <a:spcPts val="2273"/>
                </a:lnSpc>
              </a:pPr>
              <a:r>
                <a:rPr lang="en-US" sz="1623" b="1" dirty="0">
                  <a:solidFill>
                    <a:schemeClr val="bg1"/>
                  </a:solidFill>
                  <a:latin typeface="Inter Bold"/>
                  <a:ea typeface="Inter Bold"/>
                  <a:cs typeface="Inter Bold"/>
                  <a:sym typeface="Inter Bold"/>
                </a:rPr>
                <a:t>Proyecto de </a:t>
              </a:r>
              <a:r>
                <a:rPr lang="en-US" sz="1623" b="1" dirty="0" err="1">
                  <a:solidFill>
                    <a:schemeClr val="bg1"/>
                  </a:solidFill>
                  <a:latin typeface="Inter Bold"/>
                  <a:ea typeface="Inter Bold"/>
                  <a:cs typeface="Inter Bold"/>
                  <a:sym typeface="Inter Bold"/>
                </a:rPr>
                <a:t>acuerdo</a:t>
              </a:r>
              <a:r>
                <a:rPr lang="en-US" sz="1623" b="1" dirty="0">
                  <a:solidFill>
                    <a:schemeClr val="bg1"/>
                  </a:solidFill>
                  <a:latin typeface="Inter Bold"/>
                  <a:ea typeface="Inter Bold"/>
                  <a:cs typeface="Inter Bold"/>
                  <a:sym typeface="Inter Bold"/>
                </a:rPr>
                <a:t> </a:t>
              </a:r>
            </a:p>
          </p:txBody>
        </p:sp>
      </p:grpSp>
      <p:grpSp>
        <p:nvGrpSpPr>
          <p:cNvPr id="38" name="Group 38"/>
          <p:cNvGrpSpPr/>
          <p:nvPr/>
        </p:nvGrpSpPr>
        <p:grpSpPr>
          <a:xfrm>
            <a:off x="3564973" y="8451829"/>
            <a:ext cx="2348875" cy="1364629"/>
            <a:chOff x="0" y="0"/>
            <a:chExt cx="132624" cy="77051"/>
          </a:xfrm>
        </p:grpSpPr>
        <p:sp>
          <p:nvSpPr>
            <p:cNvPr id="39" name="Freeform 39"/>
            <p:cNvSpPr/>
            <p:nvPr/>
          </p:nvSpPr>
          <p:spPr>
            <a:xfrm>
              <a:off x="0" y="0"/>
              <a:ext cx="132624" cy="77051"/>
            </a:xfrm>
            <a:custGeom>
              <a:avLst/>
              <a:gdLst/>
              <a:ahLst/>
              <a:cxnLst/>
              <a:rect l="l" t="t" r="r" b="b"/>
              <a:pathLst>
                <a:path w="132624" h="77051">
                  <a:moveTo>
                    <a:pt x="0" y="0"/>
                  </a:moveTo>
                  <a:lnTo>
                    <a:pt x="132624" y="0"/>
                  </a:lnTo>
                  <a:lnTo>
                    <a:pt x="132624" y="77051"/>
                  </a:lnTo>
                  <a:lnTo>
                    <a:pt x="0" y="77051"/>
                  </a:lnTo>
                  <a:close/>
                </a:path>
              </a:pathLst>
            </a:custGeom>
            <a:solidFill>
              <a:srgbClr val="119F3B"/>
            </a:solidFill>
          </p:spPr>
        </p:sp>
        <p:sp>
          <p:nvSpPr>
            <p:cNvPr id="40" name="TextBox 40"/>
            <p:cNvSpPr txBox="1"/>
            <p:nvPr/>
          </p:nvSpPr>
          <p:spPr>
            <a:xfrm>
              <a:off x="0" y="-38100"/>
              <a:ext cx="132624" cy="115151"/>
            </a:xfrm>
            <a:prstGeom prst="rect">
              <a:avLst/>
            </a:prstGeom>
          </p:spPr>
          <p:txBody>
            <a:bodyPr lIns="50800" tIns="50800" rIns="50800" bIns="50800" rtlCol="0" anchor="ctr"/>
            <a:lstStyle/>
            <a:p>
              <a:pPr algn="ctr">
                <a:lnSpc>
                  <a:spcPts val="2273"/>
                </a:lnSpc>
              </a:pPr>
              <a:endParaRPr lang="en-US" sz="1623" b="1" dirty="0">
                <a:solidFill>
                  <a:schemeClr val="bg1"/>
                </a:solidFill>
                <a:latin typeface="Inter Bold"/>
                <a:ea typeface="Inter Bold"/>
                <a:cs typeface="Inter Bold"/>
                <a:sym typeface="Inter Bold"/>
              </a:endParaRPr>
            </a:p>
            <a:p>
              <a:pPr algn="ctr">
                <a:lnSpc>
                  <a:spcPts val="2273"/>
                </a:lnSpc>
              </a:pPr>
              <a:r>
                <a:rPr lang="en-US" sz="1623" b="1" dirty="0" err="1">
                  <a:solidFill>
                    <a:schemeClr val="bg1"/>
                  </a:solidFill>
                  <a:latin typeface="Inter Bold"/>
                  <a:ea typeface="Inter Bold"/>
                  <a:cs typeface="Inter Bold"/>
                  <a:sym typeface="Inter Bold"/>
                </a:rPr>
                <a:t>Revisión</a:t>
              </a:r>
              <a:r>
                <a:rPr lang="en-US" sz="1623" b="1" dirty="0">
                  <a:solidFill>
                    <a:schemeClr val="bg1"/>
                  </a:solidFill>
                  <a:latin typeface="Inter Bold"/>
                  <a:ea typeface="Inter Bold"/>
                  <a:cs typeface="Inter Bold"/>
                  <a:sym typeface="Inter Bold"/>
                </a:rPr>
                <a:t> de </a:t>
              </a:r>
              <a:r>
                <a:rPr lang="en-US" sz="1623" b="1" dirty="0" err="1">
                  <a:solidFill>
                    <a:schemeClr val="bg1"/>
                  </a:solidFill>
                  <a:latin typeface="Inter Bold"/>
                  <a:ea typeface="Inter Bold"/>
                  <a:cs typeface="Inter Bold"/>
                  <a:sym typeface="Inter Bold"/>
                </a:rPr>
                <a:t>todos</a:t>
              </a:r>
              <a:r>
                <a:rPr lang="en-US" sz="1623" b="1" dirty="0">
                  <a:solidFill>
                    <a:schemeClr val="bg1"/>
                  </a:solidFill>
                  <a:latin typeface="Inter Bold"/>
                  <a:ea typeface="Inter Bold"/>
                  <a:cs typeface="Inter Bold"/>
                  <a:sym typeface="Inter Bold"/>
                </a:rPr>
                <a:t> los </a:t>
              </a:r>
              <a:r>
                <a:rPr lang="en-US" sz="1623" b="1" dirty="0" err="1">
                  <a:solidFill>
                    <a:schemeClr val="bg1"/>
                  </a:solidFill>
                  <a:latin typeface="Inter Bold"/>
                  <a:ea typeface="Inter Bold"/>
                  <a:cs typeface="Inter Bold"/>
                  <a:sym typeface="Inter Bold"/>
                </a:rPr>
                <a:t>contendidos</a:t>
              </a:r>
              <a:r>
                <a:rPr lang="en-US" sz="1623" b="1" dirty="0">
                  <a:solidFill>
                    <a:schemeClr val="bg1"/>
                  </a:solidFill>
                  <a:latin typeface="Inter Bold"/>
                  <a:ea typeface="Inter Bold"/>
                  <a:cs typeface="Inter Bold"/>
                  <a:sym typeface="Inter Bold"/>
                </a:rPr>
                <a:t> del plan </a:t>
              </a:r>
            </a:p>
          </p:txBody>
        </p:sp>
      </p:grpSp>
      <p:grpSp>
        <p:nvGrpSpPr>
          <p:cNvPr id="41" name="Group 41"/>
          <p:cNvGrpSpPr/>
          <p:nvPr/>
        </p:nvGrpSpPr>
        <p:grpSpPr>
          <a:xfrm>
            <a:off x="6167435" y="8451829"/>
            <a:ext cx="1738325" cy="1364629"/>
            <a:chOff x="0" y="0"/>
            <a:chExt cx="98151" cy="77051"/>
          </a:xfrm>
        </p:grpSpPr>
        <p:sp>
          <p:nvSpPr>
            <p:cNvPr id="42" name="Freeform 42"/>
            <p:cNvSpPr/>
            <p:nvPr/>
          </p:nvSpPr>
          <p:spPr>
            <a:xfrm>
              <a:off x="0" y="0"/>
              <a:ext cx="98151" cy="77051"/>
            </a:xfrm>
            <a:custGeom>
              <a:avLst/>
              <a:gdLst/>
              <a:ahLst/>
              <a:cxnLst/>
              <a:rect l="l" t="t" r="r" b="b"/>
              <a:pathLst>
                <a:path w="98151" h="77051">
                  <a:moveTo>
                    <a:pt x="0" y="0"/>
                  </a:moveTo>
                  <a:lnTo>
                    <a:pt x="98151" y="0"/>
                  </a:lnTo>
                  <a:lnTo>
                    <a:pt x="98151" y="77051"/>
                  </a:lnTo>
                  <a:lnTo>
                    <a:pt x="0" y="77051"/>
                  </a:lnTo>
                  <a:close/>
                </a:path>
              </a:pathLst>
            </a:custGeom>
            <a:solidFill>
              <a:srgbClr val="119F3B"/>
            </a:solidFill>
          </p:spPr>
        </p:sp>
        <p:sp>
          <p:nvSpPr>
            <p:cNvPr id="43" name="TextBox 43"/>
            <p:cNvSpPr txBox="1"/>
            <p:nvPr/>
          </p:nvSpPr>
          <p:spPr>
            <a:xfrm>
              <a:off x="0" y="-38100"/>
              <a:ext cx="98151" cy="115151"/>
            </a:xfrm>
            <a:prstGeom prst="rect">
              <a:avLst/>
            </a:prstGeom>
          </p:spPr>
          <p:txBody>
            <a:bodyPr lIns="50800" tIns="50800" rIns="50800" bIns="50800" rtlCol="0" anchor="ctr"/>
            <a:lstStyle/>
            <a:p>
              <a:pPr algn="ctr">
                <a:lnSpc>
                  <a:spcPts val="2273"/>
                </a:lnSpc>
              </a:pPr>
              <a:endParaRPr lang="en-US" sz="1623" b="1" dirty="0">
                <a:solidFill>
                  <a:schemeClr val="bg1"/>
                </a:solidFill>
                <a:latin typeface="Inter Bold"/>
                <a:ea typeface="Inter Bold"/>
                <a:cs typeface="Inter Bold"/>
                <a:sym typeface="Inter Bold"/>
              </a:endParaRPr>
            </a:p>
            <a:p>
              <a:pPr algn="ctr">
                <a:lnSpc>
                  <a:spcPts val="2273"/>
                </a:lnSpc>
              </a:pPr>
              <a:endParaRPr lang="en-US" sz="1623" b="1" dirty="0">
                <a:solidFill>
                  <a:schemeClr val="bg1"/>
                </a:solidFill>
                <a:latin typeface="Inter Bold"/>
                <a:ea typeface="Inter Bold"/>
                <a:cs typeface="Inter Bold"/>
                <a:sym typeface="Inter Bold"/>
              </a:endParaRPr>
            </a:p>
            <a:p>
              <a:pPr algn="ctr">
                <a:lnSpc>
                  <a:spcPts val="2273"/>
                </a:lnSpc>
              </a:pPr>
              <a:r>
                <a:rPr lang="en-US" sz="1623" b="1" dirty="0" err="1">
                  <a:solidFill>
                    <a:schemeClr val="bg1"/>
                  </a:solidFill>
                  <a:latin typeface="Inter Bold"/>
                  <a:ea typeface="Inter Bold"/>
                  <a:cs typeface="Inter Bold"/>
                  <a:sym typeface="Inter Bold"/>
                </a:rPr>
                <a:t>Contenidos</a:t>
              </a:r>
              <a:r>
                <a:rPr lang="en-US" sz="1623" b="1" dirty="0">
                  <a:solidFill>
                    <a:schemeClr val="bg1"/>
                  </a:solidFill>
                  <a:latin typeface="Inter Bold"/>
                  <a:ea typeface="Inter Bold"/>
                  <a:cs typeface="Inter Bold"/>
                  <a:sym typeface="Inter Bold"/>
                </a:rPr>
                <a:t> de </a:t>
              </a:r>
              <a:r>
                <a:rPr lang="en-US" sz="1623" b="1" dirty="0" err="1">
                  <a:solidFill>
                    <a:schemeClr val="bg1"/>
                  </a:solidFill>
                  <a:latin typeface="Inter Bold"/>
                  <a:ea typeface="Inter Bold"/>
                  <a:cs typeface="Inter Bold"/>
                  <a:sym typeface="Inter Bold"/>
                </a:rPr>
                <a:t>corto</a:t>
              </a:r>
              <a:r>
                <a:rPr lang="en-US" sz="1623" b="1" dirty="0">
                  <a:solidFill>
                    <a:schemeClr val="bg1"/>
                  </a:solidFill>
                  <a:latin typeface="Inter Bold"/>
                  <a:ea typeface="Inter Bold"/>
                  <a:cs typeface="Inter Bold"/>
                  <a:sym typeface="Inter Bold"/>
                </a:rPr>
                <a:t> y </a:t>
              </a:r>
              <a:r>
                <a:rPr lang="en-US" sz="1623" b="1" dirty="0" err="1">
                  <a:solidFill>
                    <a:schemeClr val="bg1"/>
                  </a:solidFill>
                  <a:latin typeface="Inter Bold"/>
                  <a:ea typeface="Inter Bold"/>
                  <a:cs typeface="Inter Bold"/>
                  <a:sym typeface="Inter Bold"/>
                </a:rPr>
                <a:t>mediano</a:t>
              </a:r>
              <a:r>
                <a:rPr lang="en-US" sz="1623" b="1" dirty="0">
                  <a:solidFill>
                    <a:schemeClr val="bg1"/>
                  </a:solidFill>
                  <a:latin typeface="Inter Bold"/>
                  <a:ea typeface="Inter Bold"/>
                  <a:cs typeface="Inter Bold"/>
                  <a:sym typeface="Inter Bold"/>
                </a:rPr>
                <a:t> </a:t>
              </a:r>
              <a:r>
                <a:rPr lang="en-US" sz="1623" b="1" dirty="0" err="1">
                  <a:solidFill>
                    <a:schemeClr val="bg1"/>
                  </a:solidFill>
                  <a:latin typeface="Inter Bold"/>
                  <a:ea typeface="Inter Bold"/>
                  <a:cs typeface="Inter Bold"/>
                  <a:sym typeface="Inter Bold"/>
                </a:rPr>
                <a:t>plazo</a:t>
              </a:r>
              <a:r>
                <a:rPr lang="en-US" sz="1623" b="1" dirty="0">
                  <a:solidFill>
                    <a:schemeClr val="bg1"/>
                  </a:solidFill>
                  <a:latin typeface="Inter Bold"/>
                  <a:ea typeface="Inter Bold"/>
                  <a:cs typeface="Inter Bold"/>
                  <a:sym typeface="Inter Bold"/>
                </a:rPr>
                <a:t> (No </a:t>
              </a:r>
              <a:r>
                <a:rPr lang="en-US" sz="1623" b="1" dirty="0" err="1">
                  <a:solidFill>
                    <a:schemeClr val="bg1"/>
                  </a:solidFill>
                  <a:latin typeface="Inter Bold"/>
                  <a:ea typeface="Inter Bold"/>
                  <a:cs typeface="Inter Bold"/>
                  <a:sym typeface="Inter Bold"/>
                </a:rPr>
                <a:t>estructurales</a:t>
              </a:r>
              <a:r>
                <a:rPr lang="en-US" sz="1623" b="1" dirty="0">
                  <a:solidFill>
                    <a:schemeClr val="bg1"/>
                  </a:solidFill>
                  <a:latin typeface="Inter Bold"/>
                  <a:ea typeface="Inter Bold"/>
                  <a:cs typeface="Inter Bold"/>
                  <a:sym typeface="Inter Bold"/>
                </a:rPr>
                <a:t>) </a:t>
              </a:r>
            </a:p>
          </p:txBody>
        </p:sp>
      </p:grpSp>
      <p:grpSp>
        <p:nvGrpSpPr>
          <p:cNvPr id="44" name="Group 44"/>
          <p:cNvGrpSpPr/>
          <p:nvPr/>
        </p:nvGrpSpPr>
        <p:grpSpPr>
          <a:xfrm>
            <a:off x="8274267" y="8451829"/>
            <a:ext cx="4454367" cy="1364629"/>
            <a:chOff x="0" y="0"/>
            <a:chExt cx="251506" cy="77051"/>
          </a:xfrm>
        </p:grpSpPr>
        <p:sp>
          <p:nvSpPr>
            <p:cNvPr id="45" name="Freeform 45"/>
            <p:cNvSpPr/>
            <p:nvPr/>
          </p:nvSpPr>
          <p:spPr>
            <a:xfrm>
              <a:off x="0" y="0"/>
              <a:ext cx="251506" cy="77051"/>
            </a:xfrm>
            <a:custGeom>
              <a:avLst/>
              <a:gdLst/>
              <a:ahLst/>
              <a:cxnLst/>
              <a:rect l="l" t="t" r="r" b="b"/>
              <a:pathLst>
                <a:path w="251506" h="77051">
                  <a:moveTo>
                    <a:pt x="0" y="0"/>
                  </a:moveTo>
                  <a:lnTo>
                    <a:pt x="251506" y="0"/>
                  </a:lnTo>
                  <a:lnTo>
                    <a:pt x="251506" y="77051"/>
                  </a:lnTo>
                  <a:lnTo>
                    <a:pt x="0" y="77051"/>
                  </a:lnTo>
                  <a:close/>
                </a:path>
              </a:pathLst>
            </a:custGeom>
            <a:solidFill>
              <a:srgbClr val="119F3B"/>
            </a:solidFill>
          </p:spPr>
        </p:sp>
        <p:sp>
          <p:nvSpPr>
            <p:cNvPr id="46" name="TextBox 46"/>
            <p:cNvSpPr txBox="1"/>
            <p:nvPr/>
          </p:nvSpPr>
          <p:spPr>
            <a:xfrm>
              <a:off x="0" y="-38100"/>
              <a:ext cx="251506" cy="115151"/>
            </a:xfrm>
            <a:prstGeom prst="rect">
              <a:avLst/>
            </a:prstGeom>
          </p:spPr>
          <p:txBody>
            <a:bodyPr lIns="50800" tIns="50800" rIns="50800" bIns="50800" rtlCol="0" anchor="ctr"/>
            <a:lstStyle/>
            <a:p>
              <a:pPr algn="ctr">
                <a:lnSpc>
                  <a:spcPts val="2273"/>
                </a:lnSpc>
              </a:pPr>
              <a:endParaRPr lang="en-US" sz="1623" b="1" dirty="0">
                <a:solidFill>
                  <a:schemeClr val="bg1"/>
                </a:solidFill>
                <a:latin typeface="Inter Bold"/>
                <a:ea typeface="Inter Bold"/>
                <a:cs typeface="Inter Bold"/>
                <a:sym typeface="Inter Bold"/>
              </a:endParaRPr>
            </a:p>
            <a:p>
              <a:pPr algn="ctr">
                <a:lnSpc>
                  <a:spcPts val="2273"/>
                </a:lnSpc>
              </a:pPr>
              <a:endParaRPr lang="en-US" sz="1623" b="1" dirty="0">
                <a:solidFill>
                  <a:schemeClr val="bg1"/>
                </a:solidFill>
                <a:latin typeface="Inter Bold"/>
                <a:ea typeface="Inter Bold"/>
                <a:cs typeface="Inter Bold"/>
                <a:sym typeface="Inter Bold"/>
              </a:endParaRPr>
            </a:p>
            <a:p>
              <a:pPr algn="ctr">
                <a:lnSpc>
                  <a:spcPts val="2273"/>
                </a:lnSpc>
              </a:pPr>
              <a:r>
                <a:rPr lang="en-US" sz="1623" b="1" dirty="0" err="1">
                  <a:solidFill>
                    <a:schemeClr val="bg1"/>
                  </a:solidFill>
                  <a:latin typeface="Inter Bold"/>
                  <a:ea typeface="Inter Bold"/>
                  <a:cs typeface="Inter Bold"/>
                  <a:sym typeface="Inter Bold"/>
                </a:rPr>
                <a:t>Revisión</a:t>
              </a:r>
              <a:r>
                <a:rPr lang="en-US" sz="1623" b="1" dirty="0">
                  <a:solidFill>
                    <a:schemeClr val="bg1"/>
                  </a:solidFill>
                  <a:latin typeface="Inter Bold"/>
                  <a:ea typeface="Inter Bold"/>
                  <a:cs typeface="Inter Bold"/>
                  <a:sym typeface="Inter Bold"/>
                </a:rPr>
                <a:t> de los </a:t>
              </a:r>
              <a:r>
                <a:rPr lang="en-US" sz="1623" b="1" dirty="0" err="1">
                  <a:solidFill>
                    <a:schemeClr val="bg1"/>
                  </a:solidFill>
                  <a:latin typeface="Inter Bold"/>
                  <a:ea typeface="Inter Bold"/>
                  <a:cs typeface="Inter Bold"/>
                  <a:sym typeface="Inter Bold"/>
                </a:rPr>
                <a:t>contenidos</a:t>
              </a:r>
              <a:r>
                <a:rPr lang="en-US" sz="1623" b="1" dirty="0">
                  <a:solidFill>
                    <a:schemeClr val="bg1"/>
                  </a:solidFill>
                  <a:latin typeface="Inter Bold"/>
                  <a:ea typeface="Inter Bold"/>
                  <a:cs typeface="Inter Bold"/>
                  <a:sym typeface="Inter Bold"/>
                </a:rPr>
                <a:t> del </a:t>
              </a:r>
              <a:r>
                <a:rPr lang="en-US" sz="1623" b="1" dirty="0" err="1">
                  <a:solidFill>
                    <a:schemeClr val="bg1"/>
                  </a:solidFill>
                  <a:latin typeface="Inter Bold"/>
                  <a:ea typeface="Inter Bold"/>
                  <a:cs typeface="Inter Bold"/>
                  <a:sym typeface="Inter Bold"/>
                </a:rPr>
                <a:t>instrumento</a:t>
              </a:r>
              <a:r>
                <a:rPr lang="en-US" sz="1623" b="1" dirty="0">
                  <a:solidFill>
                    <a:schemeClr val="bg1"/>
                  </a:solidFill>
                  <a:latin typeface="Inter Bold"/>
                  <a:ea typeface="Inter Bold"/>
                  <a:cs typeface="Inter Bold"/>
                  <a:sym typeface="Inter Bold"/>
                </a:rPr>
                <a:t>  de </a:t>
              </a:r>
              <a:r>
                <a:rPr lang="en-US" sz="1623" b="1" dirty="0" err="1">
                  <a:solidFill>
                    <a:schemeClr val="bg1"/>
                  </a:solidFill>
                  <a:latin typeface="Inter Bold"/>
                  <a:ea typeface="Inter Bold"/>
                  <a:cs typeface="Inter Bold"/>
                  <a:sym typeface="Inter Bold"/>
                </a:rPr>
                <a:t>acuerdo</a:t>
              </a:r>
              <a:r>
                <a:rPr lang="en-US" sz="1623" b="1" dirty="0">
                  <a:solidFill>
                    <a:schemeClr val="bg1"/>
                  </a:solidFill>
                  <a:latin typeface="Inter Bold"/>
                  <a:ea typeface="Inter Bold"/>
                  <a:cs typeface="Inter Bold"/>
                  <a:sym typeface="Inter Bold"/>
                </a:rPr>
                <a:t> a la </a:t>
              </a:r>
              <a:r>
                <a:rPr lang="en-US" sz="1623" b="1" dirty="0" err="1">
                  <a:solidFill>
                    <a:schemeClr val="bg1"/>
                  </a:solidFill>
                  <a:latin typeface="Inter Bold"/>
                  <a:ea typeface="Inter Bold"/>
                  <a:cs typeface="Inter Bold"/>
                  <a:sym typeface="Inter Bold"/>
                </a:rPr>
                <a:t>justificación</a:t>
              </a:r>
              <a:r>
                <a:rPr lang="en-US" sz="1623" b="1" dirty="0">
                  <a:solidFill>
                    <a:schemeClr val="bg1"/>
                  </a:solidFill>
                  <a:latin typeface="Inter Bold"/>
                  <a:ea typeface="Inter Bold"/>
                  <a:cs typeface="Inter Bold"/>
                  <a:sym typeface="Inter Bold"/>
                </a:rPr>
                <a:t> de la </a:t>
              </a:r>
              <a:r>
                <a:rPr lang="en-US" sz="1623" b="1" dirty="0" err="1">
                  <a:solidFill>
                    <a:schemeClr val="bg1"/>
                  </a:solidFill>
                  <a:latin typeface="Inter Bold"/>
                  <a:ea typeface="Inter Bold"/>
                  <a:cs typeface="Inter Bold"/>
                  <a:sym typeface="Inter Bold"/>
                </a:rPr>
                <a:t>modificación</a:t>
              </a:r>
              <a:r>
                <a:rPr lang="en-US" sz="1623" b="1" dirty="0">
                  <a:solidFill>
                    <a:schemeClr val="bg1"/>
                  </a:solidFill>
                  <a:latin typeface="Inter Bold"/>
                  <a:ea typeface="Inter Bold"/>
                  <a:cs typeface="Inter Bold"/>
                  <a:sym typeface="Inter Bold"/>
                </a:rPr>
                <a:t> (</a:t>
              </a:r>
              <a:r>
                <a:rPr lang="en-US" sz="1623" b="1" dirty="0" err="1">
                  <a:solidFill>
                    <a:schemeClr val="bg1"/>
                  </a:solidFill>
                  <a:latin typeface="Inter Bold"/>
                  <a:ea typeface="Inter Bold"/>
                  <a:cs typeface="Inter Bold"/>
                  <a:sym typeface="Inter Bold"/>
                </a:rPr>
                <a:t>Nunca</a:t>
              </a:r>
              <a:r>
                <a:rPr lang="en-US" sz="1623" b="1" dirty="0">
                  <a:solidFill>
                    <a:schemeClr val="bg1"/>
                  </a:solidFill>
                  <a:latin typeface="Inter Bold"/>
                  <a:ea typeface="Inter Bold"/>
                  <a:cs typeface="Inter Bold"/>
                  <a:sym typeface="Inter Bold"/>
                </a:rPr>
                <a:t> </a:t>
              </a:r>
              <a:r>
                <a:rPr lang="en-US" sz="1623" b="1" dirty="0" err="1">
                  <a:solidFill>
                    <a:schemeClr val="bg1"/>
                  </a:solidFill>
                  <a:latin typeface="Inter Bold"/>
                  <a:ea typeface="Inter Bold"/>
                  <a:cs typeface="Inter Bold"/>
                  <a:sym typeface="Inter Bold"/>
                </a:rPr>
                <a:t>estrategicos</a:t>
              </a:r>
              <a:r>
                <a:rPr lang="en-US" sz="1623" b="1" dirty="0">
                  <a:solidFill>
                    <a:schemeClr val="bg1"/>
                  </a:solidFill>
                  <a:latin typeface="Inter Bold"/>
                  <a:ea typeface="Inter Bold"/>
                  <a:cs typeface="Inter Bold"/>
                  <a:sym typeface="Inter Bold"/>
                </a:rPr>
                <a:t> )   </a:t>
              </a:r>
            </a:p>
          </p:txBody>
        </p:sp>
      </p:grpSp>
      <p:grpSp>
        <p:nvGrpSpPr>
          <p:cNvPr id="47" name="Group 47"/>
          <p:cNvGrpSpPr/>
          <p:nvPr/>
        </p:nvGrpSpPr>
        <p:grpSpPr>
          <a:xfrm>
            <a:off x="13100109" y="8349562"/>
            <a:ext cx="3155968" cy="1569163"/>
            <a:chOff x="0" y="0"/>
            <a:chExt cx="178195" cy="88599"/>
          </a:xfrm>
        </p:grpSpPr>
        <p:sp>
          <p:nvSpPr>
            <p:cNvPr id="48" name="Freeform 48"/>
            <p:cNvSpPr/>
            <p:nvPr/>
          </p:nvSpPr>
          <p:spPr>
            <a:xfrm>
              <a:off x="0" y="0"/>
              <a:ext cx="178195" cy="88599"/>
            </a:xfrm>
            <a:custGeom>
              <a:avLst/>
              <a:gdLst/>
              <a:ahLst/>
              <a:cxnLst/>
              <a:rect l="l" t="t" r="r" b="b"/>
              <a:pathLst>
                <a:path w="178195" h="88599">
                  <a:moveTo>
                    <a:pt x="0" y="0"/>
                  </a:moveTo>
                  <a:lnTo>
                    <a:pt x="178195" y="0"/>
                  </a:lnTo>
                  <a:lnTo>
                    <a:pt x="178195" y="88599"/>
                  </a:lnTo>
                  <a:lnTo>
                    <a:pt x="0" y="88599"/>
                  </a:lnTo>
                  <a:close/>
                </a:path>
              </a:pathLst>
            </a:custGeom>
            <a:solidFill>
              <a:srgbClr val="119F3B"/>
            </a:solidFill>
          </p:spPr>
        </p:sp>
        <p:sp>
          <p:nvSpPr>
            <p:cNvPr id="49" name="TextBox 49"/>
            <p:cNvSpPr txBox="1"/>
            <p:nvPr/>
          </p:nvSpPr>
          <p:spPr>
            <a:xfrm>
              <a:off x="0" y="-38100"/>
              <a:ext cx="178195" cy="126699"/>
            </a:xfrm>
            <a:prstGeom prst="rect">
              <a:avLst/>
            </a:prstGeom>
          </p:spPr>
          <p:txBody>
            <a:bodyPr lIns="50800" tIns="50800" rIns="50800" bIns="50800" rtlCol="0" anchor="ctr"/>
            <a:lstStyle/>
            <a:p>
              <a:pPr algn="ctr">
                <a:lnSpc>
                  <a:spcPts val="2273"/>
                </a:lnSpc>
              </a:pPr>
              <a:endParaRPr lang="en-US" sz="1623" b="1" dirty="0">
                <a:solidFill>
                  <a:schemeClr val="bg1"/>
                </a:solidFill>
                <a:latin typeface="Inter Bold"/>
                <a:ea typeface="Inter Bold"/>
                <a:cs typeface="Inter Bold"/>
                <a:sym typeface="Inter Bold"/>
              </a:endParaRPr>
            </a:p>
            <a:p>
              <a:pPr algn="ctr">
                <a:lnSpc>
                  <a:spcPts val="2273"/>
                </a:lnSpc>
              </a:pPr>
              <a:endParaRPr lang="en-US" sz="1623" b="1" dirty="0">
                <a:solidFill>
                  <a:schemeClr val="bg1"/>
                </a:solidFill>
                <a:latin typeface="Inter Bold"/>
                <a:ea typeface="Inter Bold"/>
                <a:cs typeface="Inter Bold"/>
                <a:sym typeface="Inter Bold"/>
              </a:endParaRPr>
            </a:p>
            <a:p>
              <a:pPr algn="ctr">
                <a:lnSpc>
                  <a:spcPts val="2273"/>
                </a:lnSpc>
              </a:pPr>
              <a:r>
                <a:rPr lang="en-US" sz="1623" b="1" dirty="0" err="1">
                  <a:solidFill>
                    <a:schemeClr val="bg1"/>
                  </a:solidFill>
                  <a:latin typeface="Inter Bold"/>
                  <a:ea typeface="Inter Bold"/>
                  <a:cs typeface="Inter Bold"/>
                  <a:sym typeface="Inter Bold"/>
                </a:rPr>
                <a:t>Revisión</a:t>
              </a:r>
              <a:r>
                <a:rPr lang="en-US" sz="1623" b="1" dirty="0">
                  <a:solidFill>
                    <a:schemeClr val="bg1"/>
                  </a:solidFill>
                  <a:latin typeface="Inter Bold"/>
                  <a:ea typeface="Inter Bold"/>
                  <a:cs typeface="Inter Bold"/>
                  <a:sym typeface="Inter Bold"/>
                </a:rPr>
                <a:t> de los </a:t>
              </a:r>
              <a:r>
                <a:rPr lang="en-US" sz="1623" b="1" dirty="0" err="1">
                  <a:solidFill>
                    <a:schemeClr val="bg1"/>
                  </a:solidFill>
                  <a:latin typeface="Inter Bold"/>
                  <a:ea typeface="Inter Bold"/>
                  <a:cs typeface="Inter Bold"/>
                  <a:sym typeface="Inter Bold"/>
                </a:rPr>
                <a:t>contenidos</a:t>
              </a:r>
              <a:r>
                <a:rPr lang="en-US" sz="1623" b="1" dirty="0">
                  <a:solidFill>
                    <a:schemeClr val="bg1"/>
                  </a:solidFill>
                  <a:latin typeface="Inter Bold"/>
                  <a:ea typeface="Inter Bold"/>
                  <a:cs typeface="Inter Bold"/>
                  <a:sym typeface="Inter Bold"/>
                </a:rPr>
                <a:t> del </a:t>
              </a:r>
              <a:r>
                <a:rPr lang="en-US" sz="1623" b="1" dirty="0" err="1">
                  <a:solidFill>
                    <a:schemeClr val="bg1"/>
                  </a:solidFill>
                  <a:latin typeface="Inter Bold"/>
                  <a:ea typeface="Inter Bold"/>
                  <a:cs typeface="Inter Bold"/>
                  <a:sym typeface="Inter Bold"/>
                </a:rPr>
                <a:t>instrumento</a:t>
              </a:r>
              <a:r>
                <a:rPr lang="en-US" sz="1623" b="1" dirty="0">
                  <a:solidFill>
                    <a:schemeClr val="bg1"/>
                  </a:solidFill>
                  <a:latin typeface="Inter Bold"/>
                  <a:ea typeface="Inter Bold"/>
                  <a:cs typeface="Inter Bold"/>
                  <a:sym typeface="Inter Bold"/>
                </a:rPr>
                <a:t>  de </a:t>
              </a:r>
              <a:r>
                <a:rPr lang="en-US" sz="1623" b="1" dirty="0" err="1">
                  <a:solidFill>
                    <a:schemeClr val="bg1"/>
                  </a:solidFill>
                  <a:latin typeface="Inter Bold"/>
                  <a:ea typeface="Inter Bold"/>
                  <a:cs typeface="Inter Bold"/>
                  <a:sym typeface="Inter Bold"/>
                </a:rPr>
                <a:t>acuerdo</a:t>
              </a:r>
              <a:r>
                <a:rPr lang="en-US" sz="1623" b="1" dirty="0">
                  <a:solidFill>
                    <a:schemeClr val="bg1"/>
                  </a:solidFill>
                  <a:latin typeface="Inter Bold"/>
                  <a:ea typeface="Inter Bold"/>
                  <a:cs typeface="Inter Bold"/>
                  <a:sym typeface="Inter Bold"/>
                </a:rPr>
                <a:t> a la </a:t>
              </a:r>
              <a:r>
                <a:rPr lang="en-US" sz="1623" b="1" dirty="0" err="1">
                  <a:solidFill>
                    <a:schemeClr val="bg1"/>
                  </a:solidFill>
                  <a:latin typeface="Inter Bold"/>
                  <a:ea typeface="Inter Bold"/>
                  <a:cs typeface="Inter Bold"/>
                  <a:sym typeface="Inter Bold"/>
                </a:rPr>
                <a:t>justificación</a:t>
              </a:r>
              <a:r>
                <a:rPr lang="en-US" sz="1623" b="1" dirty="0">
                  <a:solidFill>
                    <a:schemeClr val="bg1"/>
                  </a:solidFill>
                  <a:latin typeface="Inter Bold"/>
                  <a:ea typeface="Inter Bold"/>
                  <a:cs typeface="Inter Bold"/>
                  <a:sym typeface="Inter Bold"/>
                </a:rPr>
                <a:t> de la </a:t>
              </a:r>
              <a:r>
                <a:rPr lang="en-US" sz="1623" b="1" dirty="0" err="1">
                  <a:solidFill>
                    <a:schemeClr val="bg1"/>
                  </a:solidFill>
                  <a:latin typeface="Inter Bold"/>
                  <a:ea typeface="Inter Bold"/>
                  <a:cs typeface="Inter Bold"/>
                  <a:sym typeface="Inter Bold"/>
                </a:rPr>
                <a:t>modificación</a:t>
              </a:r>
              <a:r>
                <a:rPr lang="en-US" sz="1623" b="1" dirty="0">
                  <a:solidFill>
                    <a:schemeClr val="bg1"/>
                  </a:solidFill>
                  <a:latin typeface="Inter Bold"/>
                  <a:ea typeface="Inter Bold"/>
                  <a:cs typeface="Inter Bold"/>
                  <a:sym typeface="Inter Bold"/>
                </a:rPr>
                <a:t> (</a:t>
              </a:r>
              <a:r>
                <a:rPr lang="en-US" sz="1623" b="1" dirty="0" err="1">
                  <a:solidFill>
                    <a:schemeClr val="bg1"/>
                  </a:solidFill>
                  <a:latin typeface="Inter Bold"/>
                  <a:ea typeface="Inter Bold"/>
                  <a:cs typeface="Inter Bold"/>
                  <a:sym typeface="Inter Bold"/>
                </a:rPr>
                <a:t>Nunca</a:t>
              </a:r>
              <a:r>
                <a:rPr lang="en-US" sz="1623" b="1" dirty="0">
                  <a:solidFill>
                    <a:schemeClr val="bg1"/>
                  </a:solidFill>
                  <a:latin typeface="Inter Bold"/>
                  <a:ea typeface="Inter Bold"/>
                  <a:cs typeface="Inter Bold"/>
                  <a:sym typeface="Inter Bold"/>
                </a:rPr>
                <a:t> </a:t>
              </a:r>
              <a:r>
                <a:rPr lang="en-US" sz="1623" b="1" dirty="0" err="1">
                  <a:solidFill>
                    <a:schemeClr val="bg1"/>
                  </a:solidFill>
                  <a:latin typeface="Inter Bold"/>
                  <a:ea typeface="Inter Bold"/>
                  <a:cs typeface="Inter Bold"/>
                  <a:sym typeface="Inter Bold"/>
                </a:rPr>
                <a:t>estrategicos</a:t>
              </a:r>
              <a:r>
                <a:rPr lang="en-US" sz="1623" b="1" dirty="0">
                  <a:solidFill>
                    <a:schemeClr val="bg1"/>
                  </a:solidFill>
                  <a:latin typeface="Inter Bold"/>
                  <a:ea typeface="Inter Bold"/>
                  <a:cs typeface="Inter Bold"/>
                  <a:sym typeface="Inter Bold"/>
                </a:rPr>
                <a:t> )   </a:t>
              </a:r>
            </a:p>
          </p:txBody>
        </p:sp>
      </p:grpSp>
      <p:grpSp>
        <p:nvGrpSpPr>
          <p:cNvPr id="50" name="Group 50"/>
          <p:cNvGrpSpPr/>
          <p:nvPr/>
        </p:nvGrpSpPr>
        <p:grpSpPr>
          <a:xfrm rot="-5400000">
            <a:off x="2135362" y="2429893"/>
            <a:ext cx="1241702" cy="1213505"/>
            <a:chOff x="0" y="0"/>
            <a:chExt cx="70110" cy="68518"/>
          </a:xfrm>
        </p:grpSpPr>
        <p:sp>
          <p:nvSpPr>
            <p:cNvPr id="51" name="Freeform 51"/>
            <p:cNvSpPr/>
            <p:nvPr/>
          </p:nvSpPr>
          <p:spPr>
            <a:xfrm>
              <a:off x="0" y="0"/>
              <a:ext cx="70110" cy="68518"/>
            </a:xfrm>
            <a:custGeom>
              <a:avLst/>
              <a:gdLst/>
              <a:ahLst/>
              <a:cxnLst/>
              <a:rect l="l" t="t" r="r" b="b"/>
              <a:pathLst>
                <a:path w="70110" h="68518">
                  <a:moveTo>
                    <a:pt x="0" y="0"/>
                  </a:moveTo>
                  <a:lnTo>
                    <a:pt x="70110" y="0"/>
                  </a:lnTo>
                  <a:lnTo>
                    <a:pt x="70110" y="68518"/>
                  </a:lnTo>
                  <a:lnTo>
                    <a:pt x="0" y="68518"/>
                  </a:lnTo>
                  <a:close/>
                </a:path>
              </a:pathLst>
            </a:custGeom>
            <a:solidFill>
              <a:srgbClr val="FDD400"/>
            </a:solidFill>
          </p:spPr>
        </p:sp>
        <p:sp>
          <p:nvSpPr>
            <p:cNvPr id="52" name="TextBox 52"/>
            <p:cNvSpPr txBox="1"/>
            <p:nvPr/>
          </p:nvSpPr>
          <p:spPr>
            <a:xfrm>
              <a:off x="0" y="-47625"/>
              <a:ext cx="70110" cy="116143"/>
            </a:xfrm>
            <a:prstGeom prst="rect">
              <a:avLst/>
            </a:prstGeom>
          </p:spPr>
          <p:txBody>
            <a:bodyPr lIns="50800" tIns="50800" rIns="50800" bIns="50800" rtlCol="0" anchor="ctr"/>
            <a:lstStyle/>
            <a:p>
              <a:pPr algn="ctr">
                <a:lnSpc>
                  <a:spcPts val="2833"/>
                </a:lnSpc>
              </a:pPr>
              <a:r>
                <a:rPr lang="en-US" sz="2023" b="1">
                  <a:solidFill>
                    <a:schemeClr val="bg1"/>
                  </a:solidFill>
                  <a:latin typeface="Inter Bold"/>
                  <a:ea typeface="Inter Bold"/>
                  <a:cs typeface="Inter Bold"/>
                  <a:sym typeface="Inter Bold"/>
                </a:rPr>
                <a:t>Motivos </a:t>
              </a:r>
            </a:p>
          </p:txBody>
        </p:sp>
      </p:grpSp>
      <p:grpSp>
        <p:nvGrpSpPr>
          <p:cNvPr id="53" name="Group 53"/>
          <p:cNvGrpSpPr/>
          <p:nvPr/>
        </p:nvGrpSpPr>
        <p:grpSpPr>
          <a:xfrm rot="-5400000">
            <a:off x="1976218" y="3992664"/>
            <a:ext cx="1559990" cy="1213505"/>
            <a:chOff x="0" y="0"/>
            <a:chExt cx="88081" cy="68518"/>
          </a:xfrm>
        </p:grpSpPr>
        <p:sp>
          <p:nvSpPr>
            <p:cNvPr id="54" name="Freeform 54"/>
            <p:cNvSpPr/>
            <p:nvPr/>
          </p:nvSpPr>
          <p:spPr>
            <a:xfrm>
              <a:off x="0" y="0"/>
              <a:ext cx="88081" cy="68518"/>
            </a:xfrm>
            <a:custGeom>
              <a:avLst/>
              <a:gdLst/>
              <a:ahLst/>
              <a:cxnLst/>
              <a:rect l="l" t="t" r="r" b="b"/>
              <a:pathLst>
                <a:path w="88081" h="68518">
                  <a:moveTo>
                    <a:pt x="0" y="0"/>
                  </a:moveTo>
                  <a:lnTo>
                    <a:pt x="88081" y="0"/>
                  </a:lnTo>
                  <a:lnTo>
                    <a:pt x="88081" y="68518"/>
                  </a:lnTo>
                  <a:lnTo>
                    <a:pt x="0" y="68518"/>
                  </a:lnTo>
                  <a:close/>
                </a:path>
              </a:pathLst>
            </a:custGeom>
            <a:solidFill>
              <a:srgbClr val="FDD400"/>
            </a:solidFill>
          </p:spPr>
        </p:sp>
        <p:sp>
          <p:nvSpPr>
            <p:cNvPr id="55" name="TextBox 55"/>
            <p:cNvSpPr txBox="1"/>
            <p:nvPr/>
          </p:nvSpPr>
          <p:spPr>
            <a:xfrm>
              <a:off x="0" y="-47625"/>
              <a:ext cx="88081" cy="116143"/>
            </a:xfrm>
            <a:prstGeom prst="rect">
              <a:avLst/>
            </a:prstGeom>
          </p:spPr>
          <p:txBody>
            <a:bodyPr lIns="50800" tIns="50800" rIns="50800" bIns="50800" rtlCol="0" anchor="ctr"/>
            <a:lstStyle/>
            <a:p>
              <a:pPr algn="ctr">
                <a:lnSpc>
                  <a:spcPts val="2833"/>
                </a:lnSpc>
              </a:pPr>
              <a:endParaRPr lang="en-US" sz="2023" b="1" dirty="0">
                <a:solidFill>
                  <a:schemeClr val="bg1"/>
                </a:solidFill>
                <a:latin typeface="Inter Bold"/>
                <a:ea typeface="Inter Bold"/>
                <a:cs typeface="Inter Bold"/>
                <a:sym typeface="Inter Bold"/>
              </a:endParaRPr>
            </a:p>
            <a:p>
              <a:pPr algn="ctr">
                <a:lnSpc>
                  <a:spcPts val="2833"/>
                </a:lnSpc>
              </a:pPr>
              <a:endParaRPr lang="en-US" sz="2023" b="1" dirty="0">
                <a:solidFill>
                  <a:schemeClr val="bg1"/>
                </a:solidFill>
                <a:latin typeface="Inter Bold"/>
                <a:ea typeface="Inter Bold"/>
                <a:cs typeface="Inter Bold"/>
                <a:sym typeface="Inter Bold"/>
              </a:endParaRPr>
            </a:p>
            <a:p>
              <a:pPr algn="ctr">
                <a:lnSpc>
                  <a:spcPts val="2833"/>
                </a:lnSpc>
              </a:pPr>
              <a:r>
                <a:rPr lang="en-US" sz="2023" b="1" dirty="0" err="1">
                  <a:solidFill>
                    <a:schemeClr val="bg1"/>
                  </a:solidFill>
                  <a:latin typeface="Inter Bold"/>
                  <a:ea typeface="Inter Bold"/>
                  <a:cs typeface="Inter Bold"/>
                  <a:sym typeface="Inter Bold"/>
                </a:rPr>
                <a:t>Condición</a:t>
              </a:r>
              <a:r>
                <a:rPr lang="en-US" sz="2023" b="1" dirty="0">
                  <a:solidFill>
                    <a:schemeClr val="bg1"/>
                  </a:solidFill>
                  <a:latin typeface="Inter Bold"/>
                  <a:ea typeface="Inter Bold"/>
                  <a:cs typeface="Inter Bold"/>
                  <a:sym typeface="Inter Bold"/>
                </a:rPr>
                <a:t> para </a:t>
              </a:r>
              <a:r>
                <a:rPr lang="en-US" sz="2023" b="1" dirty="0" err="1">
                  <a:solidFill>
                    <a:schemeClr val="bg1"/>
                  </a:solidFill>
                  <a:latin typeface="Inter Bold"/>
                  <a:ea typeface="Inter Bold"/>
                  <a:cs typeface="Inter Bold"/>
                  <a:sym typeface="Inter Bold"/>
                </a:rPr>
                <a:t>adelantar</a:t>
              </a:r>
              <a:r>
                <a:rPr lang="en-US" sz="2023" b="1" dirty="0">
                  <a:solidFill>
                    <a:schemeClr val="bg1"/>
                  </a:solidFill>
                  <a:latin typeface="Inter Bold"/>
                  <a:ea typeface="Inter Bold"/>
                  <a:cs typeface="Inter Bold"/>
                  <a:sym typeface="Inter Bold"/>
                </a:rPr>
                <a:t> </a:t>
              </a:r>
            </a:p>
          </p:txBody>
        </p:sp>
      </p:grpSp>
      <p:grpSp>
        <p:nvGrpSpPr>
          <p:cNvPr id="56" name="Group 56"/>
          <p:cNvGrpSpPr/>
          <p:nvPr/>
        </p:nvGrpSpPr>
        <p:grpSpPr>
          <a:xfrm rot="-5400000">
            <a:off x="1467595" y="6322757"/>
            <a:ext cx="2514866" cy="1275875"/>
            <a:chOff x="0" y="0"/>
            <a:chExt cx="141996" cy="72039"/>
          </a:xfrm>
        </p:grpSpPr>
        <p:sp>
          <p:nvSpPr>
            <p:cNvPr id="57" name="Freeform 57"/>
            <p:cNvSpPr/>
            <p:nvPr/>
          </p:nvSpPr>
          <p:spPr>
            <a:xfrm>
              <a:off x="0" y="0"/>
              <a:ext cx="141996" cy="72039"/>
            </a:xfrm>
            <a:custGeom>
              <a:avLst/>
              <a:gdLst/>
              <a:ahLst/>
              <a:cxnLst/>
              <a:rect l="l" t="t" r="r" b="b"/>
              <a:pathLst>
                <a:path w="141996" h="72039">
                  <a:moveTo>
                    <a:pt x="0" y="0"/>
                  </a:moveTo>
                  <a:lnTo>
                    <a:pt x="141996" y="0"/>
                  </a:lnTo>
                  <a:lnTo>
                    <a:pt x="141996" y="72039"/>
                  </a:lnTo>
                  <a:lnTo>
                    <a:pt x="0" y="72039"/>
                  </a:lnTo>
                  <a:close/>
                </a:path>
              </a:pathLst>
            </a:custGeom>
            <a:solidFill>
              <a:srgbClr val="FDD400"/>
            </a:solidFill>
          </p:spPr>
        </p:sp>
        <p:sp>
          <p:nvSpPr>
            <p:cNvPr id="58" name="TextBox 58"/>
            <p:cNvSpPr txBox="1"/>
            <p:nvPr/>
          </p:nvSpPr>
          <p:spPr>
            <a:xfrm>
              <a:off x="0" y="-47625"/>
              <a:ext cx="141996" cy="119664"/>
            </a:xfrm>
            <a:prstGeom prst="rect">
              <a:avLst/>
            </a:prstGeom>
          </p:spPr>
          <p:txBody>
            <a:bodyPr lIns="50800" tIns="50800" rIns="50800" bIns="50800" rtlCol="0" anchor="ctr"/>
            <a:lstStyle/>
            <a:p>
              <a:pPr algn="ctr">
                <a:lnSpc>
                  <a:spcPts val="2833"/>
                </a:lnSpc>
              </a:pPr>
              <a:endParaRPr lang="en-US" sz="2023" b="1" dirty="0">
                <a:solidFill>
                  <a:schemeClr val="bg1"/>
                </a:solidFill>
                <a:latin typeface="Inter Bold"/>
                <a:ea typeface="Inter Bold"/>
                <a:cs typeface="Inter Bold"/>
                <a:sym typeface="Inter Bold"/>
              </a:endParaRPr>
            </a:p>
            <a:p>
              <a:pPr algn="ctr">
                <a:lnSpc>
                  <a:spcPts val="2833"/>
                </a:lnSpc>
              </a:pPr>
              <a:r>
                <a:rPr lang="en-US" sz="2023" b="1" dirty="0" err="1">
                  <a:solidFill>
                    <a:schemeClr val="bg1"/>
                  </a:solidFill>
                  <a:latin typeface="Inter Bold"/>
                  <a:ea typeface="Inter Bold"/>
                  <a:cs typeface="Inter Bold"/>
                  <a:sym typeface="Inter Bold"/>
                </a:rPr>
                <a:t>Documentos</a:t>
              </a:r>
              <a:r>
                <a:rPr lang="en-US" sz="2023" b="1" dirty="0">
                  <a:solidFill>
                    <a:schemeClr val="bg1"/>
                  </a:solidFill>
                  <a:latin typeface="Inter Bold"/>
                  <a:ea typeface="Inter Bold"/>
                  <a:cs typeface="Inter Bold"/>
                  <a:sym typeface="Inter Bold"/>
                </a:rPr>
                <a:t> a </a:t>
              </a:r>
              <a:r>
                <a:rPr lang="en-US" sz="2023" b="1" dirty="0" err="1">
                  <a:solidFill>
                    <a:schemeClr val="bg1"/>
                  </a:solidFill>
                  <a:latin typeface="Inter Bold"/>
                  <a:ea typeface="Inter Bold"/>
                  <a:cs typeface="Inter Bold"/>
                  <a:sym typeface="Inter Bold"/>
                </a:rPr>
                <a:t>realizar</a:t>
              </a:r>
              <a:r>
                <a:rPr lang="en-US" sz="2023" b="1" dirty="0">
                  <a:solidFill>
                    <a:schemeClr val="bg1"/>
                  </a:solidFill>
                  <a:latin typeface="Inter Bold"/>
                  <a:ea typeface="Inter Bold"/>
                  <a:cs typeface="Inter Bold"/>
                  <a:sym typeface="Inter Bold"/>
                </a:rPr>
                <a:t>  </a:t>
              </a:r>
            </a:p>
          </p:txBody>
        </p:sp>
      </p:grpSp>
      <p:grpSp>
        <p:nvGrpSpPr>
          <p:cNvPr id="59" name="Group 59"/>
          <p:cNvGrpSpPr/>
          <p:nvPr/>
        </p:nvGrpSpPr>
        <p:grpSpPr>
          <a:xfrm rot="-5400000">
            <a:off x="1987546" y="8496206"/>
            <a:ext cx="1364629" cy="1275875"/>
            <a:chOff x="0" y="0"/>
            <a:chExt cx="77051" cy="72039"/>
          </a:xfrm>
        </p:grpSpPr>
        <p:sp>
          <p:nvSpPr>
            <p:cNvPr id="60" name="Freeform 60"/>
            <p:cNvSpPr/>
            <p:nvPr/>
          </p:nvSpPr>
          <p:spPr>
            <a:xfrm>
              <a:off x="0" y="0"/>
              <a:ext cx="77051" cy="72039"/>
            </a:xfrm>
            <a:custGeom>
              <a:avLst/>
              <a:gdLst/>
              <a:ahLst/>
              <a:cxnLst/>
              <a:rect l="l" t="t" r="r" b="b"/>
              <a:pathLst>
                <a:path w="77051" h="72039">
                  <a:moveTo>
                    <a:pt x="0" y="0"/>
                  </a:moveTo>
                  <a:lnTo>
                    <a:pt x="77051" y="0"/>
                  </a:lnTo>
                  <a:lnTo>
                    <a:pt x="77051" y="72039"/>
                  </a:lnTo>
                  <a:lnTo>
                    <a:pt x="0" y="72039"/>
                  </a:lnTo>
                  <a:close/>
                </a:path>
              </a:pathLst>
            </a:custGeom>
            <a:solidFill>
              <a:srgbClr val="FDD400"/>
            </a:solidFill>
          </p:spPr>
        </p:sp>
        <p:sp>
          <p:nvSpPr>
            <p:cNvPr id="61" name="TextBox 61"/>
            <p:cNvSpPr txBox="1"/>
            <p:nvPr/>
          </p:nvSpPr>
          <p:spPr>
            <a:xfrm>
              <a:off x="0" y="-47625"/>
              <a:ext cx="77051" cy="119664"/>
            </a:xfrm>
            <a:prstGeom prst="rect">
              <a:avLst/>
            </a:prstGeom>
          </p:spPr>
          <p:txBody>
            <a:bodyPr lIns="50800" tIns="50800" rIns="50800" bIns="50800" rtlCol="0" anchor="ctr"/>
            <a:lstStyle/>
            <a:p>
              <a:pPr algn="ctr">
                <a:lnSpc>
                  <a:spcPts val="2833"/>
                </a:lnSpc>
              </a:pPr>
              <a:endParaRPr lang="en-US" sz="2023" b="1" dirty="0">
                <a:solidFill>
                  <a:schemeClr val="bg1"/>
                </a:solidFill>
                <a:latin typeface="Inter Bold"/>
                <a:ea typeface="Inter Bold"/>
                <a:cs typeface="Inter Bold"/>
                <a:sym typeface="Inter Bold"/>
              </a:endParaRPr>
            </a:p>
            <a:p>
              <a:pPr algn="ctr">
                <a:lnSpc>
                  <a:spcPts val="2833"/>
                </a:lnSpc>
              </a:pPr>
              <a:r>
                <a:rPr lang="en-US" sz="2023" b="1" dirty="0" err="1">
                  <a:solidFill>
                    <a:schemeClr val="bg1"/>
                  </a:solidFill>
                  <a:latin typeface="Inter Bold"/>
                  <a:ea typeface="Inter Bold"/>
                  <a:cs typeface="Inter Bold"/>
                  <a:sym typeface="Inter Bold"/>
                </a:rPr>
                <a:t>Alcance</a:t>
              </a:r>
              <a:r>
                <a:rPr lang="en-US" sz="2023" b="1" dirty="0">
                  <a:solidFill>
                    <a:schemeClr val="bg1"/>
                  </a:solidFill>
                  <a:latin typeface="Inter Bold"/>
                  <a:ea typeface="Inter Bold"/>
                  <a:cs typeface="Inter Bold"/>
                  <a:sym typeface="Inter Bold"/>
                </a:rPr>
                <a:t> </a:t>
              </a:r>
            </a:p>
          </p:txBody>
        </p:sp>
      </p:grpSp>
      <p:sp>
        <p:nvSpPr>
          <p:cNvPr id="62" name="TextBox 62"/>
          <p:cNvSpPr txBox="1"/>
          <p:nvPr/>
        </p:nvSpPr>
        <p:spPr>
          <a:xfrm>
            <a:off x="3527409" y="459301"/>
            <a:ext cx="11733694" cy="852678"/>
          </a:xfrm>
          <a:prstGeom prst="rect">
            <a:avLst/>
          </a:prstGeom>
        </p:spPr>
        <p:txBody>
          <a:bodyPr lIns="0" tIns="0" rIns="0" bIns="0" rtlCol="0" anchor="t">
            <a:spAutoFit/>
          </a:bodyPr>
          <a:lstStyle/>
          <a:p>
            <a:pPr marL="0" lvl="0" indent="0" algn="ctr">
              <a:lnSpc>
                <a:spcPts val="6725"/>
              </a:lnSpc>
            </a:pPr>
            <a:r>
              <a:rPr lang="en-US" sz="5700" b="1">
                <a:solidFill>
                  <a:srgbClr val="F6D300"/>
                </a:solidFill>
                <a:latin typeface="Inter Bold"/>
                <a:ea typeface="Inter Bold"/>
                <a:cs typeface="Inter Bold"/>
                <a:sym typeface="Inter Bold"/>
              </a:rPr>
              <a:t>Motivos de la revisión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27" r="-60913" b="-15371"/>
            </a:stretch>
          </a:blipFill>
        </p:spPr>
      </p:sp>
      <p:sp>
        <p:nvSpPr>
          <p:cNvPr id="3" name="Freeform 3"/>
          <p:cNvSpPr/>
          <p:nvPr/>
        </p:nvSpPr>
        <p:spPr>
          <a:xfrm>
            <a:off x="-386961" y="-1029027"/>
            <a:ext cx="8215483" cy="9794912"/>
          </a:xfrm>
          <a:custGeom>
            <a:avLst/>
            <a:gdLst/>
            <a:ahLst/>
            <a:cxnLst/>
            <a:rect l="l" t="t" r="r" b="b"/>
            <a:pathLst>
              <a:path w="8215483" h="9794912">
                <a:moveTo>
                  <a:pt x="0" y="0"/>
                </a:moveTo>
                <a:lnTo>
                  <a:pt x="8215483" y="0"/>
                </a:lnTo>
                <a:lnTo>
                  <a:pt x="8215483" y="9794912"/>
                </a:lnTo>
                <a:lnTo>
                  <a:pt x="0" y="97949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0459478" y="-1029027"/>
            <a:ext cx="8215483" cy="9794912"/>
          </a:xfrm>
          <a:custGeom>
            <a:avLst/>
            <a:gdLst/>
            <a:ahLst/>
            <a:cxnLst/>
            <a:rect l="l" t="t" r="r" b="b"/>
            <a:pathLst>
              <a:path w="8215483" h="9794912">
                <a:moveTo>
                  <a:pt x="8215483" y="0"/>
                </a:moveTo>
                <a:lnTo>
                  <a:pt x="0" y="0"/>
                </a:lnTo>
                <a:lnTo>
                  <a:pt x="0" y="9794912"/>
                </a:lnTo>
                <a:lnTo>
                  <a:pt x="8215483" y="9794912"/>
                </a:lnTo>
                <a:lnTo>
                  <a:pt x="821548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5331923" y="8696354"/>
            <a:ext cx="3141022" cy="1590646"/>
          </a:xfrm>
          <a:custGeom>
            <a:avLst/>
            <a:gdLst/>
            <a:ahLst/>
            <a:cxnLst/>
            <a:rect l="l" t="t" r="r" b="b"/>
            <a:pathLst>
              <a:path w="3141022" h="1590646">
                <a:moveTo>
                  <a:pt x="0" y="0"/>
                </a:moveTo>
                <a:lnTo>
                  <a:pt x="3141022" y="0"/>
                </a:lnTo>
                <a:lnTo>
                  <a:pt x="3141022" y="1590646"/>
                </a:lnTo>
                <a:lnTo>
                  <a:pt x="0" y="1590646"/>
                </a:lnTo>
                <a:lnTo>
                  <a:pt x="0" y="0"/>
                </a:lnTo>
                <a:close/>
              </a:path>
            </a:pathLst>
          </a:custGeom>
          <a:blipFill>
            <a:blip r:embed="rId5"/>
            <a:stretch>
              <a:fillRect/>
            </a:stretch>
          </a:blipFill>
        </p:spPr>
      </p:sp>
      <p:sp>
        <p:nvSpPr>
          <p:cNvPr id="6" name="Freeform 6"/>
          <p:cNvSpPr/>
          <p:nvPr/>
        </p:nvSpPr>
        <p:spPr>
          <a:xfrm>
            <a:off x="2920161" y="5508050"/>
            <a:ext cx="1619584" cy="1619584"/>
          </a:xfrm>
          <a:custGeom>
            <a:avLst/>
            <a:gdLst/>
            <a:ahLst/>
            <a:cxnLst/>
            <a:rect l="l" t="t" r="r" b="b"/>
            <a:pathLst>
              <a:path w="1619584" h="1619584">
                <a:moveTo>
                  <a:pt x="0" y="0"/>
                </a:moveTo>
                <a:lnTo>
                  <a:pt x="1619584" y="0"/>
                </a:lnTo>
                <a:lnTo>
                  <a:pt x="1619584" y="1619583"/>
                </a:lnTo>
                <a:lnTo>
                  <a:pt x="0" y="16195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8228690" y="5508050"/>
            <a:ext cx="1619584" cy="1619584"/>
          </a:xfrm>
          <a:custGeom>
            <a:avLst/>
            <a:gdLst/>
            <a:ahLst/>
            <a:cxnLst/>
            <a:rect l="l" t="t" r="r" b="b"/>
            <a:pathLst>
              <a:path w="1619584" h="1619584">
                <a:moveTo>
                  <a:pt x="0" y="0"/>
                </a:moveTo>
                <a:lnTo>
                  <a:pt x="1619584" y="0"/>
                </a:lnTo>
                <a:lnTo>
                  <a:pt x="1619584" y="1619583"/>
                </a:lnTo>
                <a:lnTo>
                  <a:pt x="0" y="16195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5574425" y="5508050"/>
            <a:ext cx="1619584" cy="1619584"/>
          </a:xfrm>
          <a:custGeom>
            <a:avLst/>
            <a:gdLst/>
            <a:ahLst/>
            <a:cxnLst/>
            <a:rect l="l" t="t" r="r" b="b"/>
            <a:pathLst>
              <a:path w="1619584" h="1619584">
                <a:moveTo>
                  <a:pt x="0" y="0"/>
                </a:moveTo>
                <a:lnTo>
                  <a:pt x="1619584" y="0"/>
                </a:lnTo>
                <a:lnTo>
                  <a:pt x="1619584" y="1619583"/>
                </a:lnTo>
                <a:lnTo>
                  <a:pt x="0" y="16195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0882954" y="5508050"/>
            <a:ext cx="1619584" cy="1619584"/>
          </a:xfrm>
          <a:custGeom>
            <a:avLst/>
            <a:gdLst/>
            <a:ahLst/>
            <a:cxnLst/>
            <a:rect l="l" t="t" r="r" b="b"/>
            <a:pathLst>
              <a:path w="1619584" h="1619584">
                <a:moveTo>
                  <a:pt x="0" y="0"/>
                </a:moveTo>
                <a:lnTo>
                  <a:pt x="1619584" y="0"/>
                </a:lnTo>
                <a:lnTo>
                  <a:pt x="1619584" y="1619583"/>
                </a:lnTo>
                <a:lnTo>
                  <a:pt x="0" y="16195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3526042" y="5508050"/>
            <a:ext cx="1619584" cy="1619584"/>
          </a:xfrm>
          <a:custGeom>
            <a:avLst/>
            <a:gdLst/>
            <a:ahLst/>
            <a:cxnLst/>
            <a:rect l="l" t="t" r="r" b="b"/>
            <a:pathLst>
              <a:path w="1619584" h="1619584">
                <a:moveTo>
                  <a:pt x="0" y="0"/>
                </a:moveTo>
                <a:lnTo>
                  <a:pt x="1619584" y="0"/>
                </a:lnTo>
                <a:lnTo>
                  <a:pt x="1619584" y="1619583"/>
                </a:lnTo>
                <a:lnTo>
                  <a:pt x="0" y="16195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rot="5400000">
            <a:off x="2988622" y="4093847"/>
            <a:ext cx="1482663" cy="2965325"/>
          </a:xfrm>
          <a:custGeom>
            <a:avLst/>
            <a:gdLst/>
            <a:ahLst/>
            <a:cxnLst/>
            <a:rect l="l" t="t" r="r" b="b"/>
            <a:pathLst>
              <a:path w="1482663" h="2965325">
                <a:moveTo>
                  <a:pt x="0" y="0"/>
                </a:moveTo>
                <a:lnTo>
                  <a:pt x="1482662" y="0"/>
                </a:lnTo>
                <a:lnTo>
                  <a:pt x="1482662" y="2965326"/>
                </a:lnTo>
                <a:lnTo>
                  <a:pt x="0" y="2965326"/>
                </a:lnTo>
                <a:lnTo>
                  <a:pt x="0" y="0"/>
                </a:lnTo>
                <a:close/>
              </a:path>
            </a:pathLst>
          </a:custGeom>
          <a:blipFill>
            <a:blip r:embed="rId16">
              <a:extLst>
                <a:ext uri="{96DAC541-7B7A-43D3-8B79-37D633B846F1}">
                  <asvg:svgBlip xmlns:asvg="http://schemas.microsoft.com/office/drawing/2016/SVG/main" r:embed="rId17"/>
                </a:ext>
              </a:extLst>
            </a:blip>
            <a:stretch>
              <a:fillRect r="-100000"/>
            </a:stretch>
          </a:blipFill>
        </p:spPr>
      </p:sp>
      <p:sp>
        <p:nvSpPr>
          <p:cNvPr id="12" name="Freeform 12"/>
          <p:cNvSpPr/>
          <p:nvPr/>
        </p:nvSpPr>
        <p:spPr>
          <a:xfrm rot="5400000">
            <a:off x="8297150" y="4093847"/>
            <a:ext cx="1482663" cy="2965325"/>
          </a:xfrm>
          <a:custGeom>
            <a:avLst/>
            <a:gdLst/>
            <a:ahLst/>
            <a:cxnLst/>
            <a:rect l="l" t="t" r="r" b="b"/>
            <a:pathLst>
              <a:path w="1482663" h="2965325">
                <a:moveTo>
                  <a:pt x="0" y="0"/>
                </a:moveTo>
                <a:lnTo>
                  <a:pt x="1482663" y="0"/>
                </a:lnTo>
                <a:lnTo>
                  <a:pt x="1482663" y="2965326"/>
                </a:lnTo>
                <a:lnTo>
                  <a:pt x="0" y="2965326"/>
                </a:lnTo>
                <a:lnTo>
                  <a:pt x="0" y="0"/>
                </a:lnTo>
                <a:close/>
              </a:path>
            </a:pathLst>
          </a:custGeom>
          <a:blipFill>
            <a:blip r:embed="rId18">
              <a:extLst>
                <a:ext uri="{96DAC541-7B7A-43D3-8B79-37D633B846F1}">
                  <asvg:svgBlip xmlns:asvg="http://schemas.microsoft.com/office/drawing/2016/SVG/main" r:embed="rId19"/>
                </a:ext>
              </a:extLst>
            </a:blip>
            <a:stretch>
              <a:fillRect r="-100000"/>
            </a:stretch>
          </a:blipFill>
        </p:spPr>
      </p:sp>
      <p:sp>
        <p:nvSpPr>
          <p:cNvPr id="13" name="Freeform 13"/>
          <p:cNvSpPr/>
          <p:nvPr/>
        </p:nvSpPr>
        <p:spPr>
          <a:xfrm rot="5400000">
            <a:off x="13594503" y="4093847"/>
            <a:ext cx="1482663" cy="2965325"/>
          </a:xfrm>
          <a:custGeom>
            <a:avLst/>
            <a:gdLst/>
            <a:ahLst/>
            <a:cxnLst/>
            <a:rect l="l" t="t" r="r" b="b"/>
            <a:pathLst>
              <a:path w="1482663" h="2965325">
                <a:moveTo>
                  <a:pt x="0" y="0"/>
                </a:moveTo>
                <a:lnTo>
                  <a:pt x="1482663" y="0"/>
                </a:lnTo>
                <a:lnTo>
                  <a:pt x="1482663" y="2965326"/>
                </a:lnTo>
                <a:lnTo>
                  <a:pt x="0" y="2965326"/>
                </a:lnTo>
                <a:lnTo>
                  <a:pt x="0" y="0"/>
                </a:lnTo>
                <a:close/>
              </a:path>
            </a:pathLst>
          </a:custGeom>
          <a:blipFill>
            <a:blip r:embed="rId20">
              <a:extLst>
                <a:ext uri="{96DAC541-7B7A-43D3-8B79-37D633B846F1}">
                  <asvg:svgBlip xmlns:asvg="http://schemas.microsoft.com/office/drawing/2016/SVG/main" r:embed="rId21"/>
                </a:ext>
              </a:extLst>
            </a:blip>
            <a:stretch>
              <a:fillRect r="-100000"/>
            </a:stretch>
          </a:blipFill>
        </p:spPr>
      </p:sp>
      <p:sp>
        <p:nvSpPr>
          <p:cNvPr id="14" name="Freeform 14"/>
          <p:cNvSpPr/>
          <p:nvPr/>
        </p:nvSpPr>
        <p:spPr>
          <a:xfrm rot="-5400000">
            <a:off x="5642886" y="5557884"/>
            <a:ext cx="1482663" cy="2965325"/>
          </a:xfrm>
          <a:custGeom>
            <a:avLst/>
            <a:gdLst/>
            <a:ahLst/>
            <a:cxnLst/>
            <a:rect l="l" t="t" r="r" b="b"/>
            <a:pathLst>
              <a:path w="1482663" h="2965325">
                <a:moveTo>
                  <a:pt x="0" y="0"/>
                </a:moveTo>
                <a:lnTo>
                  <a:pt x="1482663" y="0"/>
                </a:lnTo>
                <a:lnTo>
                  <a:pt x="1482663" y="2965325"/>
                </a:lnTo>
                <a:lnTo>
                  <a:pt x="0" y="2965325"/>
                </a:lnTo>
                <a:lnTo>
                  <a:pt x="0" y="0"/>
                </a:lnTo>
                <a:close/>
              </a:path>
            </a:pathLst>
          </a:custGeom>
          <a:blipFill>
            <a:blip r:embed="rId22">
              <a:extLst>
                <a:ext uri="{96DAC541-7B7A-43D3-8B79-37D633B846F1}">
                  <asvg:svgBlip xmlns:asvg="http://schemas.microsoft.com/office/drawing/2016/SVG/main" r:embed="rId23"/>
                </a:ext>
              </a:extLst>
            </a:blip>
            <a:stretch>
              <a:fillRect r="-100000"/>
            </a:stretch>
          </a:blipFill>
        </p:spPr>
      </p:sp>
      <p:sp>
        <p:nvSpPr>
          <p:cNvPr id="15" name="Freeform 15"/>
          <p:cNvSpPr/>
          <p:nvPr/>
        </p:nvSpPr>
        <p:spPr>
          <a:xfrm rot="-5400000">
            <a:off x="10951415" y="5557884"/>
            <a:ext cx="1482663" cy="2965325"/>
          </a:xfrm>
          <a:custGeom>
            <a:avLst/>
            <a:gdLst/>
            <a:ahLst/>
            <a:cxnLst/>
            <a:rect l="l" t="t" r="r" b="b"/>
            <a:pathLst>
              <a:path w="1482663" h="2965325">
                <a:moveTo>
                  <a:pt x="0" y="0"/>
                </a:moveTo>
                <a:lnTo>
                  <a:pt x="1482662" y="0"/>
                </a:lnTo>
                <a:lnTo>
                  <a:pt x="1482662" y="2965325"/>
                </a:lnTo>
                <a:lnTo>
                  <a:pt x="0" y="2965325"/>
                </a:lnTo>
                <a:lnTo>
                  <a:pt x="0" y="0"/>
                </a:lnTo>
                <a:close/>
              </a:path>
            </a:pathLst>
          </a:custGeom>
          <a:blipFill>
            <a:blip r:embed="rId24">
              <a:extLst>
                <a:ext uri="{96DAC541-7B7A-43D3-8B79-37D633B846F1}">
                  <asvg:svgBlip xmlns:asvg="http://schemas.microsoft.com/office/drawing/2016/SVG/main" r:embed="rId25"/>
                </a:ext>
              </a:extLst>
            </a:blip>
            <a:stretch>
              <a:fillRect r="-100000"/>
            </a:stretch>
          </a:blipFill>
        </p:spPr>
      </p:sp>
      <p:grpSp>
        <p:nvGrpSpPr>
          <p:cNvPr id="16" name="Group 16"/>
          <p:cNvGrpSpPr/>
          <p:nvPr/>
        </p:nvGrpSpPr>
        <p:grpSpPr>
          <a:xfrm rot="-2700000">
            <a:off x="4768410" y="6020055"/>
            <a:ext cx="559215" cy="558321"/>
            <a:chOff x="0" y="0"/>
            <a:chExt cx="6350000" cy="6339840"/>
          </a:xfrm>
        </p:grpSpPr>
        <p:sp>
          <p:nvSpPr>
            <p:cNvPr id="17" name="Freeform 17"/>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DDE8D"/>
            </a:solidFill>
          </p:spPr>
        </p:sp>
      </p:grpSp>
      <p:grpSp>
        <p:nvGrpSpPr>
          <p:cNvPr id="18" name="Group 18"/>
          <p:cNvGrpSpPr/>
          <p:nvPr/>
        </p:nvGrpSpPr>
        <p:grpSpPr>
          <a:xfrm rot="-2700000">
            <a:off x="10095565" y="6020055"/>
            <a:ext cx="559215" cy="558321"/>
            <a:chOff x="0" y="0"/>
            <a:chExt cx="6350000" cy="6339840"/>
          </a:xfrm>
        </p:grpSpPr>
        <p:sp>
          <p:nvSpPr>
            <p:cNvPr id="19" name="Freeform 1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DFBA01"/>
            </a:solidFill>
          </p:spPr>
        </p:sp>
      </p:grpSp>
      <p:grpSp>
        <p:nvGrpSpPr>
          <p:cNvPr id="20" name="Group 20"/>
          <p:cNvGrpSpPr/>
          <p:nvPr/>
        </p:nvGrpSpPr>
        <p:grpSpPr>
          <a:xfrm rot="-2700000">
            <a:off x="15365993" y="6020055"/>
            <a:ext cx="559215" cy="558321"/>
            <a:chOff x="0" y="0"/>
            <a:chExt cx="6350000" cy="6339840"/>
          </a:xfrm>
        </p:grpSpPr>
        <p:sp>
          <p:nvSpPr>
            <p:cNvPr id="21" name="Freeform 21"/>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FF00"/>
            </a:solidFill>
          </p:spPr>
        </p:sp>
      </p:grpSp>
      <p:grpSp>
        <p:nvGrpSpPr>
          <p:cNvPr id="22" name="Group 22"/>
          <p:cNvGrpSpPr/>
          <p:nvPr/>
        </p:nvGrpSpPr>
        <p:grpSpPr>
          <a:xfrm rot="8100000">
            <a:off x="7427085" y="6038681"/>
            <a:ext cx="559215" cy="558321"/>
            <a:chOff x="0" y="0"/>
            <a:chExt cx="6350000" cy="6339840"/>
          </a:xfrm>
        </p:grpSpPr>
        <p:sp>
          <p:nvSpPr>
            <p:cNvPr id="23" name="Freeform 2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D002"/>
            </a:solidFill>
          </p:spPr>
        </p:sp>
      </p:grpSp>
      <p:grpSp>
        <p:nvGrpSpPr>
          <p:cNvPr id="24" name="Group 24"/>
          <p:cNvGrpSpPr/>
          <p:nvPr/>
        </p:nvGrpSpPr>
        <p:grpSpPr>
          <a:xfrm rot="8100000">
            <a:off x="12735614" y="6038681"/>
            <a:ext cx="559215" cy="558321"/>
            <a:chOff x="0" y="0"/>
            <a:chExt cx="6350000" cy="6339840"/>
          </a:xfrm>
        </p:grpSpPr>
        <p:sp>
          <p:nvSpPr>
            <p:cNvPr id="25" name="Freeform 2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DD00"/>
            </a:solidFill>
          </p:spPr>
        </p:sp>
      </p:grpSp>
      <p:sp>
        <p:nvSpPr>
          <p:cNvPr id="26" name="Freeform 26"/>
          <p:cNvSpPr/>
          <p:nvPr/>
        </p:nvSpPr>
        <p:spPr>
          <a:xfrm>
            <a:off x="11319131" y="5925600"/>
            <a:ext cx="747230" cy="747230"/>
          </a:xfrm>
          <a:custGeom>
            <a:avLst/>
            <a:gdLst/>
            <a:ahLst/>
            <a:cxnLst/>
            <a:rect l="l" t="t" r="r" b="b"/>
            <a:pathLst>
              <a:path w="747230" h="747230">
                <a:moveTo>
                  <a:pt x="0" y="0"/>
                </a:moveTo>
                <a:lnTo>
                  <a:pt x="747230" y="0"/>
                </a:lnTo>
                <a:lnTo>
                  <a:pt x="747230" y="747230"/>
                </a:lnTo>
                <a:lnTo>
                  <a:pt x="0" y="74723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7" name="Freeform 27"/>
          <p:cNvSpPr/>
          <p:nvPr/>
        </p:nvSpPr>
        <p:spPr>
          <a:xfrm>
            <a:off x="8549476" y="5844634"/>
            <a:ext cx="868316" cy="868316"/>
          </a:xfrm>
          <a:custGeom>
            <a:avLst/>
            <a:gdLst/>
            <a:ahLst/>
            <a:cxnLst/>
            <a:rect l="l" t="t" r="r" b="b"/>
            <a:pathLst>
              <a:path w="868316" h="868316">
                <a:moveTo>
                  <a:pt x="0" y="0"/>
                </a:moveTo>
                <a:lnTo>
                  <a:pt x="868317" y="0"/>
                </a:lnTo>
                <a:lnTo>
                  <a:pt x="868317" y="868316"/>
                </a:lnTo>
                <a:lnTo>
                  <a:pt x="0" y="868316"/>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8" name="Freeform 28"/>
          <p:cNvSpPr/>
          <p:nvPr/>
        </p:nvSpPr>
        <p:spPr>
          <a:xfrm>
            <a:off x="3167938" y="5789877"/>
            <a:ext cx="1105685" cy="1055929"/>
          </a:xfrm>
          <a:custGeom>
            <a:avLst/>
            <a:gdLst/>
            <a:ahLst/>
            <a:cxnLst/>
            <a:rect l="l" t="t" r="r" b="b"/>
            <a:pathLst>
              <a:path w="1105685" h="1055929">
                <a:moveTo>
                  <a:pt x="0" y="0"/>
                </a:moveTo>
                <a:lnTo>
                  <a:pt x="1105685" y="0"/>
                </a:lnTo>
                <a:lnTo>
                  <a:pt x="1105685" y="1055929"/>
                </a:lnTo>
                <a:lnTo>
                  <a:pt x="0" y="105592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29" name="Freeform 29"/>
          <p:cNvSpPr/>
          <p:nvPr/>
        </p:nvSpPr>
        <p:spPr>
          <a:xfrm>
            <a:off x="5889516" y="5844634"/>
            <a:ext cx="989403" cy="989403"/>
          </a:xfrm>
          <a:custGeom>
            <a:avLst/>
            <a:gdLst/>
            <a:ahLst/>
            <a:cxnLst/>
            <a:rect l="l" t="t" r="r" b="b"/>
            <a:pathLst>
              <a:path w="989403" h="989403">
                <a:moveTo>
                  <a:pt x="0" y="0"/>
                </a:moveTo>
                <a:lnTo>
                  <a:pt x="989403" y="0"/>
                </a:lnTo>
                <a:lnTo>
                  <a:pt x="989403" y="989403"/>
                </a:lnTo>
                <a:lnTo>
                  <a:pt x="0" y="989403"/>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0" name="Freeform 30"/>
          <p:cNvSpPr/>
          <p:nvPr/>
        </p:nvSpPr>
        <p:spPr>
          <a:xfrm>
            <a:off x="13772280" y="5988365"/>
            <a:ext cx="1053570" cy="701941"/>
          </a:xfrm>
          <a:custGeom>
            <a:avLst/>
            <a:gdLst/>
            <a:ahLst/>
            <a:cxnLst/>
            <a:rect l="l" t="t" r="r" b="b"/>
            <a:pathLst>
              <a:path w="1053570" h="701941">
                <a:moveTo>
                  <a:pt x="0" y="0"/>
                </a:moveTo>
                <a:lnTo>
                  <a:pt x="1053570" y="0"/>
                </a:lnTo>
                <a:lnTo>
                  <a:pt x="1053570" y="701941"/>
                </a:lnTo>
                <a:lnTo>
                  <a:pt x="0" y="701941"/>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31" name="TextBox 31"/>
          <p:cNvSpPr txBox="1"/>
          <p:nvPr/>
        </p:nvSpPr>
        <p:spPr>
          <a:xfrm>
            <a:off x="3277153" y="1038782"/>
            <a:ext cx="11733694" cy="1709928"/>
          </a:xfrm>
          <a:prstGeom prst="rect">
            <a:avLst/>
          </a:prstGeom>
        </p:spPr>
        <p:txBody>
          <a:bodyPr lIns="0" tIns="0" rIns="0" bIns="0" rtlCol="0" anchor="t">
            <a:spAutoFit/>
          </a:bodyPr>
          <a:lstStyle/>
          <a:p>
            <a:pPr marL="0" lvl="0" indent="0" algn="ctr">
              <a:lnSpc>
                <a:spcPts val="6725"/>
              </a:lnSpc>
            </a:pPr>
            <a:r>
              <a:rPr lang="en-US" sz="5700" b="1">
                <a:solidFill>
                  <a:srgbClr val="01842D"/>
                </a:solidFill>
                <a:latin typeface="Inter Bold"/>
                <a:ea typeface="Inter Bold"/>
                <a:cs typeface="Inter Bold"/>
                <a:sym typeface="Inter Bold"/>
              </a:rPr>
              <a:t>ETAPAS DEL PROCESO DE PLANIFICACIÓN TERRITORIAL </a:t>
            </a:r>
          </a:p>
        </p:txBody>
      </p:sp>
      <p:grpSp>
        <p:nvGrpSpPr>
          <p:cNvPr id="32" name="Group 32"/>
          <p:cNvGrpSpPr/>
          <p:nvPr/>
        </p:nvGrpSpPr>
        <p:grpSpPr>
          <a:xfrm>
            <a:off x="2357035" y="7604647"/>
            <a:ext cx="2544519" cy="928230"/>
            <a:chOff x="0" y="0"/>
            <a:chExt cx="3392692" cy="1237639"/>
          </a:xfrm>
        </p:grpSpPr>
        <p:sp>
          <p:nvSpPr>
            <p:cNvPr id="33" name="TextBox 33"/>
            <p:cNvSpPr txBox="1"/>
            <p:nvPr/>
          </p:nvSpPr>
          <p:spPr>
            <a:xfrm>
              <a:off x="0" y="746149"/>
              <a:ext cx="3392692" cy="491491"/>
            </a:xfrm>
            <a:prstGeom prst="rect">
              <a:avLst/>
            </a:prstGeom>
          </p:spPr>
          <p:txBody>
            <a:bodyPr lIns="0" tIns="0" rIns="0" bIns="0" rtlCol="0" anchor="t">
              <a:spAutoFit/>
            </a:bodyPr>
            <a:lstStyle/>
            <a:p>
              <a:pPr algn="ctr">
                <a:lnSpc>
                  <a:spcPts val="3299"/>
                </a:lnSpc>
              </a:pPr>
              <a:r>
                <a:rPr lang="en-US" sz="2199" spc="43">
                  <a:solidFill>
                    <a:srgbClr val="191919"/>
                  </a:solidFill>
                  <a:latin typeface="Aileron Regular"/>
                  <a:ea typeface="Aileron Regular"/>
                  <a:cs typeface="Aileron Regular"/>
                  <a:sym typeface="Aileron Regular"/>
                </a:rPr>
                <a:t>Alistamiento </a:t>
              </a:r>
            </a:p>
          </p:txBody>
        </p:sp>
        <p:sp>
          <p:nvSpPr>
            <p:cNvPr id="34" name="TextBox 34"/>
            <p:cNvSpPr txBox="1"/>
            <p:nvPr/>
          </p:nvSpPr>
          <p:spPr>
            <a:xfrm>
              <a:off x="0" y="-19050"/>
              <a:ext cx="3392692" cy="503174"/>
            </a:xfrm>
            <a:prstGeom prst="rect">
              <a:avLst/>
            </a:prstGeom>
          </p:spPr>
          <p:txBody>
            <a:bodyPr lIns="0" tIns="0" rIns="0" bIns="0" rtlCol="0" anchor="t">
              <a:spAutoFit/>
            </a:bodyPr>
            <a:lstStyle/>
            <a:p>
              <a:pPr marL="0" lvl="0" indent="0" algn="ctr">
                <a:lnSpc>
                  <a:spcPts val="3096"/>
                </a:lnSpc>
                <a:spcBef>
                  <a:spcPct val="0"/>
                </a:spcBef>
              </a:pPr>
              <a:r>
                <a:rPr lang="en-US" sz="2400" b="1" spc="93">
                  <a:solidFill>
                    <a:srgbClr val="191919"/>
                  </a:solidFill>
                  <a:latin typeface="Aileron Regular Bold"/>
                  <a:ea typeface="Aileron Regular Bold"/>
                  <a:cs typeface="Aileron Regular Bold"/>
                  <a:sym typeface="Aileron Regular Bold"/>
                </a:rPr>
                <a:t>ETAPA 1</a:t>
              </a:r>
            </a:p>
          </p:txBody>
        </p:sp>
      </p:grpSp>
      <p:grpSp>
        <p:nvGrpSpPr>
          <p:cNvPr id="35" name="Group 35"/>
          <p:cNvGrpSpPr/>
          <p:nvPr/>
        </p:nvGrpSpPr>
        <p:grpSpPr>
          <a:xfrm>
            <a:off x="5162174" y="3374508"/>
            <a:ext cx="2544519" cy="1337805"/>
            <a:chOff x="0" y="0"/>
            <a:chExt cx="3392692" cy="1783739"/>
          </a:xfrm>
        </p:grpSpPr>
        <p:sp>
          <p:nvSpPr>
            <p:cNvPr id="36" name="TextBox 36"/>
            <p:cNvSpPr txBox="1"/>
            <p:nvPr/>
          </p:nvSpPr>
          <p:spPr>
            <a:xfrm>
              <a:off x="0" y="746149"/>
              <a:ext cx="3392692" cy="1037591"/>
            </a:xfrm>
            <a:prstGeom prst="rect">
              <a:avLst/>
            </a:prstGeom>
          </p:spPr>
          <p:txBody>
            <a:bodyPr lIns="0" tIns="0" rIns="0" bIns="0" rtlCol="0" anchor="t">
              <a:spAutoFit/>
            </a:bodyPr>
            <a:lstStyle/>
            <a:p>
              <a:pPr algn="ctr">
                <a:lnSpc>
                  <a:spcPts val="3299"/>
                </a:lnSpc>
              </a:pPr>
              <a:r>
                <a:rPr lang="en-US" sz="2199" spc="43">
                  <a:solidFill>
                    <a:srgbClr val="191919"/>
                  </a:solidFill>
                  <a:latin typeface="Aileron Regular"/>
                  <a:ea typeface="Aileron Regular"/>
                  <a:cs typeface="Aileron Regular"/>
                  <a:sym typeface="Aileron Regular"/>
                </a:rPr>
                <a:t>Seguimiento y evaluación</a:t>
              </a:r>
            </a:p>
          </p:txBody>
        </p:sp>
        <p:sp>
          <p:nvSpPr>
            <p:cNvPr id="37" name="TextBox 37"/>
            <p:cNvSpPr txBox="1"/>
            <p:nvPr/>
          </p:nvSpPr>
          <p:spPr>
            <a:xfrm>
              <a:off x="0" y="-19050"/>
              <a:ext cx="3392692" cy="503174"/>
            </a:xfrm>
            <a:prstGeom prst="rect">
              <a:avLst/>
            </a:prstGeom>
          </p:spPr>
          <p:txBody>
            <a:bodyPr lIns="0" tIns="0" rIns="0" bIns="0" rtlCol="0" anchor="t">
              <a:spAutoFit/>
            </a:bodyPr>
            <a:lstStyle/>
            <a:p>
              <a:pPr marL="0" lvl="0" indent="0" algn="ctr">
                <a:lnSpc>
                  <a:spcPts val="3096"/>
                </a:lnSpc>
                <a:spcBef>
                  <a:spcPct val="0"/>
                </a:spcBef>
              </a:pPr>
              <a:r>
                <a:rPr lang="en-US" sz="2400" b="1" spc="93">
                  <a:solidFill>
                    <a:srgbClr val="191919"/>
                  </a:solidFill>
                  <a:latin typeface="Aileron Regular Bold"/>
                  <a:ea typeface="Aileron Regular Bold"/>
                  <a:cs typeface="Aileron Regular Bold"/>
                  <a:sym typeface="Aileron Regular Bold"/>
                </a:rPr>
                <a:t>Etapa 2 </a:t>
              </a:r>
            </a:p>
          </p:txBody>
        </p:sp>
      </p:grpSp>
      <p:grpSp>
        <p:nvGrpSpPr>
          <p:cNvPr id="38" name="Group 38"/>
          <p:cNvGrpSpPr/>
          <p:nvPr/>
        </p:nvGrpSpPr>
        <p:grpSpPr>
          <a:xfrm>
            <a:off x="7766222" y="7604647"/>
            <a:ext cx="2544519" cy="928230"/>
            <a:chOff x="0" y="0"/>
            <a:chExt cx="3392692" cy="1237639"/>
          </a:xfrm>
        </p:grpSpPr>
        <p:sp>
          <p:nvSpPr>
            <p:cNvPr id="39" name="TextBox 39"/>
            <p:cNvSpPr txBox="1"/>
            <p:nvPr/>
          </p:nvSpPr>
          <p:spPr>
            <a:xfrm>
              <a:off x="0" y="746149"/>
              <a:ext cx="3392692" cy="491491"/>
            </a:xfrm>
            <a:prstGeom prst="rect">
              <a:avLst/>
            </a:prstGeom>
          </p:spPr>
          <p:txBody>
            <a:bodyPr lIns="0" tIns="0" rIns="0" bIns="0" rtlCol="0" anchor="t">
              <a:spAutoFit/>
            </a:bodyPr>
            <a:lstStyle/>
            <a:p>
              <a:pPr algn="ctr">
                <a:lnSpc>
                  <a:spcPts val="3299"/>
                </a:lnSpc>
              </a:pPr>
              <a:r>
                <a:rPr lang="en-US" sz="2199" spc="43">
                  <a:solidFill>
                    <a:srgbClr val="191919"/>
                  </a:solidFill>
                  <a:latin typeface="Aileron Regular"/>
                  <a:ea typeface="Aileron Regular"/>
                  <a:cs typeface="Aileron Regular"/>
                  <a:sym typeface="Aileron Regular"/>
                </a:rPr>
                <a:t>Diagnostico </a:t>
              </a:r>
            </a:p>
          </p:txBody>
        </p:sp>
        <p:sp>
          <p:nvSpPr>
            <p:cNvPr id="40" name="TextBox 40"/>
            <p:cNvSpPr txBox="1"/>
            <p:nvPr/>
          </p:nvSpPr>
          <p:spPr>
            <a:xfrm>
              <a:off x="0" y="-19050"/>
              <a:ext cx="3392692" cy="503174"/>
            </a:xfrm>
            <a:prstGeom prst="rect">
              <a:avLst/>
            </a:prstGeom>
          </p:spPr>
          <p:txBody>
            <a:bodyPr lIns="0" tIns="0" rIns="0" bIns="0" rtlCol="0" anchor="t">
              <a:spAutoFit/>
            </a:bodyPr>
            <a:lstStyle/>
            <a:p>
              <a:pPr marL="0" lvl="0" indent="0" algn="ctr">
                <a:lnSpc>
                  <a:spcPts val="3096"/>
                </a:lnSpc>
                <a:spcBef>
                  <a:spcPct val="0"/>
                </a:spcBef>
              </a:pPr>
              <a:r>
                <a:rPr lang="en-US" sz="2400" b="1" spc="93">
                  <a:solidFill>
                    <a:srgbClr val="191919"/>
                  </a:solidFill>
                  <a:latin typeface="Aileron Regular Bold"/>
                  <a:ea typeface="Aileron Regular Bold"/>
                  <a:cs typeface="Aileron Regular Bold"/>
                  <a:sym typeface="Aileron Regular Bold"/>
                </a:rPr>
                <a:t>Etapa 3</a:t>
              </a:r>
            </a:p>
          </p:txBody>
        </p:sp>
      </p:grpSp>
      <p:grpSp>
        <p:nvGrpSpPr>
          <p:cNvPr id="41" name="Group 41"/>
          <p:cNvGrpSpPr/>
          <p:nvPr/>
        </p:nvGrpSpPr>
        <p:grpSpPr>
          <a:xfrm>
            <a:off x="13063575" y="7604647"/>
            <a:ext cx="2544519" cy="928230"/>
            <a:chOff x="0" y="0"/>
            <a:chExt cx="3392692" cy="1237639"/>
          </a:xfrm>
        </p:grpSpPr>
        <p:sp>
          <p:nvSpPr>
            <p:cNvPr id="42" name="TextBox 42"/>
            <p:cNvSpPr txBox="1"/>
            <p:nvPr/>
          </p:nvSpPr>
          <p:spPr>
            <a:xfrm>
              <a:off x="0" y="746149"/>
              <a:ext cx="3392692" cy="491491"/>
            </a:xfrm>
            <a:prstGeom prst="rect">
              <a:avLst/>
            </a:prstGeom>
          </p:spPr>
          <p:txBody>
            <a:bodyPr lIns="0" tIns="0" rIns="0" bIns="0" rtlCol="0" anchor="t">
              <a:spAutoFit/>
            </a:bodyPr>
            <a:lstStyle/>
            <a:p>
              <a:pPr algn="ctr">
                <a:lnSpc>
                  <a:spcPts val="3299"/>
                </a:lnSpc>
              </a:pPr>
              <a:r>
                <a:rPr lang="en-US" sz="2199" spc="43">
                  <a:solidFill>
                    <a:srgbClr val="191919"/>
                  </a:solidFill>
                  <a:latin typeface="Aileron Regular"/>
                  <a:ea typeface="Aileron Regular"/>
                  <a:cs typeface="Aileron Regular"/>
                  <a:sym typeface="Aileron Regular"/>
                </a:rPr>
                <a:t>Implementación </a:t>
              </a:r>
            </a:p>
          </p:txBody>
        </p:sp>
        <p:sp>
          <p:nvSpPr>
            <p:cNvPr id="43" name="TextBox 43"/>
            <p:cNvSpPr txBox="1"/>
            <p:nvPr/>
          </p:nvSpPr>
          <p:spPr>
            <a:xfrm>
              <a:off x="0" y="-19050"/>
              <a:ext cx="3392692" cy="503174"/>
            </a:xfrm>
            <a:prstGeom prst="rect">
              <a:avLst/>
            </a:prstGeom>
          </p:spPr>
          <p:txBody>
            <a:bodyPr lIns="0" tIns="0" rIns="0" bIns="0" rtlCol="0" anchor="t">
              <a:spAutoFit/>
            </a:bodyPr>
            <a:lstStyle/>
            <a:p>
              <a:pPr marL="0" lvl="0" indent="0" algn="ctr">
                <a:lnSpc>
                  <a:spcPts val="3096"/>
                </a:lnSpc>
                <a:spcBef>
                  <a:spcPct val="0"/>
                </a:spcBef>
              </a:pPr>
              <a:r>
                <a:rPr lang="en-US" sz="2400" b="1" spc="93">
                  <a:solidFill>
                    <a:srgbClr val="191919"/>
                  </a:solidFill>
                  <a:latin typeface="Aileron Regular Bold"/>
                  <a:ea typeface="Aileron Regular Bold"/>
                  <a:cs typeface="Aileron Regular Bold"/>
                  <a:sym typeface="Aileron Regular Bold"/>
                </a:rPr>
                <a:t>Etapa 5</a:t>
              </a:r>
              <a:r>
                <a:rPr lang="en-US" sz="2400" i="1" spc="93">
                  <a:solidFill>
                    <a:srgbClr val="191919"/>
                  </a:solidFill>
                  <a:latin typeface="Aileron Regular Italics"/>
                  <a:ea typeface="Aileron Regular Italics"/>
                  <a:cs typeface="Aileron Regular Italics"/>
                  <a:sym typeface="Aileron Regular Italics"/>
                </a:rPr>
                <a:t> </a:t>
              </a:r>
            </a:p>
          </p:txBody>
        </p:sp>
      </p:grpSp>
      <p:grpSp>
        <p:nvGrpSpPr>
          <p:cNvPr id="44" name="Group 44"/>
          <p:cNvGrpSpPr/>
          <p:nvPr/>
        </p:nvGrpSpPr>
        <p:grpSpPr>
          <a:xfrm>
            <a:off x="10420486" y="3374508"/>
            <a:ext cx="2544519" cy="928230"/>
            <a:chOff x="0" y="0"/>
            <a:chExt cx="3392692" cy="1237639"/>
          </a:xfrm>
        </p:grpSpPr>
        <p:sp>
          <p:nvSpPr>
            <p:cNvPr id="45" name="TextBox 45"/>
            <p:cNvSpPr txBox="1"/>
            <p:nvPr/>
          </p:nvSpPr>
          <p:spPr>
            <a:xfrm>
              <a:off x="0" y="746149"/>
              <a:ext cx="3392692" cy="491491"/>
            </a:xfrm>
            <a:prstGeom prst="rect">
              <a:avLst/>
            </a:prstGeom>
          </p:spPr>
          <p:txBody>
            <a:bodyPr lIns="0" tIns="0" rIns="0" bIns="0" rtlCol="0" anchor="t">
              <a:spAutoFit/>
            </a:bodyPr>
            <a:lstStyle/>
            <a:p>
              <a:pPr algn="ctr">
                <a:lnSpc>
                  <a:spcPts val="3299"/>
                </a:lnSpc>
              </a:pPr>
              <a:r>
                <a:rPr lang="en-US" sz="2199" spc="43">
                  <a:solidFill>
                    <a:srgbClr val="191919"/>
                  </a:solidFill>
                  <a:latin typeface="Aileron Regular"/>
                  <a:ea typeface="Aileron Regular"/>
                  <a:cs typeface="Aileron Regular"/>
                  <a:sym typeface="Aileron Regular"/>
                </a:rPr>
                <a:t>Formulación</a:t>
              </a:r>
            </a:p>
          </p:txBody>
        </p:sp>
        <p:sp>
          <p:nvSpPr>
            <p:cNvPr id="46" name="TextBox 46"/>
            <p:cNvSpPr txBox="1"/>
            <p:nvPr/>
          </p:nvSpPr>
          <p:spPr>
            <a:xfrm>
              <a:off x="0" y="-19050"/>
              <a:ext cx="3392692" cy="503174"/>
            </a:xfrm>
            <a:prstGeom prst="rect">
              <a:avLst/>
            </a:prstGeom>
          </p:spPr>
          <p:txBody>
            <a:bodyPr lIns="0" tIns="0" rIns="0" bIns="0" rtlCol="0" anchor="t">
              <a:spAutoFit/>
            </a:bodyPr>
            <a:lstStyle/>
            <a:p>
              <a:pPr marL="0" lvl="0" indent="0" algn="ctr">
                <a:lnSpc>
                  <a:spcPts val="3096"/>
                </a:lnSpc>
                <a:spcBef>
                  <a:spcPct val="0"/>
                </a:spcBef>
              </a:pPr>
              <a:r>
                <a:rPr lang="en-US" sz="2400" b="1" spc="93">
                  <a:solidFill>
                    <a:srgbClr val="191919"/>
                  </a:solidFill>
                  <a:latin typeface="Aileron Regular Bold"/>
                  <a:ea typeface="Aileron Regular Bold"/>
                  <a:cs typeface="Aileron Regular Bold"/>
                  <a:sym typeface="Aileron Regular Bold"/>
                </a:rPr>
                <a:t>Etapa 4</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C999790C-D4BC-4FAE-9694-1C85B87688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42899" y="46922"/>
            <a:ext cx="18204581" cy="10240077"/>
          </a:xfrm>
          <a:prstGeom prst="rect">
            <a:avLst/>
          </a:prstGeom>
        </p:spPr>
      </p:pic>
      <p:sp>
        <p:nvSpPr>
          <p:cNvPr id="2" name="Freeform 2"/>
          <p:cNvSpPr/>
          <p:nvPr/>
        </p:nvSpPr>
        <p:spPr>
          <a:xfrm rot="-2614414">
            <a:off x="984032" y="883659"/>
            <a:ext cx="1360438" cy="1527225"/>
          </a:xfrm>
          <a:custGeom>
            <a:avLst/>
            <a:gdLst/>
            <a:ahLst/>
            <a:cxnLst/>
            <a:rect l="l" t="t" r="r" b="b"/>
            <a:pathLst>
              <a:path w="1360438" h="1527225">
                <a:moveTo>
                  <a:pt x="0" y="0"/>
                </a:moveTo>
                <a:lnTo>
                  <a:pt x="1360438" y="0"/>
                </a:lnTo>
                <a:lnTo>
                  <a:pt x="1360438" y="1527225"/>
                </a:lnTo>
                <a:lnTo>
                  <a:pt x="0" y="1527225"/>
                </a:lnTo>
                <a:lnTo>
                  <a:pt x="0" y="0"/>
                </a:lnTo>
                <a:close/>
              </a:path>
            </a:pathLst>
          </a:custGeom>
          <a:blipFill>
            <a:blip r:embed="rId4">
              <a:alphaModFix amt="27000"/>
            </a:blip>
            <a:stretch>
              <a:fillRect l="-6129" r="-6129"/>
            </a:stretch>
          </a:blipFill>
        </p:spPr>
      </p:sp>
      <p:grpSp>
        <p:nvGrpSpPr>
          <p:cNvPr id="3" name="Group 3"/>
          <p:cNvGrpSpPr/>
          <p:nvPr/>
        </p:nvGrpSpPr>
        <p:grpSpPr>
          <a:xfrm rot="-2700000">
            <a:off x="1084282" y="1043722"/>
            <a:ext cx="1159938" cy="1159938"/>
            <a:chOff x="0" y="0"/>
            <a:chExt cx="812800" cy="812800"/>
          </a:xfrm>
        </p:grpSpPr>
        <p:sp>
          <p:nvSpPr>
            <p:cNvPr id="4" name="Freeform 4"/>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solidFill>
              <a:srgbClr val="10A13B"/>
            </a:solidFill>
            <a:ln cap="rnd">
              <a:noFill/>
              <a:prstDash val="solid"/>
              <a:round/>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6" name="Group 6"/>
          <p:cNvGrpSpPr>
            <a:grpSpLocks noChangeAspect="1"/>
          </p:cNvGrpSpPr>
          <p:nvPr/>
        </p:nvGrpSpPr>
        <p:grpSpPr>
          <a:xfrm>
            <a:off x="12297255" y="2418242"/>
            <a:ext cx="9924091" cy="8971378"/>
            <a:chOff x="0" y="0"/>
            <a:chExt cx="6350000" cy="5740400"/>
          </a:xfrm>
        </p:grpSpPr>
        <p:sp>
          <p:nvSpPr>
            <p:cNvPr id="7" name="Freeform 7"/>
            <p:cNvSpPr/>
            <p:nvPr/>
          </p:nvSpPr>
          <p:spPr>
            <a:xfrm>
              <a:off x="0" y="0"/>
              <a:ext cx="6351270" cy="5741670"/>
            </a:xfrm>
            <a:custGeom>
              <a:avLst/>
              <a:gdLst/>
              <a:ahLst/>
              <a:cxnLst/>
              <a:rect l="l" t="t" r="r" b="b"/>
              <a:pathLst>
                <a:path w="6351270" h="5741670">
                  <a:moveTo>
                    <a:pt x="0" y="542290"/>
                  </a:moveTo>
                  <a:lnTo>
                    <a:pt x="0" y="2392680"/>
                  </a:lnTo>
                  <a:cubicBezTo>
                    <a:pt x="0" y="2691130"/>
                    <a:pt x="242570" y="2933700"/>
                    <a:pt x="542290" y="2933700"/>
                  </a:cubicBezTo>
                  <a:lnTo>
                    <a:pt x="1148080" y="2933700"/>
                  </a:lnTo>
                  <a:cubicBezTo>
                    <a:pt x="1447800" y="2933700"/>
                    <a:pt x="1690370" y="3176270"/>
                    <a:pt x="1690370" y="3475990"/>
                  </a:cubicBezTo>
                  <a:lnTo>
                    <a:pt x="1690370" y="5199380"/>
                  </a:lnTo>
                  <a:cubicBezTo>
                    <a:pt x="1690370" y="5499100"/>
                    <a:pt x="1932940" y="5741670"/>
                    <a:pt x="2232660" y="5741670"/>
                  </a:cubicBezTo>
                  <a:lnTo>
                    <a:pt x="3599180" y="5741670"/>
                  </a:lnTo>
                  <a:cubicBezTo>
                    <a:pt x="3735070" y="5741670"/>
                    <a:pt x="3867150" y="5689600"/>
                    <a:pt x="3967480" y="5598161"/>
                  </a:cubicBezTo>
                  <a:lnTo>
                    <a:pt x="6177280" y="3553461"/>
                  </a:lnTo>
                  <a:cubicBezTo>
                    <a:pt x="6287770" y="3450591"/>
                    <a:pt x="6351270" y="3307081"/>
                    <a:pt x="6351270" y="3155951"/>
                  </a:cubicBezTo>
                  <a:lnTo>
                    <a:pt x="6351270" y="542290"/>
                  </a:lnTo>
                  <a:cubicBezTo>
                    <a:pt x="6350000" y="242570"/>
                    <a:pt x="6107430" y="0"/>
                    <a:pt x="5807710" y="0"/>
                  </a:cubicBezTo>
                  <a:lnTo>
                    <a:pt x="542290" y="0"/>
                  </a:lnTo>
                  <a:cubicBezTo>
                    <a:pt x="242570" y="0"/>
                    <a:pt x="0" y="242570"/>
                    <a:pt x="0" y="542290"/>
                  </a:cubicBezTo>
                  <a:close/>
                </a:path>
              </a:pathLst>
            </a:custGeom>
            <a:solidFill>
              <a:srgbClr val="10A13B"/>
            </a:solidFill>
            <a:ln w="12700">
              <a:solidFill>
                <a:srgbClr val="000000"/>
              </a:solidFill>
            </a:ln>
          </p:spPr>
        </p:sp>
      </p:grpSp>
      <p:sp>
        <p:nvSpPr>
          <p:cNvPr id="8" name="TextBox 8"/>
          <p:cNvSpPr txBox="1"/>
          <p:nvPr/>
        </p:nvSpPr>
        <p:spPr>
          <a:xfrm>
            <a:off x="1342354" y="1110061"/>
            <a:ext cx="643793" cy="969645"/>
          </a:xfrm>
          <a:prstGeom prst="rect">
            <a:avLst/>
          </a:prstGeom>
        </p:spPr>
        <p:txBody>
          <a:bodyPr lIns="0" tIns="0" rIns="0" bIns="0" rtlCol="0" anchor="t">
            <a:spAutoFit/>
          </a:bodyPr>
          <a:lstStyle/>
          <a:p>
            <a:pPr marL="0" lvl="0" indent="0" algn="ctr">
              <a:lnSpc>
                <a:spcPts val="7980"/>
              </a:lnSpc>
              <a:spcBef>
                <a:spcPct val="0"/>
              </a:spcBef>
            </a:pPr>
            <a:r>
              <a:rPr lang="en-US" sz="5700" b="1">
                <a:solidFill>
                  <a:srgbClr val="FBD800"/>
                </a:solidFill>
                <a:latin typeface="Inter Bold"/>
                <a:ea typeface="Inter Bold"/>
                <a:cs typeface="Inter Bold"/>
                <a:sym typeface="Inter Bold"/>
              </a:rPr>
              <a:t>1</a:t>
            </a:r>
          </a:p>
        </p:txBody>
      </p:sp>
      <p:sp>
        <p:nvSpPr>
          <p:cNvPr id="9" name="TextBox 9"/>
          <p:cNvSpPr txBox="1"/>
          <p:nvPr/>
        </p:nvSpPr>
        <p:spPr>
          <a:xfrm>
            <a:off x="2683409" y="1152208"/>
            <a:ext cx="11262951" cy="704323"/>
          </a:xfrm>
          <a:prstGeom prst="rect">
            <a:avLst/>
          </a:prstGeom>
        </p:spPr>
        <p:txBody>
          <a:bodyPr lIns="0" tIns="0" rIns="0" bIns="0" rtlCol="0" anchor="t">
            <a:spAutoFit/>
          </a:bodyPr>
          <a:lstStyle/>
          <a:p>
            <a:pPr marL="0" lvl="0" indent="0" algn="l">
              <a:lnSpc>
                <a:spcPts val="5707"/>
              </a:lnSpc>
              <a:spcBef>
                <a:spcPct val="0"/>
              </a:spcBef>
            </a:pPr>
            <a:r>
              <a:rPr lang="en-US" sz="4076" b="1">
                <a:solidFill>
                  <a:srgbClr val="10A13B"/>
                </a:solidFill>
                <a:latin typeface="Inter Bold"/>
                <a:ea typeface="Inter Bold"/>
                <a:cs typeface="Inter Bold"/>
                <a:sym typeface="Inter Bold"/>
              </a:rPr>
              <a:t>ETAPA DE PREPARACIÓN </a:t>
            </a:r>
          </a:p>
        </p:txBody>
      </p:sp>
      <p:graphicFrame>
        <p:nvGraphicFramePr>
          <p:cNvPr id="10" name="Tabla 9">
            <a:extLst>
              <a:ext uri="{FF2B5EF4-FFF2-40B4-BE49-F238E27FC236}">
                <a16:creationId xmlns:a16="http://schemas.microsoft.com/office/drawing/2014/main" id="{F585C0CF-0611-46F7-A126-0E2B1EAE1EC2}"/>
              </a:ext>
            </a:extLst>
          </p:cNvPr>
          <p:cNvGraphicFramePr>
            <a:graphicFrameLocks noGrp="1"/>
          </p:cNvGraphicFramePr>
          <p:nvPr>
            <p:extLst>
              <p:ext uri="{D42A27DB-BD31-4B8C-83A1-F6EECF244321}">
                <p14:modId xmlns:p14="http://schemas.microsoft.com/office/powerpoint/2010/main" val="2176418397"/>
              </p:ext>
            </p:extLst>
          </p:nvPr>
        </p:nvGraphicFramePr>
        <p:xfrm>
          <a:off x="1143000" y="2491949"/>
          <a:ext cx="10744200" cy="6766560"/>
        </p:xfrm>
        <a:graphic>
          <a:graphicData uri="http://schemas.openxmlformats.org/drawingml/2006/table">
            <a:tbl>
              <a:tblPr firstRow="1" bandRow="1">
                <a:tableStyleId>{F2DE63D5-997A-4646-A377-4702673A728D}</a:tableStyleId>
              </a:tblPr>
              <a:tblGrid>
                <a:gridCol w="5372100">
                  <a:extLst>
                    <a:ext uri="{9D8B030D-6E8A-4147-A177-3AD203B41FA5}">
                      <a16:colId xmlns:a16="http://schemas.microsoft.com/office/drawing/2014/main" val="3472051621"/>
                    </a:ext>
                  </a:extLst>
                </a:gridCol>
                <a:gridCol w="5372100">
                  <a:extLst>
                    <a:ext uri="{9D8B030D-6E8A-4147-A177-3AD203B41FA5}">
                      <a16:colId xmlns:a16="http://schemas.microsoft.com/office/drawing/2014/main" val="1554527970"/>
                    </a:ext>
                  </a:extLst>
                </a:gridCol>
              </a:tblGrid>
              <a:tr h="346787">
                <a:tc>
                  <a:txBody>
                    <a:bodyPr/>
                    <a:lstStyle/>
                    <a:p>
                      <a:pPr algn="ctr"/>
                      <a:r>
                        <a:rPr lang="es-CO" sz="2400" dirty="0">
                          <a:latin typeface="Inter" panose="020B0604020202020204" charset="0"/>
                          <a:ea typeface="Inter" panose="020B0604020202020204" charset="0"/>
                        </a:rPr>
                        <a:t>PASOS DE LA ETAPA PREPARATORIA</a:t>
                      </a:r>
                      <a:r>
                        <a:rPr lang="es-CO" sz="2400" baseline="0" dirty="0">
                          <a:latin typeface="Inter" panose="020B0604020202020204" charset="0"/>
                          <a:ea typeface="Inter" panose="020B0604020202020204" charset="0"/>
                        </a:rPr>
                        <a:t> </a:t>
                      </a:r>
                      <a:endParaRPr lang="es-CO" sz="2400" dirty="0">
                        <a:latin typeface="Inter" panose="020B0604020202020204" charset="0"/>
                        <a:ea typeface="Inter" panose="020B0604020202020204" charset="0"/>
                      </a:endParaRPr>
                    </a:p>
                  </a:txBody>
                  <a:tcPr>
                    <a:solidFill>
                      <a:srgbClr val="00B050"/>
                    </a:solidFill>
                  </a:tcPr>
                </a:tc>
                <a:tc>
                  <a:txBody>
                    <a:bodyPr/>
                    <a:lstStyle/>
                    <a:p>
                      <a:pPr algn="ctr"/>
                      <a:r>
                        <a:rPr lang="es-CO" sz="2400" baseline="0" dirty="0">
                          <a:latin typeface="Inter" panose="020B0604020202020204" charset="0"/>
                          <a:ea typeface="Inter" panose="020B0604020202020204" charset="0"/>
                        </a:rPr>
                        <a:t>DESCRIPCIÓN DE LA ETAPA PREPARATORIA </a:t>
                      </a:r>
                      <a:endParaRPr lang="es-CO" sz="2400" dirty="0">
                        <a:latin typeface="Inter" panose="020B0604020202020204" charset="0"/>
                        <a:ea typeface="Inter" panose="020B0604020202020204" charset="0"/>
                      </a:endParaRPr>
                    </a:p>
                  </a:txBody>
                  <a:tcPr>
                    <a:solidFill>
                      <a:srgbClr val="00B050"/>
                    </a:solidFill>
                  </a:tcPr>
                </a:tc>
                <a:extLst>
                  <a:ext uri="{0D108BD9-81ED-4DB2-BD59-A6C34878D82A}">
                    <a16:rowId xmlns:a16="http://schemas.microsoft.com/office/drawing/2014/main" val="2696098842"/>
                  </a:ext>
                </a:extLst>
              </a:tr>
              <a:tr h="346787">
                <a:tc>
                  <a:txBody>
                    <a:bodyPr/>
                    <a:lstStyle/>
                    <a:p>
                      <a:r>
                        <a:rPr lang="es-CO" sz="1800" dirty="0">
                          <a:latin typeface="Inter" panose="020B0604020202020204" charset="0"/>
                          <a:ea typeface="Inter" panose="020B0604020202020204" charset="0"/>
                        </a:rPr>
                        <a:t>Decisió</a:t>
                      </a:r>
                      <a:r>
                        <a:rPr lang="es-CO" sz="1800" baseline="0" dirty="0">
                          <a:latin typeface="Inter" panose="020B0604020202020204" charset="0"/>
                          <a:ea typeface="Inter" panose="020B0604020202020204" charset="0"/>
                        </a:rPr>
                        <a:t>n política </a:t>
                      </a:r>
                      <a:endParaRPr lang="es-CO" sz="1800" dirty="0">
                        <a:latin typeface="Inter" panose="020B0604020202020204" charset="0"/>
                        <a:ea typeface="Inter" panose="020B0604020202020204" charset="0"/>
                      </a:endParaRPr>
                    </a:p>
                  </a:txBody>
                  <a:tcPr>
                    <a:solidFill>
                      <a:schemeClr val="accent3">
                        <a:lumMod val="40000"/>
                        <a:lumOff val="60000"/>
                      </a:schemeClr>
                    </a:solidFill>
                  </a:tcPr>
                </a:tc>
                <a:tc>
                  <a:txBody>
                    <a:bodyPr/>
                    <a:lstStyle/>
                    <a:p>
                      <a:r>
                        <a:rPr lang="es-CO" sz="1800" dirty="0">
                          <a:latin typeface="Inter" panose="020B0604020202020204" charset="0"/>
                          <a:ea typeface="Inter" panose="020B0604020202020204" charset="0"/>
                        </a:rPr>
                        <a:t>Puesta</a:t>
                      </a:r>
                      <a:r>
                        <a:rPr lang="es-CO" sz="1800" baseline="0" dirty="0">
                          <a:latin typeface="Inter" panose="020B0604020202020204" charset="0"/>
                          <a:ea typeface="Inter" panose="020B0604020202020204" charset="0"/>
                        </a:rPr>
                        <a:t> en marcha del proceso de </a:t>
                      </a:r>
                      <a:r>
                        <a:rPr lang="es-CO" sz="1800" baseline="0" dirty="0" err="1">
                          <a:latin typeface="Inter" panose="020B0604020202020204" charset="0"/>
                          <a:ea typeface="Inter" panose="020B0604020202020204" charset="0"/>
                        </a:rPr>
                        <a:t>OT</a:t>
                      </a:r>
                      <a:endParaRPr lang="es-CO" sz="1800" dirty="0">
                        <a:latin typeface="Inter" panose="020B0604020202020204" charset="0"/>
                        <a:ea typeface="Inter" panose="020B0604020202020204" charset="0"/>
                      </a:endParaRPr>
                    </a:p>
                  </a:txBody>
                  <a:tcPr>
                    <a:solidFill>
                      <a:schemeClr val="accent3">
                        <a:lumMod val="40000"/>
                        <a:lumOff val="60000"/>
                      </a:schemeClr>
                    </a:solidFill>
                  </a:tcPr>
                </a:tc>
                <a:extLst>
                  <a:ext uri="{0D108BD9-81ED-4DB2-BD59-A6C34878D82A}">
                    <a16:rowId xmlns:a16="http://schemas.microsoft.com/office/drawing/2014/main" val="2546306640"/>
                  </a:ext>
                </a:extLst>
              </a:tr>
              <a:tr h="484552">
                <a:tc>
                  <a:txBody>
                    <a:bodyPr/>
                    <a:lstStyle/>
                    <a:p>
                      <a:r>
                        <a:rPr lang="es-CO" sz="1800" dirty="0">
                          <a:latin typeface="Inter" panose="020B0604020202020204" charset="0"/>
                          <a:ea typeface="Inter" panose="020B0604020202020204" charset="0"/>
                        </a:rPr>
                        <a:t>Conformación de un equipo de trabajo</a:t>
                      </a:r>
                    </a:p>
                  </a:txBody>
                  <a:tcPr>
                    <a:solidFill>
                      <a:schemeClr val="accent3">
                        <a:lumMod val="40000"/>
                        <a:lumOff val="60000"/>
                      </a:schemeClr>
                    </a:solidFill>
                  </a:tcPr>
                </a:tc>
                <a:tc>
                  <a:txBody>
                    <a:bodyPr/>
                    <a:lstStyle/>
                    <a:p>
                      <a:r>
                        <a:rPr lang="es-CO" sz="1800" dirty="0">
                          <a:latin typeface="Inter" panose="020B0604020202020204" charset="0"/>
                          <a:ea typeface="Inter" panose="020B0604020202020204" charset="0"/>
                        </a:rPr>
                        <a:t>Plan</a:t>
                      </a:r>
                      <a:r>
                        <a:rPr lang="es-CO" sz="1800" baseline="0" dirty="0">
                          <a:latin typeface="Inter" panose="020B0604020202020204" charset="0"/>
                          <a:ea typeface="Inter" panose="020B0604020202020204" charset="0"/>
                        </a:rPr>
                        <a:t> de trabajo elaborado para la realización y ejecución del </a:t>
                      </a:r>
                      <a:r>
                        <a:rPr lang="es-CO" sz="1800" baseline="0" dirty="0" err="1">
                          <a:latin typeface="Inter" panose="020B0604020202020204" charset="0"/>
                          <a:ea typeface="Inter" panose="020B0604020202020204" charset="0"/>
                        </a:rPr>
                        <a:t>POT</a:t>
                      </a:r>
                      <a:endParaRPr lang="es-CO" sz="1800" dirty="0">
                        <a:latin typeface="Inter" panose="020B0604020202020204" charset="0"/>
                        <a:ea typeface="Inter" panose="020B0604020202020204" charset="0"/>
                      </a:endParaRPr>
                    </a:p>
                  </a:txBody>
                  <a:tcPr>
                    <a:solidFill>
                      <a:schemeClr val="accent3">
                        <a:lumMod val="40000"/>
                        <a:lumOff val="60000"/>
                      </a:schemeClr>
                    </a:solidFill>
                  </a:tcPr>
                </a:tc>
                <a:extLst>
                  <a:ext uri="{0D108BD9-81ED-4DB2-BD59-A6C34878D82A}">
                    <a16:rowId xmlns:a16="http://schemas.microsoft.com/office/drawing/2014/main" val="1961260286"/>
                  </a:ext>
                </a:extLst>
              </a:tr>
              <a:tr h="484552">
                <a:tc>
                  <a:txBody>
                    <a:bodyPr/>
                    <a:lstStyle/>
                    <a:p>
                      <a:r>
                        <a:rPr lang="es-CO" sz="1800" dirty="0">
                          <a:latin typeface="Inter" panose="020B0604020202020204" charset="0"/>
                          <a:ea typeface="Inter" panose="020B0604020202020204" charset="0"/>
                        </a:rPr>
                        <a:t>Revisión</a:t>
                      </a:r>
                      <a:r>
                        <a:rPr lang="es-CO" sz="1800" baseline="0" dirty="0">
                          <a:latin typeface="Inter" panose="020B0604020202020204" charset="0"/>
                          <a:ea typeface="Inter" panose="020B0604020202020204" charset="0"/>
                        </a:rPr>
                        <a:t> del marco jurídico </a:t>
                      </a:r>
                      <a:endParaRPr lang="es-CO" sz="1800" dirty="0">
                        <a:latin typeface="Inter" panose="020B0604020202020204" charset="0"/>
                        <a:ea typeface="Inter" panose="020B0604020202020204" charset="0"/>
                      </a:endParaRPr>
                    </a:p>
                  </a:txBody>
                  <a:tcPr>
                    <a:solidFill>
                      <a:schemeClr val="accent3">
                        <a:lumMod val="40000"/>
                        <a:lumOff val="60000"/>
                      </a:schemeClr>
                    </a:solidFill>
                  </a:tcPr>
                </a:tc>
                <a:tc>
                  <a:txBody>
                    <a:bodyPr/>
                    <a:lstStyle/>
                    <a:p>
                      <a:r>
                        <a:rPr lang="es-CO" sz="1800" dirty="0">
                          <a:latin typeface="Inter" panose="020B0604020202020204" charset="0"/>
                          <a:ea typeface="Inter" panose="020B0604020202020204" charset="0"/>
                        </a:rPr>
                        <a:t>Normas</a:t>
                      </a:r>
                      <a:r>
                        <a:rPr lang="es-CO" sz="1800" baseline="0" dirty="0">
                          <a:latin typeface="Inter" panose="020B0604020202020204" charset="0"/>
                          <a:ea typeface="Inter" panose="020B0604020202020204" charset="0"/>
                        </a:rPr>
                        <a:t> nacionales, provinciales y municipales identificadas que determinen los alcances del </a:t>
                      </a:r>
                      <a:r>
                        <a:rPr lang="es-CO" sz="1800" baseline="0" dirty="0" err="1">
                          <a:latin typeface="Inter" panose="020B0604020202020204" charset="0"/>
                          <a:ea typeface="Inter" panose="020B0604020202020204" charset="0"/>
                        </a:rPr>
                        <a:t>POT</a:t>
                      </a:r>
                      <a:endParaRPr lang="es-CO" sz="1800" dirty="0">
                        <a:latin typeface="Inter" panose="020B0604020202020204" charset="0"/>
                        <a:ea typeface="Inter" panose="020B0604020202020204" charset="0"/>
                      </a:endParaRPr>
                    </a:p>
                  </a:txBody>
                  <a:tcPr>
                    <a:solidFill>
                      <a:schemeClr val="accent3">
                        <a:lumMod val="40000"/>
                        <a:lumOff val="60000"/>
                      </a:schemeClr>
                    </a:solidFill>
                  </a:tcPr>
                </a:tc>
                <a:extLst>
                  <a:ext uri="{0D108BD9-81ED-4DB2-BD59-A6C34878D82A}">
                    <a16:rowId xmlns:a16="http://schemas.microsoft.com/office/drawing/2014/main" val="1736292626"/>
                  </a:ext>
                </a:extLst>
              </a:tr>
              <a:tr h="484552">
                <a:tc>
                  <a:txBody>
                    <a:bodyPr/>
                    <a:lstStyle/>
                    <a:p>
                      <a:r>
                        <a:rPr lang="es-CO" sz="1800" dirty="0">
                          <a:latin typeface="Inter" panose="020B0604020202020204" charset="0"/>
                          <a:ea typeface="Inter" panose="020B0604020202020204" charset="0"/>
                        </a:rPr>
                        <a:t>Revisión de estrategias</a:t>
                      </a:r>
                      <a:r>
                        <a:rPr lang="es-CO" sz="1800" baseline="0" dirty="0">
                          <a:latin typeface="Inter" panose="020B0604020202020204" charset="0"/>
                          <a:ea typeface="Inter" panose="020B0604020202020204" charset="0"/>
                        </a:rPr>
                        <a:t>, políticas y objetivos de desarrollo </a:t>
                      </a:r>
                      <a:endParaRPr lang="es-CO" sz="1800" dirty="0">
                        <a:latin typeface="Inter" panose="020B0604020202020204" charset="0"/>
                        <a:ea typeface="Inter" panose="020B0604020202020204" charset="0"/>
                      </a:endParaRPr>
                    </a:p>
                  </a:txBody>
                  <a:tcPr>
                    <a:solidFill>
                      <a:schemeClr val="accent3">
                        <a:lumMod val="40000"/>
                        <a:lumOff val="60000"/>
                      </a:schemeClr>
                    </a:solidFill>
                  </a:tcPr>
                </a:tc>
                <a:tc>
                  <a:txBody>
                    <a:bodyPr/>
                    <a:lstStyle/>
                    <a:p>
                      <a:r>
                        <a:rPr lang="es-CO" sz="1800" dirty="0">
                          <a:latin typeface="Inter" panose="020B0604020202020204" charset="0"/>
                          <a:ea typeface="Inter" panose="020B0604020202020204" charset="0"/>
                        </a:rPr>
                        <a:t>Políticas de desarrollo identificadas y que orientes los objetivos del </a:t>
                      </a:r>
                      <a:r>
                        <a:rPr lang="es-CO" sz="1800" dirty="0" err="1">
                          <a:latin typeface="Inter" panose="020B0604020202020204" charset="0"/>
                          <a:ea typeface="Inter" panose="020B0604020202020204" charset="0"/>
                        </a:rPr>
                        <a:t>POT</a:t>
                      </a:r>
                      <a:endParaRPr lang="es-CO" sz="1800" dirty="0">
                        <a:latin typeface="Inter" panose="020B0604020202020204" charset="0"/>
                        <a:ea typeface="Inter" panose="020B0604020202020204" charset="0"/>
                      </a:endParaRPr>
                    </a:p>
                  </a:txBody>
                  <a:tcPr>
                    <a:solidFill>
                      <a:schemeClr val="accent3">
                        <a:lumMod val="40000"/>
                        <a:lumOff val="60000"/>
                      </a:schemeClr>
                    </a:solidFill>
                  </a:tcPr>
                </a:tc>
                <a:extLst>
                  <a:ext uri="{0D108BD9-81ED-4DB2-BD59-A6C34878D82A}">
                    <a16:rowId xmlns:a16="http://schemas.microsoft.com/office/drawing/2014/main" val="3235989334"/>
                  </a:ext>
                </a:extLst>
              </a:tr>
              <a:tr h="684074">
                <a:tc>
                  <a:txBody>
                    <a:bodyPr/>
                    <a:lstStyle/>
                    <a:p>
                      <a:r>
                        <a:rPr lang="es-CO" sz="1800" dirty="0">
                          <a:latin typeface="Inter" panose="020B0604020202020204" charset="0"/>
                          <a:ea typeface="Inter" panose="020B0604020202020204" charset="0"/>
                        </a:rPr>
                        <a:t>Determinar y/o creación de la estructura de gestión municipal </a:t>
                      </a:r>
                    </a:p>
                  </a:txBody>
                  <a:tcPr>
                    <a:solidFill>
                      <a:schemeClr val="accent3">
                        <a:lumMod val="40000"/>
                        <a:lumOff val="60000"/>
                      </a:schemeClr>
                    </a:solidFill>
                  </a:tcPr>
                </a:tc>
                <a:tc>
                  <a:txBody>
                    <a:bodyPr/>
                    <a:lstStyle/>
                    <a:p>
                      <a:r>
                        <a:rPr lang="es-CO" sz="1800" dirty="0">
                          <a:latin typeface="Inter" panose="020B0604020202020204" charset="0"/>
                          <a:ea typeface="Inter" panose="020B0604020202020204" charset="0"/>
                        </a:rPr>
                        <a:t>Áreas</a:t>
                      </a:r>
                      <a:r>
                        <a:rPr lang="es-CO" sz="1800" baseline="0" dirty="0">
                          <a:latin typeface="Inter" panose="020B0604020202020204" charset="0"/>
                          <a:ea typeface="Inter" panose="020B0604020202020204" charset="0"/>
                        </a:rPr>
                        <a:t> encargadas de liderar y coordinar la elaboración, ejecución y seguimiento del </a:t>
                      </a:r>
                      <a:r>
                        <a:rPr lang="es-CO" sz="1800" baseline="0" dirty="0" err="1">
                          <a:latin typeface="Inter" panose="020B0604020202020204" charset="0"/>
                          <a:ea typeface="Inter" panose="020B0604020202020204" charset="0"/>
                        </a:rPr>
                        <a:t>POT</a:t>
                      </a:r>
                      <a:r>
                        <a:rPr lang="es-CO" sz="1800" baseline="0" dirty="0">
                          <a:latin typeface="Inter" panose="020B0604020202020204" charset="0"/>
                          <a:ea typeface="Inter" panose="020B0604020202020204" charset="0"/>
                        </a:rPr>
                        <a:t>, identificadas y creadas </a:t>
                      </a:r>
                      <a:endParaRPr lang="es-CO" sz="1800" dirty="0">
                        <a:latin typeface="Inter" panose="020B0604020202020204" charset="0"/>
                        <a:ea typeface="Inter" panose="020B0604020202020204" charset="0"/>
                      </a:endParaRPr>
                    </a:p>
                  </a:txBody>
                  <a:tcPr>
                    <a:solidFill>
                      <a:schemeClr val="accent3">
                        <a:lumMod val="40000"/>
                        <a:lumOff val="60000"/>
                      </a:schemeClr>
                    </a:solidFill>
                  </a:tcPr>
                </a:tc>
                <a:extLst>
                  <a:ext uri="{0D108BD9-81ED-4DB2-BD59-A6C34878D82A}">
                    <a16:rowId xmlns:a16="http://schemas.microsoft.com/office/drawing/2014/main" val="1167435724"/>
                  </a:ext>
                </a:extLst>
              </a:tr>
              <a:tr h="484552">
                <a:tc>
                  <a:txBody>
                    <a:bodyPr/>
                    <a:lstStyle/>
                    <a:p>
                      <a:r>
                        <a:rPr lang="es-CO" sz="1800" dirty="0">
                          <a:latin typeface="Inter" panose="020B0604020202020204" charset="0"/>
                          <a:ea typeface="Inter" panose="020B0604020202020204" charset="0"/>
                        </a:rPr>
                        <a:t>Socialización</a:t>
                      </a:r>
                      <a:r>
                        <a:rPr lang="es-CO" sz="1800" baseline="0" dirty="0">
                          <a:latin typeface="Inter" panose="020B0604020202020204" charset="0"/>
                          <a:ea typeface="Inter" panose="020B0604020202020204" charset="0"/>
                        </a:rPr>
                        <a:t> del proceso y estrategia de comunicación </a:t>
                      </a:r>
                      <a:endParaRPr lang="es-CO" sz="1800" dirty="0">
                        <a:latin typeface="Inter" panose="020B0604020202020204" charset="0"/>
                        <a:ea typeface="Inter" panose="020B0604020202020204" charset="0"/>
                      </a:endParaRPr>
                    </a:p>
                  </a:txBody>
                  <a:tcPr>
                    <a:solidFill>
                      <a:schemeClr val="accent3">
                        <a:lumMod val="40000"/>
                        <a:lumOff val="60000"/>
                      </a:schemeClr>
                    </a:solidFill>
                  </a:tcPr>
                </a:tc>
                <a:tc>
                  <a:txBody>
                    <a:bodyPr/>
                    <a:lstStyle/>
                    <a:p>
                      <a:r>
                        <a:rPr lang="es-CO" sz="1800" dirty="0">
                          <a:latin typeface="Inter" panose="020B0604020202020204" charset="0"/>
                          <a:ea typeface="Inter" panose="020B0604020202020204" charset="0"/>
                        </a:rPr>
                        <a:t>Estrategia de comunicación</a:t>
                      </a:r>
                      <a:r>
                        <a:rPr lang="es-CO" sz="1800" baseline="0" dirty="0">
                          <a:latin typeface="Inter" panose="020B0604020202020204" charset="0"/>
                          <a:ea typeface="Inter" panose="020B0604020202020204" charset="0"/>
                        </a:rPr>
                        <a:t> y sociabilización del proceso de </a:t>
                      </a:r>
                      <a:r>
                        <a:rPr lang="es-CO" sz="1800" baseline="0" dirty="0" err="1">
                          <a:latin typeface="Inter" panose="020B0604020202020204" charset="0"/>
                          <a:ea typeface="Inter" panose="020B0604020202020204" charset="0"/>
                        </a:rPr>
                        <a:t>OT</a:t>
                      </a:r>
                      <a:r>
                        <a:rPr lang="es-CO" sz="1800" baseline="0" dirty="0">
                          <a:latin typeface="Inter" panose="020B0604020202020204" charset="0"/>
                          <a:ea typeface="Inter" panose="020B0604020202020204" charset="0"/>
                        </a:rPr>
                        <a:t> diseñada </a:t>
                      </a:r>
                      <a:endParaRPr lang="es-CO" sz="1800" dirty="0">
                        <a:latin typeface="Inter" panose="020B0604020202020204" charset="0"/>
                        <a:ea typeface="Inter" panose="020B0604020202020204" charset="0"/>
                      </a:endParaRPr>
                    </a:p>
                  </a:txBody>
                  <a:tcPr>
                    <a:solidFill>
                      <a:schemeClr val="accent3">
                        <a:lumMod val="40000"/>
                        <a:lumOff val="60000"/>
                      </a:schemeClr>
                    </a:solidFill>
                  </a:tcPr>
                </a:tc>
                <a:extLst>
                  <a:ext uri="{0D108BD9-81ED-4DB2-BD59-A6C34878D82A}">
                    <a16:rowId xmlns:a16="http://schemas.microsoft.com/office/drawing/2014/main" val="1759341771"/>
                  </a:ext>
                </a:extLst>
              </a:tr>
              <a:tr h="684074">
                <a:tc>
                  <a:txBody>
                    <a:bodyPr/>
                    <a:lstStyle/>
                    <a:p>
                      <a:r>
                        <a:rPr lang="es-CO" sz="1800" dirty="0">
                          <a:latin typeface="Inter" panose="020B0604020202020204" charset="0"/>
                          <a:ea typeface="Inter" panose="020B0604020202020204" charset="0"/>
                        </a:rPr>
                        <a:t>Identificación de actores </a:t>
                      </a:r>
                    </a:p>
                  </a:txBody>
                  <a:tcPr>
                    <a:solidFill>
                      <a:schemeClr val="accent3">
                        <a:lumMod val="40000"/>
                        <a:lumOff val="60000"/>
                      </a:schemeClr>
                    </a:solidFill>
                  </a:tcPr>
                </a:tc>
                <a:tc>
                  <a:txBody>
                    <a:bodyPr/>
                    <a:lstStyle/>
                    <a:p>
                      <a:r>
                        <a:rPr lang="es-CO" sz="1800" dirty="0">
                          <a:latin typeface="Inter" panose="020B0604020202020204" charset="0"/>
                          <a:ea typeface="Inter" panose="020B0604020202020204" charset="0"/>
                        </a:rPr>
                        <a:t>Sectores y actores municipales</a:t>
                      </a:r>
                      <a:r>
                        <a:rPr lang="es-CO" sz="1800" baseline="0" dirty="0">
                          <a:latin typeface="Inter" panose="020B0604020202020204" charset="0"/>
                          <a:ea typeface="Inter" panose="020B0604020202020204" charset="0"/>
                        </a:rPr>
                        <a:t> identificados. Identificación de problemáticas y relaciones de poder que estos ejercen en el territorio </a:t>
                      </a:r>
                      <a:endParaRPr lang="es-CO" sz="1800" dirty="0">
                        <a:latin typeface="Inter" panose="020B0604020202020204" charset="0"/>
                        <a:ea typeface="Inter" panose="020B0604020202020204" charset="0"/>
                      </a:endParaRPr>
                    </a:p>
                  </a:txBody>
                  <a:tcPr>
                    <a:solidFill>
                      <a:schemeClr val="accent3">
                        <a:lumMod val="40000"/>
                        <a:lumOff val="60000"/>
                      </a:schemeClr>
                    </a:solidFill>
                  </a:tcPr>
                </a:tc>
                <a:extLst>
                  <a:ext uri="{0D108BD9-81ED-4DB2-BD59-A6C34878D82A}">
                    <a16:rowId xmlns:a16="http://schemas.microsoft.com/office/drawing/2014/main" val="537803720"/>
                  </a:ext>
                </a:extLst>
              </a:tr>
              <a:tr h="484552">
                <a:tc>
                  <a:txBody>
                    <a:bodyPr/>
                    <a:lstStyle/>
                    <a:p>
                      <a:r>
                        <a:rPr lang="es-CO" sz="1800" dirty="0">
                          <a:latin typeface="Inter" panose="020B0604020202020204" charset="0"/>
                          <a:ea typeface="Inter" panose="020B0604020202020204" charset="0"/>
                        </a:rPr>
                        <a:t>Conformación</a:t>
                      </a:r>
                      <a:r>
                        <a:rPr lang="es-CO" sz="1800" baseline="0" dirty="0">
                          <a:latin typeface="Inter" panose="020B0604020202020204" charset="0"/>
                          <a:ea typeface="Inter" panose="020B0604020202020204" charset="0"/>
                        </a:rPr>
                        <a:t> de la mesa de ordenamiento territorial </a:t>
                      </a:r>
                      <a:endParaRPr lang="es-CO" sz="1800" dirty="0">
                        <a:latin typeface="Inter" panose="020B0604020202020204" charset="0"/>
                        <a:ea typeface="Inter" panose="020B0604020202020204" charset="0"/>
                      </a:endParaRPr>
                    </a:p>
                  </a:txBody>
                  <a:tcPr>
                    <a:solidFill>
                      <a:schemeClr val="accent3">
                        <a:lumMod val="40000"/>
                        <a:lumOff val="60000"/>
                      </a:schemeClr>
                    </a:solidFill>
                  </a:tcPr>
                </a:tc>
                <a:tc>
                  <a:txBody>
                    <a:bodyPr/>
                    <a:lstStyle/>
                    <a:p>
                      <a:r>
                        <a:rPr lang="es-CO" sz="1800" dirty="0">
                          <a:latin typeface="Inter" panose="020B0604020202020204" charset="0"/>
                          <a:ea typeface="Inter" panose="020B0604020202020204" charset="0"/>
                        </a:rPr>
                        <a:t>Instituciones y actores municipales identificados y convocados.</a:t>
                      </a:r>
                      <a:r>
                        <a:rPr lang="es-CO" sz="1800" baseline="0" dirty="0">
                          <a:latin typeface="Inter" panose="020B0604020202020204" charset="0"/>
                          <a:ea typeface="Inter" panose="020B0604020202020204" charset="0"/>
                        </a:rPr>
                        <a:t> Validación de las distintas etapas del </a:t>
                      </a:r>
                      <a:r>
                        <a:rPr lang="es-CO" sz="1800" baseline="0" dirty="0" err="1">
                          <a:latin typeface="Inter" panose="020B0604020202020204" charset="0"/>
                          <a:ea typeface="Inter" panose="020B0604020202020204" charset="0"/>
                        </a:rPr>
                        <a:t>POT</a:t>
                      </a:r>
                      <a:endParaRPr lang="es-CO" sz="1800" dirty="0">
                        <a:latin typeface="Inter" panose="020B0604020202020204" charset="0"/>
                        <a:ea typeface="Inter" panose="020B0604020202020204" charset="0"/>
                      </a:endParaRPr>
                    </a:p>
                  </a:txBody>
                  <a:tcPr>
                    <a:solidFill>
                      <a:schemeClr val="accent3">
                        <a:lumMod val="40000"/>
                        <a:lumOff val="60000"/>
                      </a:schemeClr>
                    </a:solidFill>
                  </a:tcPr>
                </a:tc>
                <a:extLst>
                  <a:ext uri="{0D108BD9-81ED-4DB2-BD59-A6C34878D82A}">
                    <a16:rowId xmlns:a16="http://schemas.microsoft.com/office/drawing/2014/main" val="962876089"/>
                  </a:ext>
                </a:extLst>
              </a:tr>
            </a:tbl>
          </a:graphicData>
        </a:graphic>
      </p:graphicFrame>
      <p:pic>
        <p:nvPicPr>
          <p:cNvPr id="12" name="Imagen 11">
            <a:extLst>
              <a:ext uri="{FF2B5EF4-FFF2-40B4-BE49-F238E27FC236}">
                <a16:creationId xmlns:a16="http://schemas.microsoft.com/office/drawing/2014/main" id="{B4EE6B1B-0108-4EC6-BCB6-7481945BB5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94934" y="342319"/>
            <a:ext cx="2703359" cy="1162050"/>
          </a:xfrm>
          <a:prstGeom prst="rect">
            <a:avLst/>
          </a:prstGeom>
        </p:spPr>
      </p:pic>
      <p:pic>
        <p:nvPicPr>
          <p:cNvPr id="13" name="Imagen 12">
            <a:extLst>
              <a:ext uri="{FF2B5EF4-FFF2-40B4-BE49-F238E27FC236}">
                <a16:creationId xmlns:a16="http://schemas.microsoft.com/office/drawing/2014/main" id="{49F2C504-FCC6-4068-BD3E-41D577B382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9493" b="51231"/>
          <a:stretch/>
        </p:blipFill>
        <p:spPr>
          <a:xfrm>
            <a:off x="10177367" y="7833405"/>
            <a:ext cx="4415481" cy="245359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rot="-2614414">
            <a:off x="984032" y="883659"/>
            <a:ext cx="1360438" cy="1527225"/>
          </a:xfrm>
          <a:custGeom>
            <a:avLst/>
            <a:gdLst/>
            <a:ahLst/>
            <a:cxnLst/>
            <a:rect l="l" t="t" r="r" b="b"/>
            <a:pathLst>
              <a:path w="1360438" h="1527225">
                <a:moveTo>
                  <a:pt x="0" y="0"/>
                </a:moveTo>
                <a:lnTo>
                  <a:pt x="1360438" y="0"/>
                </a:lnTo>
                <a:lnTo>
                  <a:pt x="1360438" y="1527225"/>
                </a:lnTo>
                <a:lnTo>
                  <a:pt x="0" y="1527225"/>
                </a:lnTo>
                <a:lnTo>
                  <a:pt x="0" y="0"/>
                </a:lnTo>
                <a:close/>
              </a:path>
            </a:pathLst>
          </a:custGeom>
          <a:blipFill>
            <a:blip r:embed="rId3">
              <a:alphaModFix amt="27000"/>
            </a:blip>
            <a:stretch>
              <a:fillRect l="-6129" r="-6129"/>
            </a:stretch>
          </a:blipFill>
        </p:spPr>
      </p:sp>
      <p:grpSp>
        <p:nvGrpSpPr>
          <p:cNvPr id="4" name="Group 4"/>
          <p:cNvGrpSpPr/>
          <p:nvPr/>
        </p:nvGrpSpPr>
        <p:grpSpPr>
          <a:xfrm rot="-2700000">
            <a:off x="1084282" y="1043722"/>
            <a:ext cx="1159938" cy="1159938"/>
            <a:chOff x="0" y="0"/>
            <a:chExt cx="812800" cy="812800"/>
          </a:xfrm>
        </p:grpSpPr>
        <p:sp>
          <p:nvSpPr>
            <p:cNvPr id="5" name="Freeform 5"/>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solidFill>
              <a:srgbClr val="FBD800"/>
            </a:solidFill>
            <a:ln cap="rnd">
              <a:noFill/>
              <a:prstDash val="solid"/>
              <a:round/>
            </a:ln>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7" name="TextBox 7"/>
          <p:cNvSpPr txBox="1"/>
          <p:nvPr/>
        </p:nvSpPr>
        <p:spPr>
          <a:xfrm>
            <a:off x="844051" y="3203417"/>
            <a:ext cx="9600397" cy="2213610"/>
          </a:xfrm>
          <a:prstGeom prst="rect">
            <a:avLst/>
          </a:prstGeom>
        </p:spPr>
        <p:txBody>
          <a:bodyPr lIns="0" tIns="0" rIns="0" bIns="0" rtlCol="0" anchor="t">
            <a:spAutoFit/>
          </a:bodyPr>
          <a:lstStyle/>
          <a:p>
            <a:pPr marL="0" lvl="0" indent="0" algn="r">
              <a:lnSpc>
                <a:spcPts val="2940"/>
              </a:lnSpc>
            </a:pPr>
            <a:r>
              <a:rPr lang="en-US" sz="2100" spc="-12" dirty="0">
                <a:solidFill>
                  <a:srgbClr val="10A13B"/>
                </a:solidFill>
                <a:latin typeface="Inter"/>
                <a:ea typeface="Inter"/>
                <a:cs typeface="Inter"/>
                <a:sym typeface="Inter"/>
              </a:rPr>
              <a:t>El </a:t>
            </a:r>
            <a:r>
              <a:rPr lang="en-US" sz="2100" spc="-12" dirty="0" err="1">
                <a:solidFill>
                  <a:srgbClr val="10A13B"/>
                </a:solidFill>
                <a:latin typeface="Inter"/>
                <a:ea typeface="Inter"/>
                <a:cs typeface="Inter"/>
                <a:sym typeface="Inter"/>
              </a:rPr>
              <a:t>seguimiento</a:t>
            </a:r>
            <a:r>
              <a:rPr lang="en-US" sz="2100" spc="-12" dirty="0">
                <a:solidFill>
                  <a:srgbClr val="10A13B"/>
                </a:solidFill>
                <a:latin typeface="Inter"/>
                <a:ea typeface="Inter"/>
                <a:cs typeface="Inter"/>
                <a:sym typeface="Inter"/>
              </a:rPr>
              <a:t> y </a:t>
            </a:r>
            <a:r>
              <a:rPr lang="en-US" sz="2100" spc="-12" dirty="0" err="1">
                <a:solidFill>
                  <a:srgbClr val="10A13B"/>
                </a:solidFill>
                <a:latin typeface="Inter"/>
                <a:ea typeface="Inter"/>
                <a:cs typeface="Inter"/>
                <a:sym typeface="Inter"/>
              </a:rPr>
              <a:t>evaluación</a:t>
            </a:r>
            <a:r>
              <a:rPr lang="en-US" sz="2100" spc="-12" dirty="0">
                <a:solidFill>
                  <a:srgbClr val="10A13B"/>
                </a:solidFill>
                <a:latin typeface="Inter"/>
                <a:ea typeface="Inter"/>
                <a:cs typeface="Inter"/>
                <a:sym typeface="Inter"/>
              </a:rPr>
              <a:t> es la </a:t>
            </a:r>
            <a:r>
              <a:rPr lang="en-US" sz="2100" spc="-12" dirty="0" err="1">
                <a:solidFill>
                  <a:srgbClr val="10A13B"/>
                </a:solidFill>
                <a:latin typeface="Inter"/>
                <a:ea typeface="Inter"/>
                <a:cs typeface="Inter"/>
                <a:sym typeface="Inter"/>
              </a:rPr>
              <a:t>etapa</a:t>
            </a:r>
            <a:r>
              <a:rPr lang="en-US" sz="2100" spc="-12" dirty="0">
                <a:solidFill>
                  <a:srgbClr val="10A13B"/>
                </a:solidFill>
                <a:latin typeface="Inter"/>
                <a:ea typeface="Inter"/>
                <a:cs typeface="Inter"/>
                <a:sym typeface="Inter"/>
              </a:rPr>
              <a:t> que se </a:t>
            </a:r>
            <a:r>
              <a:rPr lang="en-US" sz="2100" spc="-12" dirty="0" err="1">
                <a:solidFill>
                  <a:srgbClr val="10A13B"/>
                </a:solidFill>
                <a:latin typeface="Inter"/>
                <a:ea typeface="Inter"/>
                <a:cs typeface="Inter"/>
                <a:sym typeface="Inter"/>
              </a:rPr>
              <a:t>desarrolla</a:t>
            </a:r>
            <a:r>
              <a:rPr lang="en-US" sz="2100" spc="-12" dirty="0">
                <a:solidFill>
                  <a:srgbClr val="10A13B"/>
                </a:solidFill>
                <a:latin typeface="Inter"/>
                <a:ea typeface="Inter"/>
                <a:cs typeface="Inter"/>
                <a:sym typeface="Inter"/>
              </a:rPr>
              <a:t> </a:t>
            </a:r>
            <a:r>
              <a:rPr lang="en-US" sz="2100" spc="-12" dirty="0" err="1">
                <a:solidFill>
                  <a:srgbClr val="10A13B"/>
                </a:solidFill>
                <a:latin typeface="Inter"/>
                <a:ea typeface="Inter"/>
                <a:cs typeface="Inter"/>
                <a:sym typeface="Inter"/>
              </a:rPr>
              <a:t>paralelamente</a:t>
            </a:r>
            <a:r>
              <a:rPr lang="en-US" sz="2100" spc="-12" dirty="0">
                <a:solidFill>
                  <a:srgbClr val="10A13B"/>
                </a:solidFill>
                <a:latin typeface="Inter"/>
                <a:ea typeface="Inter"/>
                <a:cs typeface="Inter"/>
                <a:sym typeface="Inter"/>
              </a:rPr>
              <a:t> a la </a:t>
            </a:r>
            <a:r>
              <a:rPr lang="en-US" sz="2100" spc="-12" dirty="0" err="1">
                <a:solidFill>
                  <a:srgbClr val="10A13B"/>
                </a:solidFill>
                <a:latin typeface="Inter"/>
                <a:ea typeface="Inter"/>
                <a:cs typeface="Inter"/>
                <a:sym typeface="Inter"/>
              </a:rPr>
              <a:t>etapa</a:t>
            </a:r>
            <a:r>
              <a:rPr lang="en-US" sz="2100" spc="-12" dirty="0">
                <a:solidFill>
                  <a:srgbClr val="10A13B"/>
                </a:solidFill>
                <a:latin typeface="Inter"/>
                <a:ea typeface="Inter"/>
                <a:cs typeface="Inter"/>
                <a:sym typeface="Inter"/>
              </a:rPr>
              <a:t> de </a:t>
            </a:r>
            <a:r>
              <a:rPr lang="en-US" sz="2100" spc="-12" dirty="0" err="1">
                <a:solidFill>
                  <a:srgbClr val="10A13B"/>
                </a:solidFill>
                <a:latin typeface="Inter"/>
                <a:ea typeface="Inter"/>
                <a:cs typeface="Inter"/>
                <a:sym typeface="Inter"/>
              </a:rPr>
              <a:t>implementación</a:t>
            </a:r>
            <a:r>
              <a:rPr lang="en-US" sz="2100" spc="-12" dirty="0">
                <a:solidFill>
                  <a:srgbClr val="10A13B"/>
                </a:solidFill>
                <a:latin typeface="Inter"/>
                <a:ea typeface="Inter"/>
                <a:cs typeface="Inter"/>
                <a:sym typeface="Inter"/>
              </a:rPr>
              <a:t> del POT (</a:t>
            </a:r>
            <a:r>
              <a:rPr lang="en-US" sz="2100" spc="-12" dirty="0" err="1">
                <a:solidFill>
                  <a:srgbClr val="10A13B"/>
                </a:solidFill>
                <a:latin typeface="Inter"/>
                <a:ea typeface="Inter"/>
                <a:cs typeface="Inter"/>
                <a:sym typeface="Inter"/>
              </a:rPr>
              <a:t>después</a:t>
            </a:r>
            <a:r>
              <a:rPr lang="en-US" sz="2100" spc="-12" dirty="0">
                <a:solidFill>
                  <a:srgbClr val="10A13B"/>
                </a:solidFill>
                <a:latin typeface="Inter"/>
                <a:ea typeface="Inter"/>
                <a:cs typeface="Inter"/>
                <a:sym typeface="Inter"/>
              </a:rPr>
              <a:t> de la </a:t>
            </a:r>
            <a:r>
              <a:rPr lang="en-US" sz="2100" spc="-12" dirty="0" err="1">
                <a:solidFill>
                  <a:srgbClr val="10A13B"/>
                </a:solidFill>
                <a:latin typeface="Inter"/>
                <a:ea typeface="Inter"/>
                <a:cs typeface="Inter"/>
                <a:sym typeface="Inter"/>
              </a:rPr>
              <a:t>adopción</a:t>
            </a:r>
            <a:r>
              <a:rPr lang="en-US" sz="2100" spc="-12" dirty="0">
                <a:solidFill>
                  <a:srgbClr val="10A13B"/>
                </a:solidFill>
                <a:latin typeface="Inter"/>
                <a:ea typeface="Inter"/>
                <a:cs typeface="Inter"/>
                <a:sym typeface="Inter"/>
              </a:rPr>
              <a:t> del </a:t>
            </a:r>
            <a:r>
              <a:rPr lang="en-US" sz="2100" spc="-12" dirty="0" err="1">
                <a:solidFill>
                  <a:srgbClr val="10A13B"/>
                </a:solidFill>
                <a:latin typeface="Inter"/>
                <a:ea typeface="Inter"/>
                <a:cs typeface="Inter"/>
                <a:sym typeface="Inter"/>
              </a:rPr>
              <a:t>instrumento</a:t>
            </a:r>
            <a:r>
              <a:rPr lang="en-US" sz="2100" spc="-12" dirty="0">
                <a:solidFill>
                  <a:srgbClr val="10A13B"/>
                </a:solidFill>
                <a:latin typeface="Inter"/>
                <a:ea typeface="Inter"/>
                <a:cs typeface="Inter"/>
                <a:sym typeface="Inter"/>
              </a:rPr>
              <a:t>) y </a:t>
            </a:r>
            <a:r>
              <a:rPr lang="en-US" sz="2100" spc="-12" dirty="0" err="1">
                <a:solidFill>
                  <a:srgbClr val="10A13B"/>
                </a:solidFill>
                <a:latin typeface="Inter"/>
                <a:ea typeface="Inter"/>
                <a:cs typeface="Inter"/>
                <a:sym typeface="Inter"/>
              </a:rPr>
              <a:t>durante</a:t>
            </a:r>
            <a:r>
              <a:rPr lang="en-US" sz="2100" spc="-12" dirty="0">
                <a:solidFill>
                  <a:srgbClr val="10A13B"/>
                </a:solidFill>
                <a:latin typeface="Inter"/>
                <a:ea typeface="Inter"/>
                <a:cs typeface="Inter"/>
                <a:sym typeface="Inter"/>
              </a:rPr>
              <a:t> la </a:t>
            </a:r>
            <a:r>
              <a:rPr lang="en-US" sz="2100" spc="-12" dirty="0" err="1">
                <a:solidFill>
                  <a:srgbClr val="10A13B"/>
                </a:solidFill>
                <a:latin typeface="Inter"/>
                <a:ea typeface="Inter"/>
                <a:cs typeface="Inter"/>
                <a:sym typeface="Inter"/>
              </a:rPr>
              <a:t>cual</a:t>
            </a:r>
            <a:r>
              <a:rPr lang="en-US" sz="2100" spc="-12" dirty="0">
                <a:solidFill>
                  <a:srgbClr val="10A13B"/>
                </a:solidFill>
                <a:latin typeface="Inter"/>
                <a:ea typeface="Inter"/>
                <a:cs typeface="Inter"/>
                <a:sym typeface="Inter"/>
              </a:rPr>
              <a:t>, el </a:t>
            </a:r>
            <a:r>
              <a:rPr lang="en-US" sz="2100" spc="-12" dirty="0" err="1">
                <a:solidFill>
                  <a:srgbClr val="10A13B"/>
                </a:solidFill>
                <a:latin typeface="Inter"/>
                <a:ea typeface="Inter"/>
                <a:cs typeface="Inter"/>
                <a:sym typeface="Inter"/>
              </a:rPr>
              <a:t>municipio</a:t>
            </a:r>
            <a:r>
              <a:rPr lang="en-US" sz="2100" spc="-12" dirty="0">
                <a:solidFill>
                  <a:srgbClr val="10A13B"/>
                </a:solidFill>
                <a:latin typeface="Inter"/>
                <a:ea typeface="Inter"/>
                <a:cs typeface="Inter"/>
                <a:sym typeface="Inter"/>
              </a:rPr>
              <a:t> o </a:t>
            </a:r>
            <a:r>
              <a:rPr lang="en-US" sz="2100" spc="-12" dirty="0" err="1">
                <a:solidFill>
                  <a:srgbClr val="10A13B"/>
                </a:solidFill>
                <a:latin typeface="Inter"/>
                <a:ea typeface="Inter"/>
                <a:cs typeface="Inter"/>
                <a:sym typeface="Inter"/>
              </a:rPr>
              <a:t>distrito</a:t>
            </a:r>
            <a:r>
              <a:rPr lang="en-US" sz="2100" spc="-12" dirty="0">
                <a:solidFill>
                  <a:srgbClr val="10A13B"/>
                </a:solidFill>
                <a:latin typeface="Inter"/>
                <a:ea typeface="Inter"/>
                <a:cs typeface="Inter"/>
                <a:sym typeface="Inter"/>
              </a:rPr>
              <a:t> </a:t>
            </a:r>
            <a:r>
              <a:rPr lang="en-US" sz="2100" spc="-12" dirty="0" err="1">
                <a:solidFill>
                  <a:srgbClr val="10A13B"/>
                </a:solidFill>
                <a:latin typeface="Inter"/>
                <a:ea typeface="Inter"/>
                <a:cs typeface="Inter"/>
                <a:sym typeface="Inter"/>
              </a:rPr>
              <a:t>realiza</a:t>
            </a:r>
            <a:r>
              <a:rPr lang="en-US" sz="2100" spc="-12" dirty="0">
                <a:solidFill>
                  <a:srgbClr val="10A13B"/>
                </a:solidFill>
                <a:latin typeface="Inter"/>
                <a:ea typeface="Inter"/>
                <a:cs typeface="Inter"/>
                <a:sym typeface="Inter"/>
              </a:rPr>
              <a:t>, de </a:t>
            </a:r>
            <a:r>
              <a:rPr lang="en-US" sz="2100" spc="-12" dirty="0" err="1">
                <a:solidFill>
                  <a:srgbClr val="10A13B"/>
                </a:solidFill>
                <a:latin typeface="Inter"/>
                <a:ea typeface="Inter"/>
                <a:cs typeface="Inter"/>
                <a:sym typeface="Inter"/>
              </a:rPr>
              <a:t>manera</a:t>
            </a:r>
            <a:r>
              <a:rPr lang="en-US" sz="2100" spc="-12" dirty="0">
                <a:solidFill>
                  <a:srgbClr val="10A13B"/>
                </a:solidFill>
                <a:latin typeface="Inter"/>
                <a:ea typeface="Inter"/>
                <a:cs typeface="Inter"/>
                <a:sym typeface="Inter"/>
              </a:rPr>
              <a:t> </a:t>
            </a:r>
            <a:r>
              <a:rPr lang="en-US" sz="2100" spc="-12" dirty="0" err="1">
                <a:solidFill>
                  <a:srgbClr val="10A13B"/>
                </a:solidFill>
                <a:latin typeface="Inter"/>
                <a:ea typeface="Inter"/>
                <a:cs typeface="Inter"/>
                <a:sym typeface="Inter"/>
              </a:rPr>
              <a:t>sistemática</a:t>
            </a:r>
            <a:r>
              <a:rPr lang="en-US" sz="2100" spc="-12" dirty="0">
                <a:solidFill>
                  <a:srgbClr val="10A13B"/>
                </a:solidFill>
                <a:latin typeface="Inter"/>
                <a:ea typeface="Inter"/>
                <a:cs typeface="Inter"/>
                <a:sym typeface="Inter"/>
              </a:rPr>
              <a:t> y </a:t>
            </a:r>
            <a:r>
              <a:rPr lang="en-US" sz="2100" spc="-12" dirty="0" err="1">
                <a:solidFill>
                  <a:srgbClr val="10A13B"/>
                </a:solidFill>
                <a:latin typeface="Inter"/>
                <a:ea typeface="Inter"/>
                <a:cs typeface="Inter"/>
                <a:sym typeface="Inter"/>
              </a:rPr>
              <a:t>mínimo</a:t>
            </a:r>
            <a:r>
              <a:rPr lang="en-US" sz="2100" spc="-12" dirty="0">
                <a:solidFill>
                  <a:srgbClr val="10A13B"/>
                </a:solidFill>
                <a:latin typeface="Inter"/>
                <a:ea typeface="Inter"/>
                <a:cs typeface="Inter"/>
                <a:sym typeface="Inter"/>
              </a:rPr>
              <a:t> </a:t>
            </a:r>
            <a:r>
              <a:rPr lang="en-US" sz="2100" spc="-12" dirty="0" err="1">
                <a:solidFill>
                  <a:srgbClr val="10A13B"/>
                </a:solidFill>
                <a:latin typeface="Inter"/>
                <a:ea typeface="Inter"/>
                <a:cs typeface="Inter"/>
                <a:sym typeface="Inter"/>
              </a:rPr>
              <a:t>cada</a:t>
            </a:r>
            <a:r>
              <a:rPr lang="en-US" sz="2100" spc="-12" dirty="0">
                <a:solidFill>
                  <a:srgbClr val="10A13B"/>
                </a:solidFill>
                <a:latin typeface="Inter"/>
                <a:ea typeface="Inter"/>
                <a:cs typeface="Inter"/>
                <a:sym typeface="Inter"/>
              </a:rPr>
              <a:t> </a:t>
            </a:r>
            <a:r>
              <a:rPr lang="en-US" sz="2100" spc="-12" dirty="0" err="1">
                <a:solidFill>
                  <a:srgbClr val="10A13B"/>
                </a:solidFill>
                <a:latin typeface="Inter"/>
                <a:ea typeface="Inter"/>
                <a:cs typeface="Inter"/>
                <a:sym typeface="Inter"/>
              </a:rPr>
              <a:t>año</a:t>
            </a:r>
            <a:r>
              <a:rPr lang="en-US" sz="2100" spc="-12" dirty="0">
                <a:solidFill>
                  <a:srgbClr val="10A13B"/>
                </a:solidFill>
                <a:latin typeface="Inter"/>
                <a:ea typeface="Inter"/>
                <a:cs typeface="Inter"/>
                <a:sym typeface="Inter"/>
              </a:rPr>
              <a:t>, la </a:t>
            </a:r>
            <a:r>
              <a:rPr lang="en-US" sz="2100" spc="-12" dirty="0" err="1">
                <a:solidFill>
                  <a:srgbClr val="10A13B"/>
                </a:solidFill>
                <a:latin typeface="Inter"/>
                <a:ea typeface="Inter"/>
                <a:cs typeface="Inter"/>
                <a:sym typeface="Inter"/>
              </a:rPr>
              <a:t>recolección</a:t>
            </a:r>
            <a:r>
              <a:rPr lang="en-US" sz="2100" spc="-12" dirty="0">
                <a:solidFill>
                  <a:srgbClr val="10A13B"/>
                </a:solidFill>
                <a:latin typeface="Inter"/>
                <a:ea typeface="Inter"/>
                <a:cs typeface="Inter"/>
                <a:sym typeface="Inter"/>
              </a:rPr>
              <a:t>, </a:t>
            </a:r>
            <a:r>
              <a:rPr lang="en-US" sz="2100" spc="-12" dirty="0" err="1">
                <a:solidFill>
                  <a:srgbClr val="10A13B"/>
                </a:solidFill>
                <a:latin typeface="Inter"/>
                <a:ea typeface="Inter"/>
                <a:cs typeface="Inter"/>
                <a:sym typeface="Inter"/>
              </a:rPr>
              <a:t>análisis</a:t>
            </a:r>
            <a:r>
              <a:rPr lang="en-US" sz="2100" spc="-12" dirty="0">
                <a:solidFill>
                  <a:srgbClr val="10A13B"/>
                </a:solidFill>
                <a:latin typeface="Inter"/>
                <a:ea typeface="Inter"/>
                <a:cs typeface="Inter"/>
                <a:sym typeface="Inter"/>
              </a:rPr>
              <a:t> y </a:t>
            </a:r>
            <a:r>
              <a:rPr lang="en-US" sz="2100" spc="-12" dirty="0" err="1">
                <a:solidFill>
                  <a:srgbClr val="10A13B"/>
                </a:solidFill>
                <a:latin typeface="Inter"/>
                <a:ea typeface="Inter"/>
                <a:cs typeface="Inter"/>
                <a:sym typeface="Inter"/>
              </a:rPr>
              <a:t>reporte</a:t>
            </a:r>
            <a:r>
              <a:rPr lang="en-US" sz="2100" spc="-12" dirty="0">
                <a:solidFill>
                  <a:srgbClr val="10A13B"/>
                </a:solidFill>
                <a:latin typeface="Inter"/>
                <a:ea typeface="Inter"/>
                <a:cs typeface="Inter"/>
                <a:sym typeface="Inter"/>
              </a:rPr>
              <a:t> de </a:t>
            </a:r>
            <a:r>
              <a:rPr lang="en-US" sz="2100" spc="-12" dirty="0" err="1">
                <a:solidFill>
                  <a:srgbClr val="10A13B"/>
                </a:solidFill>
                <a:latin typeface="Inter"/>
                <a:ea typeface="Inter"/>
                <a:cs typeface="Inter"/>
                <a:sym typeface="Inter"/>
              </a:rPr>
              <a:t>información</a:t>
            </a:r>
            <a:r>
              <a:rPr lang="en-US" sz="2100" spc="-12" dirty="0">
                <a:solidFill>
                  <a:srgbClr val="10A13B"/>
                </a:solidFill>
                <a:latin typeface="Inter"/>
                <a:ea typeface="Inter"/>
                <a:cs typeface="Inter"/>
                <a:sym typeface="Inter"/>
              </a:rPr>
              <a:t> que </a:t>
            </a:r>
            <a:r>
              <a:rPr lang="en-US" sz="2100" spc="-12" dirty="0" err="1">
                <a:solidFill>
                  <a:srgbClr val="10A13B"/>
                </a:solidFill>
                <a:latin typeface="Inter"/>
                <a:ea typeface="Inter"/>
                <a:cs typeface="Inter"/>
                <a:sym typeface="Inter"/>
              </a:rPr>
              <a:t>mide</a:t>
            </a:r>
            <a:r>
              <a:rPr lang="en-US" sz="2100" spc="-12" dirty="0">
                <a:solidFill>
                  <a:srgbClr val="10A13B"/>
                </a:solidFill>
                <a:latin typeface="Inter"/>
                <a:ea typeface="Inter"/>
                <a:cs typeface="Inter"/>
                <a:sym typeface="Inter"/>
              </a:rPr>
              <a:t> los </a:t>
            </a:r>
            <a:r>
              <a:rPr lang="en-US" sz="2100" spc="-12" dirty="0" err="1">
                <a:solidFill>
                  <a:srgbClr val="10A13B"/>
                </a:solidFill>
                <a:latin typeface="Inter"/>
                <a:ea typeface="Inter"/>
                <a:cs typeface="Inter"/>
                <a:sym typeface="Inter"/>
              </a:rPr>
              <a:t>avances</a:t>
            </a:r>
            <a:r>
              <a:rPr lang="en-US" sz="2100" spc="-12" dirty="0">
                <a:solidFill>
                  <a:srgbClr val="10A13B"/>
                </a:solidFill>
                <a:latin typeface="Inter"/>
                <a:ea typeface="Inter"/>
                <a:cs typeface="Inter"/>
                <a:sym typeface="Inter"/>
              </a:rPr>
              <a:t> del Plan </a:t>
            </a:r>
            <a:r>
              <a:rPr lang="en-US" sz="2100" spc="-12" dirty="0" err="1">
                <a:solidFill>
                  <a:srgbClr val="10A13B"/>
                </a:solidFill>
                <a:latin typeface="Inter"/>
                <a:ea typeface="Inter"/>
                <a:cs typeface="Inter"/>
                <a:sym typeface="Inter"/>
              </a:rPr>
              <a:t>en</a:t>
            </a:r>
            <a:r>
              <a:rPr lang="en-US" sz="2100" spc="-12" dirty="0">
                <a:solidFill>
                  <a:srgbClr val="10A13B"/>
                </a:solidFill>
                <a:latin typeface="Inter"/>
                <a:ea typeface="Inter"/>
                <a:cs typeface="Inter"/>
                <a:sym typeface="Inter"/>
              </a:rPr>
              <a:t> </a:t>
            </a:r>
            <a:r>
              <a:rPr lang="en-US" sz="2100" spc="-12" dirty="0" err="1">
                <a:solidFill>
                  <a:srgbClr val="10A13B"/>
                </a:solidFill>
                <a:latin typeface="Inter"/>
                <a:ea typeface="Inter"/>
                <a:cs typeface="Inter"/>
                <a:sym typeface="Inter"/>
              </a:rPr>
              <a:t>relación</a:t>
            </a:r>
            <a:r>
              <a:rPr lang="en-US" sz="2100" spc="-12" dirty="0">
                <a:solidFill>
                  <a:srgbClr val="10A13B"/>
                </a:solidFill>
                <a:latin typeface="Inter"/>
                <a:ea typeface="Inter"/>
                <a:cs typeface="Inter"/>
                <a:sym typeface="Inter"/>
              </a:rPr>
              <a:t> a la </a:t>
            </a:r>
            <a:r>
              <a:rPr lang="en-US" sz="2100" spc="-12" dirty="0" err="1">
                <a:solidFill>
                  <a:srgbClr val="10A13B"/>
                </a:solidFill>
                <a:latin typeface="Inter"/>
                <a:ea typeface="Inter"/>
                <a:cs typeface="Inter"/>
                <a:sym typeface="Inter"/>
              </a:rPr>
              <a:t>implementación</a:t>
            </a:r>
            <a:r>
              <a:rPr lang="en-US" sz="2100" spc="-12" dirty="0">
                <a:solidFill>
                  <a:srgbClr val="10A13B"/>
                </a:solidFill>
                <a:latin typeface="Inter"/>
                <a:ea typeface="Inter"/>
                <a:cs typeface="Inter"/>
                <a:sym typeface="Inter"/>
              </a:rPr>
              <a:t> de las </a:t>
            </a:r>
            <a:r>
              <a:rPr lang="en-US" sz="2100" spc="-12" dirty="0" err="1">
                <a:solidFill>
                  <a:srgbClr val="10A13B"/>
                </a:solidFill>
                <a:latin typeface="Inter"/>
                <a:ea typeface="Inter"/>
                <a:cs typeface="Inter"/>
                <a:sym typeface="Inter"/>
              </a:rPr>
              <a:t>normas</a:t>
            </a:r>
            <a:r>
              <a:rPr lang="en-US" sz="2100" spc="-12" dirty="0">
                <a:solidFill>
                  <a:srgbClr val="10A13B"/>
                </a:solidFill>
                <a:latin typeface="Inter"/>
                <a:ea typeface="Inter"/>
                <a:cs typeface="Inter"/>
                <a:sym typeface="Inter"/>
              </a:rPr>
              <a:t> </a:t>
            </a:r>
            <a:r>
              <a:rPr lang="en-US" sz="2100" spc="-12" dirty="0" err="1">
                <a:solidFill>
                  <a:srgbClr val="10A13B"/>
                </a:solidFill>
                <a:latin typeface="Inter"/>
                <a:ea typeface="Inter"/>
                <a:cs typeface="Inter"/>
                <a:sym typeface="Inter"/>
              </a:rPr>
              <a:t>urbanística</a:t>
            </a:r>
            <a:r>
              <a:rPr lang="en-US" sz="2100" spc="-12" dirty="0">
                <a:solidFill>
                  <a:srgbClr val="10A13B"/>
                </a:solidFill>
                <a:latin typeface="Inter"/>
                <a:ea typeface="Inter"/>
                <a:cs typeface="Inter"/>
                <a:sym typeface="Inter"/>
              </a:rPr>
              <a:t>, al </a:t>
            </a:r>
            <a:r>
              <a:rPr lang="en-US" sz="2100" spc="-12" dirty="0" err="1">
                <a:solidFill>
                  <a:srgbClr val="10A13B"/>
                </a:solidFill>
                <a:latin typeface="Inter"/>
                <a:ea typeface="Inter"/>
                <a:cs typeface="Inter"/>
                <a:sym typeface="Inter"/>
              </a:rPr>
              <a:t>modelo</a:t>
            </a:r>
            <a:r>
              <a:rPr lang="en-US" sz="2100" spc="-12" dirty="0">
                <a:solidFill>
                  <a:srgbClr val="10A13B"/>
                </a:solidFill>
                <a:latin typeface="Inter"/>
                <a:ea typeface="Inter"/>
                <a:cs typeface="Inter"/>
                <a:sym typeface="Inter"/>
              </a:rPr>
              <a:t> territorial y a los </a:t>
            </a:r>
            <a:r>
              <a:rPr lang="en-US" sz="2100" spc="-12" dirty="0" err="1">
                <a:solidFill>
                  <a:srgbClr val="10A13B"/>
                </a:solidFill>
                <a:latin typeface="Inter"/>
                <a:ea typeface="Inter"/>
                <a:cs typeface="Inter"/>
                <a:sym typeface="Inter"/>
              </a:rPr>
              <a:t>programas</a:t>
            </a:r>
            <a:r>
              <a:rPr lang="en-US" sz="2100" spc="-12" dirty="0">
                <a:solidFill>
                  <a:srgbClr val="10A13B"/>
                </a:solidFill>
                <a:latin typeface="Inter"/>
                <a:ea typeface="Inter"/>
                <a:cs typeface="Inter"/>
                <a:sym typeface="Inter"/>
              </a:rPr>
              <a:t> y </a:t>
            </a:r>
            <a:r>
              <a:rPr lang="en-US" sz="2100" spc="-12" dirty="0" err="1">
                <a:solidFill>
                  <a:srgbClr val="10A13B"/>
                </a:solidFill>
                <a:latin typeface="Inter"/>
                <a:ea typeface="Inter"/>
                <a:cs typeface="Inter"/>
                <a:sym typeface="Inter"/>
              </a:rPr>
              <a:t>proyectos</a:t>
            </a:r>
            <a:r>
              <a:rPr lang="en-US" sz="2100" spc="-12" dirty="0">
                <a:solidFill>
                  <a:srgbClr val="10A13B"/>
                </a:solidFill>
                <a:latin typeface="Inter"/>
                <a:ea typeface="Inter"/>
                <a:cs typeface="Inter"/>
                <a:sym typeface="Inter"/>
              </a:rPr>
              <a:t>. </a:t>
            </a:r>
          </a:p>
        </p:txBody>
      </p:sp>
      <p:grpSp>
        <p:nvGrpSpPr>
          <p:cNvPr id="8" name="Group 8"/>
          <p:cNvGrpSpPr/>
          <p:nvPr/>
        </p:nvGrpSpPr>
        <p:grpSpPr>
          <a:xfrm rot="5400000">
            <a:off x="6047403" y="-423960"/>
            <a:ext cx="670611" cy="6165042"/>
            <a:chOff x="0" y="0"/>
            <a:chExt cx="660400" cy="6071167"/>
          </a:xfrm>
        </p:grpSpPr>
        <p:sp>
          <p:nvSpPr>
            <p:cNvPr id="9" name="Freeform 9"/>
            <p:cNvSpPr/>
            <p:nvPr/>
          </p:nvSpPr>
          <p:spPr>
            <a:xfrm>
              <a:off x="0" y="0"/>
              <a:ext cx="660400" cy="6071167"/>
            </a:xfrm>
            <a:custGeom>
              <a:avLst/>
              <a:gdLst/>
              <a:ahLst/>
              <a:cxnLst/>
              <a:rect l="l" t="t" r="r" b="b"/>
              <a:pathLst>
                <a:path w="660400" h="6071167">
                  <a:moveTo>
                    <a:pt x="220252" y="6052098"/>
                  </a:moveTo>
                  <a:cubicBezTo>
                    <a:pt x="254109" y="6063612"/>
                    <a:pt x="292600" y="6071167"/>
                    <a:pt x="330378" y="6071167"/>
                  </a:cubicBezTo>
                  <a:cubicBezTo>
                    <a:pt x="368157" y="6071167"/>
                    <a:pt x="404509" y="6064690"/>
                    <a:pt x="438009" y="6053176"/>
                  </a:cubicBezTo>
                  <a:cubicBezTo>
                    <a:pt x="438723" y="6052817"/>
                    <a:pt x="439435" y="6052817"/>
                    <a:pt x="440148" y="6052458"/>
                  </a:cubicBezTo>
                  <a:cubicBezTo>
                    <a:pt x="565955" y="6006402"/>
                    <a:pt x="658618" y="5884788"/>
                    <a:pt x="660400" y="5625862"/>
                  </a:cubicBezTo>
                  <a:lnTo>
                    <a:pt x="660400" y="0"/>
                  </a:lnTo>
                  <a:lnTo>
                    <a:pt x="0" y="0"/>
                  </a:lnTo>
                  <a:lnTo>
                    <a:pt x="0" y="5621687"/>
                  </a:lnTo>
                  <a:cubicBezTo>
                    <a:pt x="1782" y="5885507"/>
                    <a:pt x="93019" y="6007122"/>
                    <a:pt x="220252" y="6052098"/>
                  </a:cubicBezTo>
                  <a:close/>
                </a:path>
              </a:pathLst>
            </a:custGeom>
            <a:solidFill>
              <a:srgbClr val="10A13B">
                <a:alpha val="78824"/>
              </a:srgbClr>
            </a:solidFill>
          </p:spPr>
        </p:sp>
        <p:sp>
          <p:nvSpPr>
            <p:cNvPr id="10" name="TextBox 10"/>
            <p:cNvSpPr txBox="1"/>
            <p:nvPr/>
          </p:nvSpPr>
          <p:spPr>
            <a:xfrm>
              <a:off x="0" y="-47625"/>
              <a:ext cx="660400" cy="5991792"/>
            </a:xfrm>
            <a:prstGeom prst="rect">
              <a:avLst/>
            </a:prstGeom>
          </p:spPr>
          <p:txBody>
            <a:bodyPr lIns="50800" tIns="50800" rIns="50800" bIns="50800" rtlCol="0" anchor="ctr"/>
            <a:lstStyle/>
            <a:p>
              <a:pPr algn="ctr">
                <a:lnSpc>
                  <a:spcPts val="3393"/>
                </a:lnSpc>
              </a:pPr>
              <a:endParaRPr/>
            </a:p>
          </p:txBody>
        </p:sp>
      </p:grpSp>
      <p:grpSp>
        <p:nvGrpSpPr>
          <p:cNvPr id="11" name="Group 11"/>
          <p:cNvGrpSpPr/>
          <p:nvPr/>
        </p:nvGrpSpPr>
        <p:grpSpPr>
          <a:xfrm rot="-5400000">
            <a:off x="13186093" y="3015479"/>
            <a:ext cx="670611" cy="6165042"/>
            <a:chOff x="0" y="0"/>
            <a:chExt cx="660400" cy="6071167"/>
          </a:xfrm>
        </p:grpSpPr>
        <p:sp>
          <p:nvSpPr>
            <p:cNvPr id="12" name="Freeform 12"/>
            <p:cNvSpPr/>
            <p:nvPr/>
          </p:nvSpPr>
          <p:spPr>
            <a:xfrm>
              <a:off x="0" y="0"/>
              <a:ext cx="660400" cy="6071167"/>
            </a:xfrm>
            <a:custGeom>
              <a:avLst/>
              <a:gdLst/>
              <a:ahLst/>
              <a:cxnLst/>
              <a:rect l="l" t="t" r="r" b="b"/>
              <a:pathLst>
                <a:path w="660400" h="6071167">
                  <a:moveTo>
                    <a:pt x="220252" y="6052098"/>
                  </a:moveTo>
                  <a:cubicBezTo>
                    <a:pt x="254109" y="6063612"/>
                    <a:pt x="292600" y="6071167"/>
                    <a:pt x="330378" y="6071167"/>
                  </a:cubicBezTo>
                  <a:cubicBezTo>
                    <a:pt x="368157" y="6071167"/>
                    <a:pt x="404509" y="6064690"/>
                    <a:pt x="438009" y="6053176"/>
                  </a:cubicBezTo>
                  <a:cubicBezTo>
                    <a:pt x="438723" y="6052817"/>
                    <a:pt x="439435" y="6052817"/>
                    <a:pt x="440148" y="6052458"/>
                  </a:cubicBezTo>
                  <a:cubicBezTo>
                    <a:pt x="565955" y="6006402"/>
                    <a:pt x="658618" y="5884788"/>
                    <a:pt x="660400" y="5625862"/>
                  </a:cubicBezTo>
                  <a:lnTo>
                    <a:pt x="660400" y="0"/>
                  </a:lnTo>
                  <a:lnTo>
                    <a:pt x="0" y="0"/>
                  </a:lnTo>
                  <a:lnTo>
                    <a:pt x="0" y="5621687"/>
                  </a:lnTo>
                  <a:cubicBezTo>
                    <a:pt x="1782" y="5885507"/>
                    <a:pt x="93019" y="6007122"/>
                    <a:pt x="220252" y="6052098"/>
                  </a:cubicBezTo>
                  <a:close/>
                </a:path>
              </a:pathLst>
            </a:custGeom>
            <a:solidFill>
              <a:srgbClr val="10A13B">
                <a:alpha val="78824"/>
              </a:srgbClr>
            </a:solidFill>
          </p:spPr>
        </p:sp>
        <p:sp>
          <p:nvSpPr>
            <p:cNvPr id="13" name="TextBox 13"/>
            <p:cNvSpPr txBox="1"/>
            <p:nvPr/>
          </p:nvSpPr>
          <p:spPr>
            <a:xfrm>
              <a:off x="0" y="-47625"/>
              <a:ext cx="660400" cy="5991792"/>
            </a:xfrm>
            <a:prstGeom prst="rect">
              <a:avLst/>
            </a:prstGeom>
          </p:spPr>
          <p:txBody>
            <a:bodyPr lIns="50800" tIns="50800" rIns="50800" bIns="50800" rtlCol="0" anchor="ctr"/>
            <a:lstStyle/>
            <a:p>
              <a:pPr algn="ctr">
                <a:lnSpc>
                  <a:spcPts val="3393"/>
                </a:lnSpc>
              </a:pPr>
              <a:endParaRPr/>
            </a:p>
          </p:txBody>
        </p:sp>
      </p:grpSp>
      <p:sp>
        <p:nvSpPr>
          <p:cNvPr id="14" name="AutoShape 14"/>
          <p:cNvSpPr/>
          <p:nvPr/>
        </p:nvSpPr>
        <p:spPr>
          <a:xfrm>
            <a:off x="795992" y="2653441"/>
            <a:ext cx="2325067" cy="40561"/>
          </a:xfrm>
          <a:prstGeom prst="line">
            <a:avLst/>
          </a:prstGeom>
          <a:ln w="19050" cap="flat">
            <a:solidFill>
              <a:srgbClr val="F6D300"/>
            </a:solidFill>
            <a:prstDash val="solid"/>
            <a:headEnd type="oval" w="lg" len="lg"/>
            <a:tailEnd type="oval" w="lg" len="lg"/>
          </a:ln>
        </p:spPr>
      </p:sp>
      <p:sp>
        <p:nvSpPr>
          <p:cNvPr id="15" name="AutoShape 15"/>
          <p:cNvSpPr/>
          <p:nvPr/>
        </p:nvSpPr>
        <p:spPr>
          <a:xfrm flipV="1">
            <a:off x="1957572" y="6078115"/>
            <a:ext cx="8481305" cy="43862"/>
          </a:xfrm>
          <a:prstGeom prst="line">
            <a:avLst/>
          </a:prstGeom>
          <a:ln w="19050" cap="flat">
            <a:solidFill>
              <a:srgbClr val="F6D300"/>
            </a:solidFill>
            <a:prstDash val="solid"/>
            <a:headEnd type="oval" w="lg" len="lg"/>
            <a:tailEnd type="oval" w="lg" len="lg"/>
          </a:ln>
        </p:spPr>
      </p:sp>
      <p:grpSp>
        <p:nvGrpSpPr>
          <p:cNvPr id="16" name="Group 16"/>
          <p:cNvGrpSpPr>
            <a:grpSpLocks noChangeAspect="1"/>
          </p:cNvGrpSpPr>
          <p:nvPr/>
        </p:nvGrpSpPr>
        <p:grpSpPr>
          <a:xfrm>
            <a:off x="10633421" y="2451253"/>
            <a:ext cx="6625879" cy="2650352"/>
            <a:chOff x="0" y="0"/>
            <a:chExt cx="6350000" cy="2540000"/>
          </a:xfrm>
        </p:grpSpPr>
        <p:sp>
          <p:nvSpPr>
            <p:cNvPr id="17" name="Freeform 17"/>
            <p:cNvSpPr/>
            <p:nvPr/>
          </p:nvSpPr>
          <p:spPr>
            <a:xfrm>
              <a:off x="0" y="0"/>
              <a:ext cx="6350000" cy="2540000"/>
            </a:xfrm>
            <a:custGeom>
              <a:avLst/>
              <a:gdLst/>
              <a:ahLst/>
              <a:cxnLst/>
              <a:rect l="l" t="t" r="r" b="b"/>
              <a:pathLst>
                <a:path w="6350000" h="2540000">
                  <a:moveTo>
                    <a:pt x="0" y="1270000"/>
                  </a:moveTo>
                  <a:lnTo>
                    <a:pt x="0" y="1270000"/>
                  </a:lnTo>
                  <a:cubicBezTo>
                    <a:pt x="0" y="568960"/>
                    <a:pt x="568960" y="0"/>
                    <a:pt x="1270000" y="0"/>
                  </a:cubicBezTo>
                  <a:lnTo>
                    <a:pt x="5080000" y="0"/>
                  </a:lnTo>
                  <a:cubicBezTo>
                    <a:pt x="5781040" y="0"/>
                    <a:pt x="6350000" y="568960"/>
                    <a:pt x="6350000" y="1270000"/>
                  </a:cubicBezTo>
                  <a:lnTo>
                    <a:pt x="6350000" y="1270000"/>
                  </a:lnTo>
                  <a:cubicBezTo>
                    <a:pt x="6350000" y="1971040"/>
                    <a:pt x="5781040" y="2540000"/>
                    <a:pt x="5080000" y="2540000"/>
                  </a:cubicBezTo>
                  <a:lnTo>
                    <a:pt x="1270000" y="2540000"/>
                  </a:lnTo>
                  <a:cubicBezTo>
                    <a:pt x="568960" y="2540000"/>
                    <a:pt x="0" y="1971040"/>
                    <a:pt x="0" y="1270000"/>
                  </a:cubicBezTo>
                  <a:close/>
                </a:path>
              </a:pathLst>
            </a:custGeom>
            <a:blipFill>
              <a:blip r:embed="rId4"/>
              <a:stretch>
                <a:fillRect t="-33281" b="-33281"/>
              </a:stretch>
            </a:blipFill>
          </p:spPr>
        </p:sp>
      </p:grpSp>
      <p:sp>
        <p:nvSpPr>
          <p:cNvPr id="18" name="Freeform 18"/>
          <p:cNvSpPr/>
          <p:nvPr/>
        </p:nvSpPr>
        <p:spPr>
          <a:xfrm>
            <a:off x="3816184" y="6490456"/>
            <a:ext cx="11934056" cy="3150226"/>
          </a:xfrm>
          <a:custGeom>
            <a:avLst/>
            <a:gdLst/>
            <a:ahLst/>
            <a:cxnLst/>
            <a:rect l="l" t="t" r="r" b="b"/>
            <a:pathLst>
              <a:path w="11934056" h="3150226">
                <a:moveTo>
                  <a:pt x="0" y="0"/>
                </a:moveTo>
                <a:lnTo>
                  <a:pt x="11934057" y="0"/>
                </a:lnTo>
                <a:lnTo>
                  <a:pt x="11934057" y="3150226"/>
                </a:lnTo>
                <a:lnTo>
                  <a:pt x="0" y="3150226"/>
                </a:lnTo>
                <a:lnTo>
                  <a:pt x="0" y="0"/>
                </a:lnTo>
                <a:close/>
              </a:path>
            </a:pathLst>
          </a:custGeom>
          <a:blipFill>
            <a:blip r:embed="rId5"/>
            <a:stretch>
              <a:fillRect t="-2799" b="-2799"/>
            </a:stretch>
          </a:blipFill>
        </p:spPr>
      </p:sp>
      <p:sp>
        <p:nvSpPr>
          <p:cNvPr id="19" name="TextBox 19"/>
          <p:cNvSpPr txBox="1"/>
          <p:nvPr/>
        </p:nvSpPr>
        <p:spPr>
          <a:xfrm>
            <a:off x="2683409" y="1152208"/>
            <a:ext cx="11262951" cy="704323"/>
          </a:xfrm>
          <a:prstGeom prst="rect">
            <a:avLst/>
          </a:prstGeom>
        </p:spPr>
        <p:txBody>
          <a:bodyPr lIns="0" tIns="0" rIns="0" bIns="0" rtlCol="0" anchor="t">
            <a:spAutoFit/>
          </a:bodyPr>
          <a:lstStyle/>
          <a:p>
            <a:pPr marL="0" lvl="0" indent="0" algn="l">
              <a:lnSpc>
                <a:spcPts val="5707"/>
              </a:lnSpc>
              <a:spcBef>
                <a:spcPct val="0"/>
              </a:spcBef>
            </a:pPr>
            <a:r>
              <a:rPr lang="en-US" sz="4076" b="1">
                <a:solidFill>
                  <a:srgbClr val="10A13B"/>
                </a:solidFill>
                <a:latin typeface="Inter Bold"/>
                <a:ea typeface="Inter Bold"/>
                <a:cs typeface="Inter Bold"/>
                <a:sym typeface="Inter Bold"/>
              </a:rPr>
              <a:t>ETAPA DE SEGUIMIENTO Y EVALUACIÓN</a:t>
            </a:r>
          </a:p>
        </p:txBody>
      </p:sp>
      <p:sp>
        <p:nvSpPr>
          <p:cNvPr id="20" name="TextBox 20"/>
          <p:cNvSpPr txBox="1"/>
          <p:nvPr/>
        </p:nvSpPr>
        <p:spPr>
          <a:xfrm>
            <a:off x="1313779" y="1110061"/>
            <a:ext cx="643793" cy="969645"/>
          </a:xfrm>
          <a:prstGeom prst="rect">
            <a:avLst/>
          </a:prstGeom>
        </p:spPr>
        <p:txBody>
          <a:bodyPr lIns="0" tIns="0" rIns="0" bIns="0" rtlCol="0" anchor="t">
            <a:spAutoFit/>
          </a:bodyPr>
          <a:lstStyle/>
          <a:p>
            <a:pPr marL="0" lvl="0" indent="0" algn="ctr">
              <a:lnSpc>
                <a:spcPts val="7980"/>
              </a:lnSpc>
              <a:spcBef>
                <a:spcPct val="0"/>
              </a:spcBef>
            </a:pPr>
            <a:r>
              <a:rPr lang="en-US" sz="5700" b="1">
                <a:solidFill>
                  <a:srgbClr val="10A13B"/>
                </a:solidFill>
                <a:latin typeface="Inter Bold"/>
                <a:ea typeface="Inter Bold"/>
                <a:cs typeface="Inter Bold"/>
                <a:sym typeface="Inter Bold"/>
              </a:rPr>
              <a:t>2</a:t>
            </a:r>
          </a:p>
        </p:txBody>
      </p:sp>
      <p:pic>
        <p:nvPicPr>
          <p:cNvPr id="21" name="Imagen 20">
            <a:extLst>
              <a:ext uri="{FF2B5EF4-FFF2-40B4-BE49-F238E27FC236}">
                <a16:creationId xmlns:a16="http://schemas.microsoft.com/office/drawing/2014/main" id="{CCAC4E85-EBA5-47F0-A682-F0CD218C44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73328" y="-63918"/>
            <a:ext cx="2514672" cy="1021835"/>
          </a:xfrm>
          <a:prstGeom prst="rect">
            <a:avLst/>
          </a:prstGeom>
        </p:spPr>
      </p:pic>
      <p:pic>
        <p:nvPicPr>
          <p:cNvPr id="22" name="Imagen 21">
            <a:extLst>
              <a:ext uri="{FF2B5EF4-FFF2-40B4-BE49-F238E27FC236}">
                <a16:creationId xmlns:a16="http://schemas.microsoft.com/office/drawing/2014/main" id="{B988CB52-D339-4891-9B7E-5828B776DC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9493" b="51231"/>
          <a:stretch/>
        </p:blipFill>
        <p:spPr>
          <a:xfrm>
            <a:off x="13915591" y="7835747"/>
            <a:ext cx="4415481" cy="245359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564675" y="241624"/>
            <a:ext cx="928049" cy="928049"/>
            <a:chOff x="0" y="0"/>
            <a:chExt cx="812800" cy="812800"/>
          </a:xfrm>
        </p:grpSpPr>
        <p:sp>
          <p:nvSpPr>
            <p:cNvPr id="3" name="Freeform 3"/>
            <p:cNvSpPr/>
            <p:nvPr/>
          </p:nvSpPr>
          <p:spPr>
            <a:xfrm>
              <a:off x="0" y="0"/>
              <a:ext cx="812800" cy="812800"/>
            </a:xfrm>
            <a:custGeom>
              <a:avLst/>
              <a:gdLst/>
              <a:ahLst/>
              <a:cxnLst/>
              <a:rect l="l" t="t" r="r" b="b"/>
              <a:pathLst>
                <a:path w="812800" h="812800">
                  <a:moveTo>
                    <a:pt x="191869" y="0"/>
                  </a:moveTo>
                  <a:lnTo>
                    <a:pt x="620931" y="0"/>
                  </a:lnTo>
                  <a:cubicBezTo>
                    <a:pt x="726897" y="0"/>
                    <a:pt x="812800" y="85903"/>
                    <a:pt x="812800" y="191869"/>
                  </a:cubicBezTo>
                  <a:lnTo>
                    <a:pt x="812800" y="620931"/>
                  </a:lnTo>
                  <a:cubicBezTo>
                    <a:pt x="812800" y="726897"/>
                    <a:pt x="726897" y="812800"/>
                    <a:pt x="620931" y="812800"/>
                  </a:cubicBezTo>
                  <a:lnTo>
                    <a:pt x="191869" y="812800"/>
                  </a:lnTo>
                  <a:cubicBezTo>
                    <a:pt x="85903" y="812800"/>
                    <a:pt x="0" y="726897"/>
                    <a:pt x="0" y="620931"/>
                  </a:cubicBezTo>
                  <a:lnTo>
                    <a:pt x="0" y="191869"/>
                  </a:lnTo>
                  <a:cubicBezTo>
                    <a:pt x="0" y="85903"/>
                    <a:pt x="85903" y="0"/>
                    <a:pt x="191869" y="0"/>
                  </a:cubicBezTo>
                  <a:close/>
                </a:path>
              </a:pathLst>
            </a:custGeom>
            <a:solidFill>
              <a:srgbClr val="FFD500"/>
            </a:solidFill>
          </p:spPr>
        </p:sp>
        <p:sp>
          <p:nvSpPr>
            <p:cNvPr id="4" name="TextBox 4"/>
            <p:cNvSpPr txBox="1"/>
            <p:nvPr/>
          </p:nvSpPr>
          <p:spPr>
            <a:xfrm>
              <a:off x="0" y="-47625"/>
              <a:ext cx="812800" cy="860425"/>
            </a:xfrm>
            <a:prstGeom prst="rect">
              <a:avLst/>
            </a:prstGeom>
          </p:spPr>
          <p:txBody>
            <a:bodyPr lIns="32235" tIns="32235" rIns="32235" bIns="32235" rtlCol="0" anchor="ctr"/>
            <a:lstStyle/>
            <a:p>
              <a:pPr algn="ctr">
                <a:lnSpc>
                  <a:spcPts val="3393"/>
                </a:lnSpc>
              </a:pPr>
              <a:endParaRPr/>
            </a:p>
          </p:txBody>
        </p:sp>
      </p:grpSp>
      <p:sp>
        <p:nvSpPr>
          <p:cNvPr id="5" name="Freeform 5"/>
          <p:cNvSpPr/>
          <p:nvPr/>
        </p:nvSpPr>
        <p:spPr>
          <a:xfrm>
            <a:off x="3493371" y="2334607"/>
            <a:ext cx="13185804" cy="7433884"/>
          </a:xfrm>
          <a:custGeom>
            <a:avLst/>
            <a:gdLst/>
            <a:ahLst/>
            <a:cxnLst/>
            <a:rect l="l" t="t" r="r" b="b"/>
            <a:pathLst>
              <a:path w="13185804" h="7433884">
                <a:moveTo>
                  <a:pt x="0" y="0"/>
                </a:moveTo>
                <a:lnTo>
                  <a:pt x="13185804" y="0"/>
                </a:lnTo>
                <a:lnTo>
                  <a:pt x="13185804" y="7433883"/>
                </a:lnTo>
                <a:lnTo>
                  <a:pt x="0" y="7433883"/>
                </a:lnTo>
                <a:lnTo>
                  <a:pt x="0" y="0"/>
                </a:lnTo>
                <a:close/>
              </a:path>
            </a:pathLst>
          </a:custGeom>
          <a:blipFill>
            <a:blip r:embed="rId2"/>
            <a:stretch>
              <a:fillRect l="-1353"/>
            </a:stretch>
          </a:blipFill>
        </p:spPr>
      </p:sp>
      <p:sp>
        <p:nvSpPr>
          <p:cNvPr id="6" name="TextBox 6"/>
          <p:cNvSpPr txBox="1"/>
          <p:nvPr/>
        </p:nvSpPr>
        <p:spPr>
          <a:xfrm>
            <a:off x="1350597" y="981075"/>
            <a:ext cx="16594051" cy="1626445"/>
          </a:xfrm>
          <a:prstGeom prst="rect">
            <a:avLst/>
          </a:prstGeom>
        </p:spPr>
        <p:txBody>
          <a:bodyPr lIns="0" tIns="0" rIns="0" bIns="0" rtlCol="0" anchor="t">
            <a:spAutoFit/>
          </a:bodyPr>
          <a:lstStyle/>
          <a:p>
            <a:pPr marL="0" lvl="0" indent="0" algn="just">
              <a:lnSpc>
                <a:spcPts val="3278"/>
              </a:lnSpc>
            </a:pPr>
            <a:r>
              <a:rPr lang="en-US" sz="2341" spc="-14">
                <a:solidFill>
                  <a:srgbClr val="119F3B"/>
                </a:solidFill>
                <a:latin typeface="Inter"/>
                <a:ea typeface="Inter"/>
                <a:cs typeface="Inter"/>
                <a:sym typeface="Inter"/>
              </a:rPr>
              <a:t>El diagnóstico es la etapa dentro del proceso de planificación del ordenamiento territorial, que analiza de forma integral las condiciones actuales del territorio. En ese sentido se adelantarán acciones para recopilar y analizar la información disponible y relevante de cara al proceso de elaboración, revisión o modificación del POT a partir de las 5 dimensiones del territorio.</a:t>
            </a:r>
          </a:p>
        </p:txBody>
      </p:sp>
      <p:sp>
        <p:nvSpPr>
          <p:cNvPr id="7" name="TextBox 7"/>
          <p:cNvSpPr txBox="1"/>
          <p:nvPr/>
        </p:nvSpPr>
        <p:spPr>
          <a:xfrm>
            <a:off x="706803" y="195678"/>
            <a:ext cx="643793" cy="969645"/>
          </a:xfrm>
          <a:prstGeom prst="rect">
            <a:avLst/>
          </a:prstGeom>
        </p:spPr>
        <p:txBody>
          <a:bodyPr lIns="0" tIns="0" rIns="0" bIns="0" rtlCol="0" anchor="t">
            <a:spAutoFit/>
          </a:bodyPr>
          <a:lstStyle/>
          <a:p>
            <a:pPr marL="0" lvl="0" indent="0" algn="ctr">
              <a:lnSpc>
                <a:spcPts val="7980"/>
              </a:lnSpc>
              <a:spcBef>
                <a:spcPct val="0"/>
              </a:spcBef>
            </a:pPr>
            <a:r>
              <a:rPr lang="en-US" sz="5700" b="1">
                <a:solidFill>
                  <a:srgbClr val="10A13B"/>
                </a:solidFill>
                <a:latin typeface="Inter Bold"/>
                <a:ea typeface="Inter Bold"/>
                <a:cs typeface="Inter Bold"/>
                <a:sym typeface="Inter Bold"/>
              </a:rPr>
              <a:t>3</a:t>
            </a:r>
          </a:p>
        </p:txBody>
      </p:sp>
      <p:sp>
        <p:nvSpPr>
          <p:cNvPr id="8" name="TextBox 8"/>
          <p:cNvSpPr txBox="1"/>
          <p:nvPr/>
        </p:nvSpPr>
        <p:spPr>
          <a:xfrm>
            <a:off x="1839679" y="324377"/>
            <a:ext cx="11262951" cy="704323"/>
          </a:xfrm>
          <a:prstGeom prst="rect">
            <a:avLst/>
          </a:prstGeom>
        </p:spPr>
        <p:txBody>
          <a:bodyPr lIns="0" tIns="0" rIns="0" bIns="0" rtlCol="0" anchor="t">
            <a:spAutoFit/>
          </a:bodyPr>
          <a:lstStyle/>
          <a:p>
            <a:pPr marL="0" lvl="0" indent="0" algn="l">
              <a:lnSpc>
                <a:spcPts val="5707"/>
              </a:lnSpc>
              <a:spcBef>
                <a:spcPct val="0"/>
              </a:spcBef>
            </a:pPr>
            <a:r>
              <a:rPr lang="en-US" sz="4076" b="1">
                <a:solidFill>
                  <a:srgbClr val="10A13B"/>
                </a:solidFill>
                <a:latin typeface="Inter Bold"/>
                <a:ea typeface="Inter Bold"/>
                <a:cs typeface="Inter Bold"/>
                <a:sym typeface="Inter Bold"/>
              </a:rPr>
              <a:t>ETAPA DE DIAGNÓSTICO</a:t>
            </a:r>
          </a:p>
        </p:txBody>
      </p:sp>
      <p:pic>
        <p:nvPicPr>
          <p:cNvPr id="9" name="Imagen 8">
            <a:extLst>
              <a:ext uri="{FF2B5EF4-FFF2-40B4-BE49-F238E27FC236}">
                <a16:creationId xmlns:a16="http://schemas.microsoft.com/office/drawing/2014/main" id="{7A234739-D3BA-49CD-A161-6A096BBBD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9" y="3392917"/>
            <a:ext cx="12192000" cy="6858000"/>
          </a:xfrm>
          <a:prstGeom prst="rect">
            <a:avLst/>
          </a:prstGeom>
        </p:spPr>
      </p:pic>
      <p:pic>
        <p:nvPicPr>
          <p:cNvPr id="10" name="Imagen 9">
            <a:extLst>
              <a:ext uri="{FF2B5EF4-FFF2-40B4-BE49-F238E27FC236}">
                <a16:creationId xmlns:a16="http://schemas.microsoft.com/office/drawing/2014/main" id="{49D848FC-841D-440F-997C-F133E0147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73328" y="-63918"/>
            <a:ext cx="2514672" cy="10218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27" r="-60913" b="-15371"/>
            </a:stretch>
          </a:blipFill>
        </p:spPr>
      </p:sp>
      <p:sp>
        <p:nvSpPr>
          <p:cNvPr id="3" name="Freeform 3"/>
          <p:cNvSpPr/>
          <p:nvPr/>
        </p:nvSpPr>
        <p:spPr>
          <a:xfrm>
            <a:off x="-386961" y="-1029027"/>
            <a:ext cx="8215483" cy="9794912"/>
          </a:xfrm>
          <a:custGeom>
            <a:avLst/>
            <a:gdLst/>
            <a:ahLst/>
            <a:cxnLst/>
            <a:rect l="l" t="t" r="r" b="b"/>
            <a:pathLst>
              <a:path w="8215483" h="9794912">
                <a:moveTo>
                  <a:pt x="0" y="0"/>
                </a:moveTo>
                <a:lnTo>
                  <a:pt x="8215483" y="0"/>
                </a:lnTo>
                <a:lnTo>
                  <a:pt x="8215483" y="9794912"/>
                </a:lnTo>
                <a:lnTo>
                  <a:pt x="0" y="97949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0459478" y="-1029027"/>
            <a:ext cx="8215483" cy="9794912"/>
          </a:xfrm>
          <a:custGeom>
            <a:avLst/>
            <a:gdLst/>
            <a:ahLst/>
            <a:cxnLst/>
            <a:rect l="l" t="t" r="r" b="b"/>
            <a:pathLst>
              <a:path w="8215483" h="9794912">
                <a:moveTo>
                  <a:pt x="8215483" y="0"/>
                </a:moveTo>
                <a:lnTo>
                  <a:pt x="0" y="0"/>
                </a:lnTo>
                <a:lnTo>
                  <a:pt x="0" y="9794912"/>
                </a:lnTo>
                <a:lnTo>
                  <a:pt x="8215483" y="9794912"/>
                </a:lnTo>
                <a:lnTo>
                  <a:pt x="821548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15331923" y="8696354"/>
            <a:ext cx="3141022" cy="1590646"/>
          </a:xfrm>
          <a:custGeom>
            <a:avLst/>
            <a:gdLst/>
            <a:ahLst/>
            <a:cxnLst/>
            <a:rect l="l" t="t" r="r" b="b"/>
            <a:pathLst>
              <a:path w="3141022" h="1590646">
                <a:moveTo>
                  <a:pt x="0" y="0"/>
                </a:moveTo>
                <a:lnTo>
                  <a:pt x="3141022" y="0"/>
                </a:lnTo>
                <a:lnTo>
                  <a:pt x="3141022" y="1590646"/>
                </a:lnTo>
                <a:lnTo>
                  <a:pt x="0" y="1590646"/>
                </a:lnTo>
                <a:lnTo>
                  <a:pt x="0" y="0"/>
                </a:lnTo>
                <a:close/>
              </a:path>
            </a:pathLst>
          </a:custGeom>
          <a:blipFill>
            <a:blip r:embed="rId5"/>
            <a:stretch>
              <a:fillRect/>
            </a:stretch>
          </a:blipFill>
        </p:spPr>
      </p:sp>
      <p:sp>
        <p:nvSpPr>
          <p:cNvPr id="18" name="TextBox 18"/>
          <p:cNvSpPr txBox="1"/>
          <p:nvPr/>
        </p:nvSpPr>
        <p:spPr>
          <a:xfrm>
            <a:off x="7076989" y="7249402"/>
            <a:ext cx="3697651" cy="400879"/>
          </a:xfrm>
          <a:prstGeom prst="rect">
            <a:avLst/>
          </a:prstGeom>
          <a:solidFill>
            <a:srgbClr val="FFD002"/>
          </a:solidFill>
        </p:spPr>
        <p:txBody>
          <a:bodyPr lIns="0" tIns="0" rIns="0" bIns="0" rtlCol="0" anchor="t">
            <a:spAutoFit/>
          </a:bodyPr>
          <a:lstStyle/>
          <a:p>
            <a:pPr marL="0" lvl="0" indent="0" algn="ctr">
              <a:lnSpc>
                <a:spcPts val="3429"/>
              </a:lnSpc>
            </a:pPr>
            <a:r>
              <a:rPr lang="en-US" sz="2449" b="1" spc="-14" dirty="0">
                <a:solidFill>
                  <a:srgbClr val="23911C"/>
                </a:solidFill>
                <a:latin typeface="Inter Bold"/>
                <a:ea typeface="Inter Bold"/>
                <a:cs typeface="Inter Bold"/>
                <a:sym typeface="Inter Bold"/>
              </a:rPr>
              <a:t>Lee el Código  </a:t>
            </a:r>
          </a:p>
        </p:txBody>
      </p:sp>
      <p:sp>
        <p:nvSpPr>
          <p:cNvPr id="20" name="TextBox 20"/>
          <p:cNvSpPr txBox="1"/>
          <p:nvPr/>
        </p:nvSpPr>
        <p:spPr>
          <a:xfrm>
            <a:off x="3124200" y="374119"/>
            <a:ext cx="11733694" cy="1718419"/>
          </a:xfrm>
          <a:prstGeom prst="rect">
            <a:avLst/>
          </a:prstGeom>
        </p:spPr>
        <p:txBody>
          <a:bodyPr lIns="0" tIns="0" rIns="0" bIns="0" rtlCol="0" anchor="t">
            <a:spAutoFit/>
          </a:bodyPr>
          <a:lstStyle/>
          <a:p>
            <a:pPr marL="0" lvl="0" indent="0" algn="ctr">
              <a:lnSpc>
                <a:spcPts val="6725"/>
              </a:lnSpc>
            </a:pPr>
            <a:r>
              <a:rPr lang="en-US" sz="5700" b="1" dirty="0">
                <a:solidFill>
                  <a:srgbClr val="01842D"/>
                </a:solidFill>
                <a:latin typeface="Inter Bold"/>
                <a:ea typeface="Inter Bold"/>
                <a:cs typeface="Inter Bold"/>
                <a:sym typeface="Inter Bold"/>
              </a:rPr>
              <a:t>CUESTIONARIO BASES GENERALES DEL OT</a:t>
            </a:r>
          </a:p>
        </p:txBody>
      </p:sp>
      <p:pic>
        <p:nvPicPr>
          <p:cNvPr id="22" name="Imagen 21">
            <a:extLst>
              <a:ext uri="{FF2B5EF4-FFF2-40B4-BE49-F238E27FC236}">
                <a16:creationId xmlns:a16="http://schemas.microsoft.com/office/drawing/2014/main" id="{8FFAC23A-22A1-478A-A05C-A8DFCC4C12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0056" y="4121212"/>
            <a:ext cx="2524477" cy="2514951"/>
          </a:xfrm>
          <a:prstGeom prst="rect">
            <a:avLst/>
          </a:prstGeom>
        </p:spPr>
      </p:pic>
      <p:pic>
        <p:nvPicPr>
          <p:cNvPr id="24" name="Imagen 23">
            <a:extLst>
              <a:ext uri="{FF2B5EF4-FFF2-40B4-BE49-F238E27FC236}">
                <a16:creationId xmlns:a16="http://schemas.microsoft.com/office/drawing/2014/main" id="{2FB65E72-2614-4CDD-BD13-C3E194159C8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67" b="93833" l="10000" r="90000">
                        <a14:foregroundMark x1="36500" y1="6833" x2="37500" y2="10333"/>
                        <a14:foregroundMark x1="53000" y1="93000" x2="50667" y2="93833"/>
                      </a14:backgroundRemoval>
                    </a14:imgEffect>
                  </a14:imgLayer>
                </a14:imgProps>
              </a:ext>
            </a:extLst>
          </a:blip>
          <a:stretch>
            <a:fillRect/>
          </a:stretch>
        </p:blipFill>
        <p:spPr>
          <a:xfrm>
            <a:off x="4817194" y="1914447"/>
            <a:ext cx="8347705" cy="8347705"/>
          </a:xfrm>
          <a:prstGeom prst="rect">
            <a:avLst/>
          </a:prstGeom>
        </p:spPr>
      </p:pic>
    </p:spTree>
    <p:extLst>
      <p:ext uri="{BB962C8B-B14F-4D97-AF65-F5344CB8AC3E}">
        <p14:creationId xmlns:p14="http://schemas.microsoft.com/office/powerpoint/2010/main" val="3196262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564675" y="241624"/>
            <a:ext cx="928049" cy="928049"/>
            <a:chOff x="0" y="0"/>
            <a:chExt cx="812800" cy="812800"/>
          </a:xfrm>
        </p:grpSpPr>
        <p:sp>
          <p:nvSpPr>
            <p:cNvPr id="3" name="Freeform 3"/>
            <p:cNvSpPr/>
            <p:nvPr/>
          </p:nvSpPr>
          <p:spPr>
            <a:xfrm>
              <a:off x="0" y="0"/>
              <a:ext cx="812800" cy="812800"/>
            </a:xfrm>
            <a:custGeom>
              <a:avLst/>
              <a:gdLst/>
              <a:ahLst/>
              <a:cxnLst/>
              <a:rect l="l" t="t" r="r" b="b"/>
              <a:pathLst>
                <a:path w="812800" h="812800">
                  <a:moveTo>
                    <a:pt x="191869" y="0"/>
                  </a:moveTo>
                  <a:lnTo>
                    <a:pt x="620931" y="0"/>
                  </a:lnTo>
                  <a:cubicBezTo>
                    <a:pt x="726897" y="0"/>
                    <a:pt x="812800" y="85903"/>
                    <a:pt x="812800" y="191869"/>
                  </a:cubicBezTo>
                  <a:lnTo>
                    <a:pt x="812800" y="620931"/>
                  </a:lnTo>
                  <a:cubicBezTo>
                    <a:pt x="812800" y="726897"/>
                    <a:pt x="726897" y="812800"/>
                    <a:pt x="620931" y="812800"/>
                  </a:cubicBezTo>
                  <a:lnTo>
                    <a:pt x="191869" y="812800"/>
                  </a:lnTo>
                  <a:cubicBezTo>
                    <a:pt x="85903" y="812800"/>
                    <a:pt x="0" y="726897"/>
                    <a:pt x="0" y="620931"/>
                  </a:cubicBezTo>
                  <a:lnTo>
                    <a:pt x="0" y="191869"/>
                  </a:lnTo>
                  <a:cubicBezTo>
                    <a:pt x="0" y="85903"/>
                    <a:pt x="85903" y="0"/>
                    <a:pt x="191869" y="0"/>
                  </a:cubicBezTo>
                  <a:close/>
                </a:path>
              </a:pathLst>
            </a:custGeom>
            <a:solidFill>
              <a:srgbClr val="FFD500"/>
            </a:solidFill>
          </p:spPr>
        </p:sp>
        <p:sp>
          <p:nvSpPr>
            <p:cNvPr id="4" name="TextBox 4"/>
            <p:cNvSpPr txBox="1"/>
            <p:nvPr/>
          </p:nvSpPr>
          <p:spPr>
            <a:xfrm>
              <a:off x="0" y="-47625"/>
              <a:ext cx="812800" cy="860425"/>
            </a:xfrm>
            <a:prstGeom prst="rect">
              <a:avLst/>
            </a:prstGeom>
          </p:spPr>
          <p:txBody>
            <a:bodyPr lIns="32235" tIns="32235" rIns="32235" bIns="32235" rtlCol="0" anchor="ctr"/>
            <a:lstStyle/>
            <a:p>
              <a:pPr algn="ctr">
                <a:lnSpc>
                  <a:spcPts val="3393"/>
                </a:lnSpc>
              </a:pPr>
              <a:endParaRPr dirty="0"/>
            </a:p>
          </p:txBody>
        </p:sp>
      </p:grpSp>
      <p:sp>
        <p:nvSpPr>
          <p:cNvPr id="5" name="Freeform 5"/>
          <p:cNvSpPr/>
          <p:nvPr/>
        </p:nvSpPr>
        <p:spPr>
          <a:xfrm>
            <a:off x="1416796" y="4867574"/>
            <a:ext cx="15658408" cy="4942493"/>
          </a:xfrm>
          <a:custGeom>
            <a:avLst/>
            <a:gdLst/>
            <a:ahLst/>
            <a:cxnLst/>
            <a:rect l="l" t="t" r="r" b="b"/>
            <a:pathLst>
              <a:path w="15658408" h="7809631">
                <a:moveTo>
                  <a:pt x="0" y="0"/>
                </a:moveTo>
                <a:lnTo>
                  <a:pt x="15658408" y="0"/>
                </a:lnTo>
                <a:lnTo>
                  <a:pt x="15658408" y="7809631"/>
                </a:lnTo>
                <a:lnTo>
                  <a:pt x="0" y="7809631"/>
                </a:lnTo>
                <a:lnTo>
                  <a:pt x="0" y="0"/>
                </a:lnTo>
                <a:close/>
              </a:path>
            </a:pathLst>
          </a:custGeom>
          <a:blipFill>
            <a:blip r:embed="rId2"/>
            <a:stretch>
              <a:fillRect l="-1666" r="1666" b="-58010"/>
            </a:stretch>
          </a:blipFill>
        </p:spPr>
      </p:sp>
      <p:sp>
        <p:nvSpPr>
          <p:cNvPr id="6" name="TextBox 6"/>
          <p:cNvSpPr txBox="1"/>
          <p:nvPr/>
        </p:nvSpPr>
        <p:spPr>
          <a:xfrm>
            <a:off x="1350597" y="1117736"/>
            <a:ext cx="16594051" cy="1216870"/>
          </a:xfrm>
          <a:prstGeom prst="rect">
            <a:avLst/>
          </a:prstGeom>
        </p:spPr>
        <p:txBody>
          <a:bodyPr lIns="0" tIns="0" rIns="0" bIns="0" rtlCol="0" anchor="t">
            <a:spAutoFit/>
          </a:bodyPr>
          <a:lstStyle/>
          <a:p>
            <a:pPr marL="0" lvl="0" indent="0" algn="just">
              <a:lnSpc>
                <a:spcPts val="3278"/>
              </a:lnSpc>
            </a:pPr>
            <a:r>
              <a:rPr lang="en-US" sz="2341" spc="-14" dirty="0">
                <a:solidFill>
                  <a:srgbClr val="119F3B"/>
                </a:solidFill>
                <a:latin typeface="Inter"/>
                <a:ea typeface="Inter"/>
                <a:cs typeface="Inter"/>
                <a:sym typeface="Inter"/>
              </a:rPr>
              <a:t>Es un </a:t>
            </a:r>
            <a:r>
              <a:rPr lang="en-US" sz="2341" spc="-14" dirty="0" err="1">
                <a:solidFill>
                  <a:srgbClr val="119F3B"/>
                </a:solidFill>
                <a:latin typeface="Inter"/>
                <a:ea typeface="Inter"/>
                <a:cs typeface="Inter"/>
                <a:sym typeface="Inter"/>
              </a:rPr>
              <a:t>momento</a:t>
            </a:r>
            <a:r>
              <a:rPr lang="en-US" sz="2341" spc="-14" dirty="0">
                <a:solidFill>
                  <a:srgbClr val="119F3B"/>
                </a:solidFill>
                <a:latin typeface="Inter"/>
                <a:ea typeface="Inter"/>
                <a:cs typeface="Inter"/>
                <a:sym typeface="Inter"/>
              </a:rPr>
              <a:t> </a:t>
            </a:r>
            <a:r>
              <a:rPr lang="en-US" sz="2341" spc="-14" dirty="0" err="1">
                <a:solidFill>
                  <a:srgbClr val="119F3B"/>
                </a:solidFill>
                <a:latin typeface="Inter"/>
                <a:ea typeface="Inter"/>
                <a:cs typeface="Inter"/>
                <a:sym typeface="Inter"/>
              </a:rPr>
              <a:t>en</a:t>
            </a:r>
            <a:r>
              <a:rPr lang="en-US" sz="2341" spc="-14" dirty="0">
                <a:solidFill>
                  <a:srgbClr val="119F3B"/>
                </a:solidFill>
                <a:latin typeface="Inter"/>
                <a:ea typeface="Inter"/>
                <a:cs typeface="Inter"/>
                <a:sym typeface="Inter"/>
              </a:rPr>
              <a:t> el </a:t>
            </a:r>
            <a:r>
              <a:rPr lang="en-US" sz="2341" spc="-14" dirty="0" err="1">
                <a:solidFill>
                  <a:srgbClr val="119F3B"/>
                </a:solidFill>
                <a:latin typeface="Inter"/>
                <a:ea typeface="Inter"/>
                <a:cs typeface="Inter"/>
                <a:sym typeface="Inter"/>
              </a:rPr>
              <a:t>cual</a:t>
            </a:r>
            <a:r>
              <a:rPr lang="en-US" sz="2341" spc="-14" dirty="0">
                <a:solidFill>
                  <a:srgbClr val="119F3B"/>
                </a:solidFill>
                <a:latin typeface="Inter"/>
                <a:ea typeface="Inter"/>
                <a:cs typeface="Inter"/>
                <a:sym typeface="Inter"/>
              </a:rPr>
              <a:t>, </a:t>
            </a:r>
            <a:r>
              <a:rPr lang="en-US" sz="2341" spc="-14" dirty="0" err="1">
                <a:solidFill>
                  <a:srgbClr val="119F3B"/>
                </a:solidFill>
                <a:latin typeface="Inter"/>
                <a:ea typeface="Inter"/>
                <a:cs typeface="Inter"/>
                <a:sym typeface="Inter"/>
              </a:rPr>
              <a:t>mediante</a:t>
            </a:r>
            <a:r>
              <a:rPr lang="en-US" sz="2341" spc="-14" dirty="0">
                <a:solidFill>
                  <a:srgbClr val="119F3B"/>
                </a:solidFill>
                <a:latin typeface="Inter"/>
                <a:ea typeface="Inter"/>
                <a:cs typeface="Inter"/>
                <a:sym typeface="Inter"/>
              </a:rPr>
              <a:t> un </a:t>
            </a:r>
            <a:r>
              <a:rPr lang="en-US" sz="2341" spc="-14" dirty="0" err="1">
                <a:solidFill>
                  <a:srgbClr val="119F3B"/>
                </a:solidFill>
                <a:latin typeface="Inter"/>
                <a:ea typeface="Inter"/>
                <a:cs typeface="Inter"/>
                <a:sym typeface="Inter"/>
              </a:rPr>
              <a:t>esfuerzo</a:t>
            </a:r>
            <a:r>
              <a:rPr lang="en-US" sz="2341" spc="-14" dirty="0">
                <a:solidFill>
                  <a:srgbClr val="119F3B"/>
                </a:solidFill>
                <a:latin typeface="Inter"/>
                <a:ea typeface="Inter"/>
                <a:cs typeface="Inter"/>
                <a:sym typeface="Inter"/>
              </a:rPr>
              <a:t> </a:t>
            </a:r>
            <a:r>
              <a:rPr lang="en-US" sz="2341" spc="-14" dirty="0" err="1">
                <a:solidFill>
                  <a:srgbClr val="119F3B"/>
                </a:solidFill>
                <a:latin typeface="Inter"/>
                <a:ea typeface="Inter"/>
                <a:cs typeface="Inter"/>
                <a:sym typeface="Inter"/>
              </a:rPr>
              <a:t>técnico</a:t>
            </a:r>
            <a:r>
              <a:rPr lang="en-US" sz="2341" spc="-14" dirty="0">
                <a:solidFill>
                  <a:srgbClr val="119F3B"/>
                </a:solidFill>
                <a:latin typeface="Inter"/>
                <a:ea typeface="Inter"/>
                <a:cs typeface="Inter"/>
                <a:sym typeface="Inter"/>
              </a:rPr>
              <a:t>, </a:t>
            </a:r>
            <a:r>
              <a:rPr lang="en-US" sz="2341" spc="-14" dirty="0" err="1">
                <a:solidFill>
                  <a:srgbClr val="119F3B"/>
                </a:solidFill>
                <a:latin typeface="Inter"/>
                <a:ea typeface="Inter"/>
                <a:cs typeface="Inter"/>
                <a:sym typeface="Inter"/>
              </a:rPr>
              <a:t>administrativo</a:t>
            </a:r>
            <a:r>
              <a:rPr lang="en-US" sz="2341" spc="-14" dirty="0">
                <a:solidFill>
                  <a:srgbClr val="119F3B"/>
                </a:solidFill>
                <a:latin typeface="Inter"/>
                <a:ea typeface="Inter"/>
                <a:cs typeface="Inter"/>
                <a:sym typeface="Inter"/>
              </a:rPr>
              <a:t>, </a:t>
            </a:r>
            <a:r>
              <a:rPr lang="en-US" sz="2341" spc="-14" dirty="0" err="1">
                <a:solidFill>
                  <a:srgbClr val="119F3B"/>
                </a:solidFill>
                <a:latin typeface="Inter"/>
                <a:ea typeface="Inter"/>
                <a:cs typeface="Inter"/>
                <a:sym typeface="Inter"/>
              </a:rPr>
              <a:t>interdisciplinario</a:t>
            </a:r>
            <a:r>
              <a:rPr lang="en-US" sz="2341" spc="-14" dirty="0">
                <a:solidFill>
                  <a:srgbClr val="119F3B"/>
                </a:solidFill>
                <a:latin typeface="Inter"/>
                <a:ea typeface="Inter"/>
                <a:cs typeface="Inter"/>
                <a:sym typeface="Inter"/>
              </a:rPr>
              <a:t> e </a:t>
            </a:r>
            <a:r>
              <a:rPr lang="en-US" sz="2341" spc="-14" dirty="0" err="1">
                <a:solidFill>
                  <a:srgbClr val="119F3B"/>
                </a:solidFill>
                <a:latin typeface="Inter"/>
                <a:ea typeface="Inter"/>
                <a:cs typeface="Inter"/>
                <a:sym typeface="Inter"/>
              </a:rPr>
              <a:t>interinstitucional</a:t>
            </a:r>
            <a:r>
              <a:rPr lang="en-US" sz="2341" spc="-14" dirty="0">
                <a:solidFill>
                  <a:srgbClr val="119F3B"/>
                </a:solidFill>
                <a:latin typeface="Inter"/>
                <a:ea typeface="Inter"/>
                <a:cs typeface="Inter"/>
                <a:sym typeface="Inter"/>
              </a:rPr>
              <a:t> (</a:t>
            </a:r>
            <a:r>
              <a:rPr lang="en-US" sz="2341" spc="-14" dirty="0" err="1">
                <a:solidFill>
                  <a:srgbClr val="119F3B"/>
                </a:solidFill>
                <a:latin typeface="Inter"/>
                <a:ea typeface="Inter"/>
                <a:cs typeface="Inter"/>
                <a:sym typeface="Inter"/>
              </a:rPr>
              <a:t>instancias</a:t>
            </a:r>
            <a:r>
              <a:rPr lang="en-US" sz="2341" spc="-14" dirty="0">
                <a:solidFill>
                  <a:srgbClr val="119F3B"/>
                </a:solidFill>
                <a:latin typeface="Inter"/>
                <a:ea typeface="Inter"/>
                <a:cs typeface="Inter"/>
                <a:sym typeface="Inter"/>
              </a:rPr>
              <a:t> del </a:t>
            </a:r>
            <a:r>
              <a:rPr lang="en-US" sz="2341" spc="-14" dirty="0" err="1">
                <a:solidFill>
                  <a:srgbClr val="119F3B"/>
                </a:solidFill>
                <a:latin typeface="Inter"/>
                <a:ea typeface="Inter"/>
                <a:cs typeface="Inter"/>
                <a:sym typeface="Inter"/>
              </a:rPr>
              <a:t>proceso</a:t>
            </a:r>
            <a:r>
              <a:rPr lang="en-US" sz="2341" spc="-14" dirty="0">
                <a:solidFill>
                  <a:srgbClr val="119F3B"/>
                </a:solidFill>
                <a:latin typeface="Inter"/>
                <a:ea typeface="Inter"/>
                <a:cs typeface="Inter"/>
                <a:sym typeface="Inter"/>
              </a:rPr>
              <a:t> de </a:t>
            </a:r>
            <a:r>
              <a:rPr lang="en-US" sz="2341" spc="-14" dirty="0" err="1">
                <a:solidFill>
                  <a:srgbClr val="119F3B"/>
                </a:solidFill>
                <a:latin typeface="Inter"/>
                <a:ea typeface="Inter"/>
                <a:cs typeface="Inter"/>
                <a:sym typeface="Inter"/>
              </a:rPr>
              <a:t>revisión</a:t>
            </a:r>
            <a:r>
              <a:rPr lang="en-US" sz="2341" spc="-14" dirty="0">
                <a:solidFill>
                  <a:srgbClr val="119F3B"/>
                </a:solidFill>
                <a:latin typeface="Inter"/>
                <a:ea typeface="Inter"/>
                <a:cs typeface="Inter"/>
                <a:sym typeface="Inter"/>
              </a:rPr>
              <a:t>), se </a:t>
            </a:r>
            <a:r>
              <a:rPr lang="en-US" sz="2341" spc="-14" dirty="0" err="1">
                <a:solidFill>
                  <a:srgbClr val="119F3B"/>
                </a:solidFill>
                <a:latin typeface="Inter"/>
                <a:ea typeface="Inter"/>
                <a:cs typeface="Inter"/>
                <a:sym typeface="Inter"/>
              </a:rPr>
              <a:t>toman</a:t>
            </a:r>
            <a:r>
              <a:rPr lang="en-US" sz="2341" spc="-14" dirty="0">
                <a:solidFill>
                  <a:srgbClr val="119F3B"/>
                </a:solidFill>
                <a:latin typeface="Inter"/>
                <a:ea typeface="Inter"/>
                <a:cs typeface="Inter"/>
                <a:sym typeface="Inter"/>
              </a:rPr>
              <a:t> las </a:t>
            </a:r>
            <a:r>
              <a:rPr lang="en-US" sz="2341" spc="-14" dirty="0" err="1">
                <a:solidFill>
                  <a:srgbClr val="119F3B"/>
                </a:solidFill>
                <a:latin typeface="Inter"/>
                <a:ea typeface="Inter"/>
                <a:cs typeface="Inter"/>
                <a:sym typeface="Inter"/>
              </a:rPr>
              <a:t>decisiones</a:t>
            </a:r>
            <a:r>
              <a:rPr lang="en-US" sz="2341" spc="-14" dirty="0">
                <a:solidFill>
                  <a:srgbClr val="119F3B"/>
                </a:solidFill>
                <a:latin typeface="Inter"/>
                <a:ea typeface="Inter"/>
                <a:cs typeface="Inter"/>
                <a:sym typeface="Inter"/>
              </a:rPr>
              <a:t> de </a:t>
            </a:r>
            <a:r>
              <a:rPr lang="en-US" sz="2341" spc="-14" dirty="0" err="1">
                <a:solidFill>
                  <a:srgbClr val="119F3B"/>
                </a:solidFill>
                <a:latin typeface="Inter"/>
                <a:ea typeface="Inter"/>
                <a:cs typeface="Inter"/>
                <a:sym typeface="Inter"/>
              </a:rPr>
              <a:t>ordenamiento</a:t>
            </a:r>
            <a:r>
              <a:rPr lang="en-US" sz="2341" spc="-14" dirty="0">
                <a:solidFill>
                  <a:srgbClr val="119F3B"/>
                </a:solidFill>
                <a:latin typeface="Inter"/>
                <a:ea typeface="Inter"/>
                <a:cs typeface="Inter"/>
                <a:sym typeface="Inter"/>
              </a:rPr>
              <a:t> territorial para el </a:t>
            </a:r>
            <a:r>
              <a:rPr lang="en-US" sz="2341" spc="-14" dirty="0" err="1">
                <a:solidFill>
                  <a:srgbClr val="119F3B"/>
                </a:solidFill>
                <a:latin typeface="Inter"/>
                <a:ea typeface="Inter"/>
                <a:cs typeface="Inter"/>
                <a:sym typeface="Inter"/>
              </a:rPr>
              <a:t>municipio</a:t>
            </a:r>
            <a:r>
              <a:rPr lang="en-US" sz="2341" spc="-14" dirty="0">
                <a:solidFill>
                  <a:srgbClr val="119F3B"/>
                </a:solidFill>
                <a:latin typeface="Inter"/>
                <a:ea typeface="Inter"/>
                <a:cs typeface="Inter"/>
                <a:sym typeface="Inter"/>
              </a:rPr>
              <a:t>, a </a:t>
            </a:r>
            <a:r>
              <a:rPr lang="en-US" sz="2341" spc="-14" dirty="0" err="1">
                <a:solidFill>
                  <a:srgbClr val="119F3B"/>
                </a:solidFill>
                <a:latin typeface="Inter"/>
                <a:ea typeface="Inter"/>
                <a:cs typeface="Inter"/>
                <a:sym typeface="Inter"/>
              </a:rPr>
              <a:t>partir</a:t>
            </a:r>
            <a:r>
              <a:rPr lang="en-US" sz="2341" spc="-14" dirty="0">
                <a:solidFill>
                  <a:srgbClr val="119F3B"/>
                </a:solidFill>
                <a:latin typeface="Inter"/>
                <a:ea typeface="Inter"/>
                <a:cs typeface="Inter"/>
                <a:sym typeface="Inter"/>
              </a:rPr>
              <a:t> de los </a:t>
            </a:r>
            <a:r>
              <a:rPr lang="en-US" sz="2341" spc="-14" dirty="0" err="1">
                <a:solidFill>
                  <a:srgbClr val="119F3B"/>
                </a:solidFill>
                <a:latin typeface="Inter"/>
                <a:ea typeface="Inter"/>
                <a:cs typeface="Inter"/>
                <a:sym typeface="Inter"/>
              </a:rPr>
              <a:t>resultados</a:t>
            </a:r>
            <a:r>
              <a:rPr lang="en-US" sz="2341" spc="-14" dirty="0">
                <a:solidFill>
                  <a:srgbClr val="119F3B"/>
                </a:solidFill>
                <a:latin typeface="Inter"/>
                <a:ea typeface="Inter"/>
                <a:cs typeface="Inter"/>
                <a:sym typeface="Inter"/>
              </a:rPr>
              <a:t> del </a:t>
            </a:r>
            <a:r>
              <a:rPr lang="en-US" sz="2341" spc="-14" dirty="0" err="1">
                <a:solidFill>
                  <a:srgbClr val="119F3B"/>
                </a:solidFill>
                <a:latin typeface="Inter"/>
                <a:ea typeface="Inter"/>
                <a:cs typeface="Inter"/>
                <a:sym typeface="Inter"/>
              </a:rPr>
              <a:t>diagnóstico</a:t>
            </a:r>
            <a:r>
              <a:rPr lang="en-US" sz="2341" spc="-14" dirty="0">
                <a:solidFill>
                  <a:srgbClr val="119F3B"/>
                </a:solidFill>
                <a:latin typeface="Inter"/>
                <a:ea typeface="Inter"/>
                <a:cs typeface="Inter"/>
                <a:sym typeface="Inter"/>
              </a:rPr>
              <a:t> territorial y del </a:t>
            </a:r>
            <a:r>
              <a:rPr lang="en-US" sz="2341" spc="-14" dirty="0" err="1">
                <a:solidFill>
                  <a:srgbClr val="119F3B"/>
                </a:solidFill>
                <a:latin typeface="Inter"/>
                <a:ea typeface="Inter"/>
                <a:cs typeface="Inter"/>
                <a:sym typeface="Inter"/>
              </a:rPr>
              <a:t>seguimiento</a:t>
            </a:r>
            <a:r>
              <a:rPr lang="en-US" sz="2341" spc="-14" dirty="0">
                <a:solidFill>
                  <a:srgbClr val="119F3B"/>
                </a:solidFill>
                <a:latin typeface="Inter"/>
                <a:ea typeface="Inter"/>
                <a:cs typeface="Inter"/>
                <a:sym typeface="Inter"/>
              </a:rPr>
              <a:t> y </a:t>
            </a:r>
            <a:r>
              <a:rPr lang="en-US" sz="2341" spc="-14" dirty="0" err="1">
                <a:solidFill>
                  <a:srgbClr val="119F3B"/>
                </a:solidFill>
                <a:latin typeface="Inter"/>
                <a:ea typeface="Inter"/>
                <a:cs typeface="Inter"/>
                <a:sym typeface="Inter"/>
              </a:rPr>
              <a:t>evaluación</a:t>
            </a:r>
            <a:r>
              <a:rPr lang="en-US" sz="2341" spc="-14" dirty="0">
                <a:solidFill>
                  <a:srgbClr val="119F3B"/>
                </a:solidFill>
                <a:latin typeface="Inter"/>
                <a:ea typeface="Inter"/>
                <a:cs typeface="Inter"/>
                <a:sym typeface="Inter"/>
              </a:rPr>
              <a:t> y del </a:t>
            </a:r>
            <a:r>
              <a:rPr lang="en-US" sz="2341" spc="-14" dirty="0" err="1">
                <a:solidFill>
                  <a:srgbClr val="119F3B"/>
                </a:solidFill>
                <a:latin typeface="Inter"/>
                <a:ea typeface="Inter"/>
                <a:cs typeface="Inter"/>
                <a:sym typeface="Inter"/>
              </a:rPr>
              <a:t>diagnóstico</a:t>
            </a:r>
            <a:r>
              <a:rPr lang="en-US" sz="2341" spc="-14" dirty="0">
                <a:solidFill>
                  <a:srgbClr val="119F3B"/>
                </a:solidFill>
                <a:latin typeface="Inter"/>
                <a:ea typeface="Inter"/>
                <a:cs typeface="Inter"/>
                <a:sym typeface="Inter"/>
              </a:rPr>
              <a:t> territorial. </a:t>
            </a:r>
          </a:p>
        </p:txBody>
      </p:sp>
      <p:sp>
        <p:nvSpPr>
          <p:cNvPr id="7" name="TextBox 7"/>
          <p:cNvSpPr txBox="1"/>
          <p:nvPr/>
        </p:nvSpPr>
        <p:spPr>
          <a:xfrm>
            <a:off x="706803" y="195678"/>
            <a:ext cx="643793" cy="969645"/>
          </a:xfrm>
          <a:prstGeom prst="rect">
            <a:avLst/>
          </a:prstGeom>
        </p:spPr>
        <p:txBody>
          <a:bodyPr lIns="0" tIns="0" rIns="0" bIns="0" rtlCol="0" anchor="t">
            <a:spAutoFit/>
          </a:bodyPr>
          <a:lstStyle/>
          <a:p>
            <a:pPr marL="0" lvl="0" indent="0" algn="ctr">
              <a:lnSpc>
                <a:spcPts val="7980"/>
              </a:lnSpc>
              <a:spcBef>
                <a:spcPct val="0"/>
              </a:spcBef>
            </a:pPr>
            <a:r>
              <a:rPr lang="en-US" sz="5700" b="1">
                <a:solidFill>
                  <a:srgbClr val="10A13B"/>
                </a:solidFill>
                <a:latin typeface="Inter Bold"/>
                <a:ea typeface="Inter Bold"/>
                <a:cs typeface="Inter Bold"/>
                <a:sym typeface="Inter Bold"/>
              </a:rPr>
              <a:t>4</a:t>
            </a:r>
          </a:p>
        </p:txBody>
      </p:sp>
      <p:sp>
        <p:nvSpPr>
          <p:cNvPr id="8" name="TextBox 8"/>
          <p:cNvSpPr txBox="1"/>
          <p:nvPr/>
        </p:nvSpPr>
        <p:spPr>
          <a:xfrm>
            <a:off x="1839679" y="324377"/>
            <a:ext cx="11262951" cy="704323"/>
          </a:xfrm>
          <a:prstGeom prst="rect">
            <a:avLst/>
          </a:prstGeom>
        </p:spPr>
        <p:txBody>
          <a:bodyPr lIns="0" tIns="0" rIns="0" bIns="0" rtlCol="0" anchor="t">
            <a:spAutoFit/>
          </a:bodyPr>
          <a:lstStyle/>
          <a:p>
            <a:pPr marL="0" lvl="0" indent="0" algn="l">
              <a:lnSpc>
                <a:spcPts val="5707"/>
              </a:lnSpc>
              <a:spcBef>
                <a:spcPct val="0"/>
              </a:spcBef>
            </a:pPr>
            <a:r>
              <a:rPr lang="en-US" sz="4076" b="1">
                <a:solidFill>
                  <a:srgbClr val="10A13B"/>
                </a:solidFill>
                <a:latin typeface="Inter Bold"/>
                <a:ea typeface="Inter Bold"/>
                <a:cs typeface="Inter Bold"/>
                <a:sym typeface="Inter Bold"/>
              </a:rPr>
              <a:t>ETAPA DE FORMULACIÓN</a:t>
            </a:r>
          </a:p>
        </p:txBody>
      </p:sp>
      <p:pic>
        <p:nvPicPr>
          <p:cNvPr id="9" name="Imagen 8">
            <a:extLst>
              <a:ext uri="{FF2B5EF4-FFF2-40B4-BE49-F238E27FC236}">
                <a16:creationId xmlns:a16="http://schemas.microsoft.com/office/drawing/2014/main" id="{82039DB7-A4E4-4BDF-A8F7-58D1FC975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8506"/>
            <a:ext cx="7162800" cy="4029075"/>
          </a:xfrm>
          <a:prstGeom prst="rect">
            <a:avLst/>
          </a:prstGeom>
        </p:spPr>
      </p:pic>
      <p:pic>
        <p:nvPicPr>
          <p:cNvPr id="10" name="Imagen 9">
            <a:extLst>
              <a:ext uri="{FF2B5EF4-FFF2-40B4-BE49-F238E27FC236}">
                <a16:creationId xmlns:a16="http://schemas.microsoft.com/office/drawing/2014/main" id="{AE36C1C0-60D9-4FF9-825C-95F6CA7077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7200" y="-28161"/>
            <a:ext cx="2514672" cy="1021835"/>
          </a:xfrm>
          <a:prstGeom prst="rect">
            <a:avLst/>
          </a:prstGeom>
        </p:spPr>
      </p:pic>
      <p:sp>
        <p:nvSpPr>
          <p:cNvPr id="11" name="Freeform 5">
            <a:extLst>
              <a:ext uri="{FF2B5EF4-FFF2-40B4-BE49-F238E27FC236}">
                <a16:creationId xmlns:a16="http://schemas.microsoft.com/office/drawing/2014/main" id="{4A37A771-04D9-4C66-A4A4-DCEA8CB1E9B2}"/>
              </a:ext>
            </a:extLst>
          </p:cNvPr>
          <p:cNvSpPr/>
          <p:nvPr/>
        </p:nvSpPr>
        <p:spPr>
          <a:xfrm>
            <a:off x="1651800" y="2404270"/>
            <a:ext cx="15188400" cy="2734267"/>
          </a:xfrm>
          <a:custGeom>
            <a:avLst/>
            <a:gdLst/>
            <a:ahLst/>
            <a:cxnLst/>
            <a:rect l="l" t="t" r="r" b="b"/>
            <a:pathLst>
              <a:path w="15658408" h="7809631">
                <a:moveTo>
                  <a:pt x="0" y="0"/>
                </a:moveTo>
                <a:lnTo>
                  <a:pt x="15658408" y="0"/>
                </a:lnTo>
                <a:lnTo>
                  <a:pt x="15658408" y="7809631"/>
                </a:lnTo>
                <a:lnTo>
                  <a:pt x="0" y="7809631"/>
                </a:lnTo>
                <a:lnTo>
                  <a:pt x="0" y="0"/>
                </a:lnTo>
                <a:close/>
              </a:path>
            </a:pathLst>
          </a:custGeom>
          <a:blipFill>
            <a:blip r:embed="rId2"/>
            <a:stretch>
              <a:fillRect t="-185620" b="-1"/>
            </a:stretch>
          </a:blipFill>
        </p:spPr>
      </p:sp>
      <p:pic>
        <p:nvPicPr>
          <p:cNvPr id="1026" name="Picture 2" descr="Francia lupa dibujo ordenador iconos, lupa, técnica, Francia, pintura png |  PNGWing">
            <a:extLst>
              <a:ext uri="{FF2B5EF4-FFF2-40B4-BE49-F238E27FC236}">
                <a16:creationId xmlns:a16="http://schemas.microsoft.com/office/drawing/2014/main" id="{3910282B-F36B-49E3-BA08-F77B6E4B20A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759" b="94234" l="1413" r="96522">
                        <a14:foregroundMark x1="6196" y1="59788" x2="2500" y2="40061"/>
                        <a14:foregroundMark x1="2500" y1="40061" x2="5326" y2="23672"/>
                        <a14:foregroundMark x1="5326" y1="23672" x2="7500" y2="18816"/>
                        <a14:foregroundMark x1="39783" y1="7436" x2="35761" y2="1517"/>
                        <a14:foregroundMark x1="35761" y1="1517" x2="24022" y2="910"/>
                        <a14:foregroundMark x1="24022" y1="910" x2="15652" y2="4401"/>
                        <a14:foregroundMark x1="91848" y1="89833" x2="73370" y2="65857"/>
                        <a14:foregroundMark x1="73370" y1="65857" x2="68370" y2="62822"/>
                        <a14:foregroundMark x1="68370" y1="62822" x2="58696" y2="61912"/>
                        <a14:foregroundMark x1="55870" y1="59788" x2="66413" y2="71775"/>
                        <a14:foregroundMark x1="90652" y1="94234" x2="96630" y2="93171"/>
                        <a14:foregroundMark x1="1413" y1="42640" x2="1739" y2="35812"/>
                        <a14:backgroundMark x1="18696" y1="56601" x2="35435" y2="35053"/>
                        <a14:backgroundMark x1="35435" y1="35053" x2="41087" y2="25645"/>
                      </a14:backgroundRemoval>
                    </a14:imgEffect>
                  </a14:imgLayer>
                </a14:imgProps>
              </a:ext>
              <a:ext uri="{28A0092B-C50C-407E-A947-70E740481C1C}">
                <a14:useLocalDpi xmlns:a14="http://schemas.microsoft.com/office/drawing/2010/main" val="0"/>
              </a:ext>
            </a:extLst>
          </a:blip>
          <a:srcRect/>
          <a:stretch>
            <a:fillRect/>
          </a:stretch>
        </p:blipFill>
        <p:spPr bwMode="auto">
          <a:xfrm rot="7229514">
            <a:off x="286116" y="6528909"/>
            <a:ext cx="2261359" cy="16198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9CA396DF-136C-4F2B-A89E-CADFA769F41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37324" y="0"/>
            <a:ext cx="18116937" cy="10190777"/>
          </a:xfrm>
          <a:prstGeom prst="rect">
            <a:avLst/>
          </a:prstGeom>
        </p:spPr>
      </p:pic>
      <p:grpSp>
        <p:nvGrpSpPr>
          <p:cNvPr id="2" name="Group 2"/>
          <p:cNvGrpSpPr/>
          <p:nvPr/>
        </p:nvGrpSpPr>
        <p:grpSpPr>
          <a:xfrm>
            <a:off x="6000987" y="1132770"/>
            <a:ext cx="1919517" cy="2356018"/>
            <a:chOff x="0" y="0"/>
            <a:chExt cx="1120180" cy="1374910"/>
          </a:xfrm>
        </p:grpSpPr>
        <p:sp>
          <p:nvSpPr>
            <p:cNvPr id="3" name="Freeform 3"/>
            <p:cNvSpPr/>
            <p:nvPr/>
          </p:nvSpPr>
          <p:spPr>
            <a:xfrm>
              <a:off x="0" y="0"/>
              <a:ext cx="1120180" cy="1374910"/>
            </a:xfrm>
            <a:custGeom>
              <a:avLst/>
              <a:gdLst/>
              <a:ahLst/>
              <a:cxnLst/>
              <a:rect l="l" t="t" r="r" b="b"/>
              <a:pathLst>
                <a:path w="1120180" h="1374910">
                  <a:moveTo>
                    <a:pt x="0" y="0"/>
                  </a:moveTo>
                  <a:lnTo>
                    <a:pt x="1120180" y="0"/>
                  </a:lnTo>
                  <a:lnTo>
                    <a:pt x="1120180" y="1374910"/>
                  </a:lnTo>
                  <a:lnTo>
                    <a:pt x="0" y="1374910"/>
                  </a:lnTo>
                  <a:close/>
                </a:path>
              </a:pathLst>
            </a:custGeom>
            <a:solidFill>
              <a:srgbClr val="68B32E"/>
            </a:solidFill>
          </p:spPr>
        </p:sp>
        <p:sp>
          <p:nvSpPr>
            <p:cNvPr id="4" name="TextBox 4"/>
            <p:cNvSpPr txBox="1"/>
            <p:nvPr/>
          </p:nvSpPr>
          <p:spPr>
            <a:xfrm>
              <a:off x="0" y="-38100"/>
              <a:ext cx="1120180" cy="1413010"/>
            </a:xfrm>
            <a:prstGeom prst="rect">
              <a:avLst/>
            </a:prstGeom>
          </p:spPr>
          <p:txBody>
            <a:bodyPr lIns="31845" tIns="31845" rIns="31845" bIns="31845" rtlCol="0" anchor="ctr"/>
            <a:lstStyle/>
            <a:p>
              <a:pPr algn="ctr">
                <a:lnSpc>
                  <a:spcPts val="1228"/>
                </a:lnSpc>
              </a:pPr>
              <a:endParaRPr/>
            </a:p>
          </p:txBody>
        </p:sp>
      </p:grpSp>
      <p:grpSp>
        <p:nvGrpSpPr>
          <p:cNvPr id="5" name="Group 5"/>
          <p:cNvGrpSpPr/>
          <p:nvPr/>
        </p:nvGrpSpPr>
        <p:grpSpPr>
          <a:xfrm>
            <a:off x="289217" y="96223"/>
            <a:ext cx="1919517" cy="2356018"/>
            <a:chOff x="0" y="0"/>
            <a:chExt cx="1120180" cy="1374910"/>
          </a:xfrm>
        </p:grpSpPr>
        <p:sp>
          <p:nvSpPr>
            <p:cNvPr id="6" name="Freeform 6"/>
            <p:cNvSpPr/>
            <p:nvPr/>
          </p:nvSpPr>
          <p:spPr>
            <a:xfrm>
              <a:off x="0" y="0"/>
              <a:ext cx="1120180" cy="1374910"/>
            </a:xfrm>
            <a:custGeom>
              <a:avLst/>
              <a:gdLst/>
              <a:ahLst/>
              <a:cxnLst/>
              <a:rect l="l" t="t" r="r" b="b"/>
              <a:pathLst>
                <a:path w="1120180" h="1374910">
                  <a:moveTo>
                    <a:pt x="0" y="0"/>
                  </a:moveTo>
                  <a:lnTo>
                    <a:pt x="1120180" y="0"/>
                  </a:lnTo>
                  <a:lnTo>
                    <a:pt x="1120180" y="1374910"/>
                  </a:lnTo>
                  <a:lnTo>
                    <a:pt x="0" y="1374910"/>
                  </a:lnTo>
                  <a:close/>
                </a:path>
              </a:pathLst>
            </a:custGeom>
            <a:solidFill>
              <a:srgbClr val="68B32E"/>
            </a:solidFill>
          </p:spPr>
        </p:sp>
        <p:sp>
          <p:nvSpPr>
            <p:cNvPr id="7" name="TextBox 7"/>
            <p:cNvSpPr txBox="1"/>
            <p:nvPr/>
          </p:nvSpPr>
          <p:spPr>
            <a:xfrm>
              <a:off x="0" y="-38100"/>
              <a:ext cx="1120180" cy="1413010"/>
            </a:xfrm>
            <a:prstGeom prst="rect">
              <a:avLst/>
            </a:prstGeom>
          </p:spPr>
          <p:txBody>
            <a:bodyPr lIns="31845" tIns="31845" rIns="31845" bIns="31845" rtlCol="0" anchor="ctr"/>
            <a:lstStyle/>
            <a:p>
              <a:pPr algn="ctr">
                <a:lnSpc>
                  <a:spcPts val="1228"/>
                </a:lnSpc>
              </a:pPr>
              <a:endParaRPr/>
            </a:p>
          </p:txBody>
        </p:sp>
      </p:grpSp>
      <p:grpSp>
        <p:nvGrpSpPr>
          <p:cNvPr id="8" name="Group 8"/>
          <p:cNvGrpSpPr/>
          <p:nvPr/>
        </p:nvGrpSpPr>
        <p:grpSpPr>
          <a:xfrm>
            <a:off x="583332" y="458260"/>
            <a:ext cx="7178220" cy="2725421"/>
            <a:chOff x="0" y="0"/>
            <a:chExt cx="1929859" cy="732727"/>
          </a:xfrm>
        </p:grpSpPr>
        <p:sp>
          <p:nvSpPr>
            <p:cNvPr id="9" name="Freeform 9"/>
            <p:cNvSpPr/>
            <p:nvPr/>
          </p:nvSpPr>
          <p:spPr>
            <a:xfrm>
              <a:off x="0" y="0"/>
              <a:ext cx="1929859" cy="732727"/>
            </a:xfrm>
            <a:custGeom>
              <a:avLst/>
              <a:gdLst/>
              <a:ahLst/>
              <a:cxnLst/>
              <a:rect l="l" t="t" r="r" b="b"/>
              <a:pathLst>
                <a:path w="1929859" h="732727">
                  <a:moveTo>
                    <a:pt x="0" y="0"/>
                  </a:moveTo>
                  <a:lnTo>
                    <a:pt x="1929859" y="0"/>
                  </a:lnTo>
                  <a:lnTo>
                    <a:pt x="1929859" y="732727"/>
                  </a:lnTo>
                  <a:lnTo>
                    <a:pt x="0" y="732727"/>
                  </a:lnTo>
                  <a:close/>
                </a:path>
              </a:pathLst>
            </a:custGeom>
            <a:solidFill>
              <a:srgbClr val="23911C"/>
            </a:solidFill>
          </p:spPr>
        </p:sp>
        <p:sp>
          <p:nvSpPr>
            <p:cNvPr id="10" name="TextBox 10"/>
            <p:cNvSpPr txBox="1"/>
            <p:nvPr/>
          </p:nvSpPr>
          <p:spPr>
            <a:xfrm>
              <a:off x="0" y="-38100"/>
              <a:ext cx="1929859" cy="770827"/>
            </a:xfrm>
            <a:prstGeom prst="rect">
              <a:avLst/>
            </a:prstGeom>
          </p:spPr>
          <p:txBody>
            <a:bodyPr lIns="50800" tIns="50800" rIns="50800" bIns="50800" rtlCol="0" anchor="ctr"/>
            <a:lstStyle/>
            <a:p>
              <a:pPr algn="ctr">
                <a:lnSpc>
                  <a:spcPts val="2752"/>
                </a:lnSpc>
              </a:pPr>
              <a:endParaRPr/>
            </a:p>
          </p:txBody>
        </p:sp>
      </p:grpSp>
      <p:sp>
        <p:nvSpPr>
          <p:cNvPr id="11" name="Freeform 11"/>
          <p:cNvSpPr/>
          <p:nvPr/>
        </p:nvSpPr>
        <p:spPr>
          <a:xfrm>
            <a:off x="8796728" y="-100687"/>
            <a:ext cx="8671598" cy="6730991"/>
          </a:xfrm>
          <a:custGeom>
            <a:avLst/>
            <a:gdLst/>
            <a:ahLst/>
            <a:cxnLst/>
            <a:rect l="l" t="t" r="r" b="b"/>
            <a:pathLst>
              <a:path w="8671598" h="6730991">
                <a:moveTo>
                  <a:pt x="0" y="0"/>
                </a:moveTo>
                <a:lnTo>
                  <a:pt x="8671598" y="0"/>
                </a:lnTo>
                <a:lnTo>
                  <a:pt x="8671598" y="6730991"/>
                </a:lnTo>
                <a:lnTo>
                  <a:pt x="0" y="6730991"/>
                </a:lnTo>
                <a:lnTo>
                  <a:pt x="0" y="0"/>
                </a:lnTo>
                <a:close/>
              </a:path>
            </a:pathLst>
          </a:custGeom>
          <a:blipFill>
            <a:blip r:embed="rId4"/>
            <a:stretch>
              <a:fillRect l="-1235" r="-1235"/>
            </a:stretch>
          </a:blipFill>
        </p:spPr>
      </p:sp>
      <p:sp>
        <p:nvSpPr>
          <p:cNvPr id="12" name="Freeform 12"/>
          <p:cNvSpPr/>
          <p:nvPr/>
        </p:nvSpPr>
        <p:spPr>
          <a:xfrm>
            <a:off x="437726" y="3689790"/>
            <a:ext cx="8116441" cy="6597210"/>
          </a:xfrm>
          <a:custGeom>
            <a:avLst/>
            <a:gdLst/>
            <a:ahLst/>
            <a:cxnLst/>
            <a:rect l="l" t="t" r="r" b="b"/>
            <a:pathLst>
              <a:path w="8116441" h="6597210">
                <a:moveTo>
                  <a:pt x="0" y="0"/>
                </a:moveTo>
                <a:lnTo>
                  <a:pt x="8116441" y="0"/>
                </a:lnTo>
                <a:lnTo>
                  <a:pt x="8116441" y="6597210"/>
                </a:lnTo>
                <a:lnTo>
                  <a:pt x="0" y="6597210"/>
                </a:lnTo>
                <a:lnTo>
                  <a:pt x="0" y="0"/>
                </a:lnTo>
                <a:close/>
              </a:path>
            </a:pathLst>
          </a:custGeom>
          <a:blipFill>
            <a:blip r:embed="rId5"/>
            <a:stretch>
              <a:fillRect/>
            </a:stretch>
          </a:blipFill>
        </p:spPr>
      </p:sp>
      <p:sp>
        <p:nvSpPr>
          <p:cNvPr id="13" name="TextBox 13"/>
          <p:cNvSpPr txBox="1"/>
          <p:nvPr/>
        </p:nvSpPr>
        <p:spPr>
          <a:xfrm>
            <a:off x="647370" y="560994"/>
            <a:ext cx="7050145" cy="2462803"/>
          </a:xfrm>
          <a:prstGeom prst="rect">
            <a:avLst/>
          </a:prstGeom>
        </p:spPr>
        <p:txBody>
          <a:bodyPr lIns="0" tIns="0" rIns="0" bIns="0" rtlCol="0" anchor="t">
            <a:spAutoFit/>
          </a:bodyPr>
          <a:lstStyle/>
          <a:p>
            <a:pPr marL="0" lvl="1" indent="0" algn="ctr">
              <a:lnSpc>
                <a:spcPts val="3904"/>
              </a:lnSpc>
              <a:spcBef>
                <a:spcPct val="0"/>
              </a:spcBef>
            </a:pPr>
            <a:r>
              <a:rPr lang="en-US" sz="2789" spc="16">
                <a:solidFill>
                  <a:srgbClr val="F5F5F5"/>
                </a:solidFill>
                <a:latin typeface="Inter"/>
                <a:ea typeface="Inter"/>
                <a:cs typeface="Inter"/>
                <a:sym typeface="Inter"/>
              </a:rPr>
              <a:t>los documentos que resultan de la etapa de formulación para a revisión de corto o mediano plazo, de la modificación excepcional de norma urbanística y la revisión excepcional</a:t>
            </a:r>
          </a:p>
        </p:txBody>
      </p:sp>
      <p:grpSp>
        <p:nvGrpSpPr>
          <p:cNvPr id="14" name="Group 14"/>
          <p:cNvGrpSpPr/>
          <p:nvPr/>
        </p:nvGrpSpPr>
        <p:grpSpPr>
          <a:xfrm>
            <a:off x="15027937" y="7645596"/>
            <a:ext cx="1919517" cy="2356018"/>
            <a:chOff x="0" y="0"/>
            <a:chExt cx="1120180" cy="1374910"/>
          </a:xfrm>
        </p:grpSpPr>
        <p:sp>
          <p:nvSpPr>
            <p:cNvPr id="15" name="Freeform 15"/>
            <p:cNvSpPr/>
            <p:nvPr/>
          </p:nvSpPr>
          <p:spPr>
            <a:xfrm>
              <a:off x="0" y="0"/>
              <a:ext cx="1120180" cy="1374910"/>
            </a:xfrm>
            <a:custGeom>
              <a:avLst/>
              <a:gdLst/>
              <a:ahLst/>
              <a:cxnLst/>
              <a:rect l="l" t="t" r="r" b="b"/>
              <a:pathLst>
                <a:path w="1120180" h="1374910">
                  <a:moveTo>
                    <a:pt x="0" y="0"/>
                  </a:moveTo>
                  <a:lnTo>
                    <a:pt x="1120180" y="0"/>
                  </a:lnTo>
                  <a:lnTo>
                    <a:pt x="1120180" y="1374910"/>
                  </a:lnTo>
                  <a:lnTo>
                    <a:pt x="0" y="1374910"/>
                  </a:lnTo>
                  <a:close/>
                </a:path>
              </a:pathLst>
            </a:custGeom>
            <a:solidFill>
              <a:srgbClr val="68B32E"/>
            </a:solidFill>
          </p:spPr>
        </p:sp>
        <p:sp>
          <p:nvSpPr>
            <p:cNvPr id="16" name="TextBox 16"/>
            <p:cNvSpPr txBox="1"/>
            <p:nvPr/>
          </p:nvSpPr>
          <p:spPr>
            <a:xfrm>
              <a:off x="0" y="-38100"/>
              <a:ext cx="1120180" cy="1413010"/>
            </a:xfrm>
            <a:prstGeom prst="rect">
              <a:avLst/>
            </a:prstGeom>
          </p:spPr>
          <p:txBody>
            <a:bodyPr lIns="31845" tIns="31845" rIns="31845" bIns="31845" rtlCol="0" anchor="ctr"/>
            <a:lstStyle/>
            <a:p>
              <a:pPr algn="ctr">
                <a:lnSpc>
                  <a:spcPts val="1228"/>
                </a:lnSpc>
              </a:pPr>
              <a:endParaRPr/>
            </a:p>
          </p:txBody>
        </p:sp>
      </p:grpSp>
      <p:grpSp>
        <p:nvGrpSpPr>
          <p:cNvPr id="17" name="Group 17"/>
          <p:cNvGrpSpPr/>
          <p:nvPr/>
        </p:nvGrpSpPr>
        <p:grpSpPr>
          <a:xfrm>
            <a:off x="9527100" y="6731760"/>
            <a:ext cx="1919517" cy="2356018"/>
            <a:chOff x="0" y="0"/>
            <a:chExt cx="1120180" cy="1374910"/>
          </a:xfrm>
        </p:grpSpPr>
        <p:sp>
          <p:nvSpPr>
            <p:cNvPr id="18" name="Freeform 18"/>
            <p:cNvSpPr/>
            <p:nvPr/>
          </p:nvSpPr>
          <p:spPr>
            <a:xfrm>
              <a:off x="0" y="0"/>
              <a:ext cx="1120180" cy="1374910"/>
            </a:xfrm>
            <a:custGeom>
              <a:avLst/>
              <a:gdLst/>
              <a:ahLst/>
              <a:cxnLst/>
              <a:rect l="l" t="t" r="r" b="b"/>
              <a:pathLst>
                <a:path w="1120180" h="1374910">
                  <a:moveTo>
                    <a:pt x="0" y="0"/>
                  </a:moveTo>
                  <a:lnTo>
                    <a:pt x="1120180" y="0"/>
                  </a:lnTo>
                  <a:lnTo>
                    <a:pt x="1120180" y="1374910"/>
                  </a:lnTo>
                  <a:lnTo>
                    <a:pt x="0" y="1374910"/>
                  </a:lnTo>
                  <a:close/>
                </a:path>
              </a:pathLst>
            </a:custGeom>
            <a:solidFill>
              <a:srgbClr val="68B32E"/>
            </a:solidFill>
          </p:spPr>
        </p:sp>
        <p:sp>
          <p:nvSpPr>
            <p:cNvPr id="19" name="TextBox 19"/>
            <p:cNvSpPr txBox="1"/>
            <p:nvPr/>
          </p:nvSpPr>
          <p:spPr>
            <a:xfrm>
              <a:off x="0" y="-38100"/>
              <a:ext cx="1120180" cy="1413010"/>
            </a:xfrm>
            <a:prstGeom prst="rect">
              <a:avLst/>
            </a:prstGeom>
          </p:spPr>
          <p:txBody>
            <a:bodyPr lIns="31845" tIns="31845" rIns="31845" bIns="31845" rtlCol="0" anchor="ctr"/>
            <a:lstStyle/>
            <a:p>
              <a:pPr algn="ctr">
                <a:lnSpc>
                  <a:spcPts val="1228"/>
                </a:lnSpc>
              </a:pPr>
              <a:endParaRPr/>
            </a:p>
          </p:txBody>
        </p:sp>
      </p:grpSp>
      <p:grpSp>
        <p:nvGrpSpPr>
          <p:cNvPr id="20" name="Group 20"/>
          <p:cNvGrpSpPr/>
          <p:nvPr/>
        </p:nvGrpSpPr>
        <p:grpSpPr>
          <a:xfrm>
            <a:off x="9769234" y="6971086"/>
            <a:ext cx="6860317" cy="2478386"/>
            <a:chOff x="0" y="0"/>
            <a:chExt cx="1844391" cy="666312"/>
          </a:xfrm>
        </p:grpSpPr>
        <p:sp>
          <p:nvSpPr>
            <p:cNvPr id="21" name="Freeform 21"/>
            <p:cNvSpPr/>
            <p:nvPr/>
          </p:nvSpPr>
          <p:spPr>
            <a:xfrm>
              <a:off x="0" y="0"/>
              <a:ext cx="1844391" cy="666312"/>
            </a:xfrm>
            <a:custGeom>
              <a:avLst/>
              <a:gdLst/>
              <a:ahLst/>
              <a:cxnLst/>
              <a:rect l="l" t="t" r="r" b="b"/>
              <a:pathLst>
                <a:path w="1844391" h="666312">
                  <a:moveTo>
                    <a:pt x="0" y="0"/>
                  </a:moveTo>
                  <a:lnTo>
                    <a:pt x="1844391" y="0"/>
                  </a:lnTo>
                  <a:lnTo>
                    <a:pt x="1844391" y="666312"/>
                  </a:lnTo>
                  <a:lnTo>
                    <a:pt x="0" y="666312"/>
                  </a:lnTo>
                  <a:close/>
                </a:path>
              </a:pathLst>
            </a:custGeom>
            <a:solidFill>
              <a:srgbClr val="23911C"/>
            </a:solidFill>
          </p:spPr>
        </p:sp>
        <p:sp>
          <p:nvSpPr>
            <p:cNvPr id="22" name="TextBox 22"/>
            <p:cNvSpPr txBox="1"/>
            <p:nvPr/>
          </p:nvSpPr>
          <p:spPr>
            <a:xfrm>
              <a:off x="0" y="-38100"/>
              <a:ext cx="1844391" cy="704412"/>
            </a:xfrm>
            <a:prstGeom prst="rect">
              <a:avLst/>
            </a:prstGeom>
          </p:spPr>
          <p:txBody>
            <a:bodyPr lIns="50800" tIns="50800" rIns="50800" bIns="50800" rtlCol="0" anchor="ctr"/>
            <a:lstStyle/>
            <a:p>
              <a:pPr algn="ctr">
                <a:lnSpc>
                  <a:spcPts val="2752"/>
                </a:lnSpc>
              </a:pPr>
              <a:endParaRPr/>
            </a:p>
          </p:txBody>
        </p:sp>
      </p:grpSp>
      <p:sp>
        <p:nvSpPr>
          <p:cNvPr id="23" name="TextBox 23"/>
          <p:cNvSpPr txBox="1"/>
          <p:nvPr/>
        </p:nvSpPr>
        <p:spPr>
          <a:xfrm>
            <a:off x="10188530" y="7135729"/>
            <a:ext cx="6101174" cy="2159908"/>
          </a:xfrm>
          <a:prstGeom prst="rect">
            <a:avLst/>
          </a:prstGeom>
        </p:spPr>
        <p:txBody>
          <a:bodyPr lIns="0" tIns="0" rIns="0" bIns="0" rtlCol="0" anchor="t">
            <a:spAutoFit/>
          </a:bodyPr>
          <a:lstStyle/>
          <a:p>
            <a:pPr marL="0" lvl="1" indent="0" algn="ctr">
              <a:lnSpc>
                <a:spcPts val="4324"/>
              </a:lnSpc>
              <a:spcBef>
                <a:spcPct val="0"/>
              </a:spcBef>
            </a:pPr>
            <a:r>
              <a:rPr lang="en-US" sz="3089" spc="18" dirty="0">
                <a:solidFill>
                  <a:srgbClr val="F5F5F5"/>
                </a:solidFill>
                <a:latin typeface="Inter"/>
                <a:ea typeface="Inter"/>
                <a:cs typeface="Inter"/>
                <a:sym typeface="Inter"/>
              </a:rPr>
              <a:t>Los </a:t>
            </a:r>
            <a:r>
              <a:rPr lang="en-US" sz="3089" spc="18" dirty="0" err="1">
                <a:solidFill>
                  <a:srgbClr val="F5F5F5"/>
                </a:solidFill>
                <a:latin typeface="Inter"/>
                <a:ea typeface="Inter"/>
                <a:cs typeface="Inter"/>
                <a:sym typeface="Inter"/>
              </a:rPr>
              <a:t>documentos</a:t>
            </a:r>
            <a:r>
              <a:rPr lang="en-US" sz="3089" spc="18" dirty="0">
                <a:solidFill>
                  <a:srgbClr val="F5F5F5"/>
                </a:solidFill>
                <a:latin typeface="Inter"/>
                <a:ea typeface="Inter"/>
                <a:cs typeface="Inter"/>
                <a:sym typeface="Inter"/>
              </a:rPr>
              <a:t> que </a:t>
            </a:r>
            <a:r>
              <a:rPr lang="en-US" sz="3089" spc="18" dirty="0" err="1">
                <a:solidFill>
                  <a:srgbClr val="F5F5F5"/>
                </a:solidFill>
                <a:latin typeface="Inter"/>
                <a:ea typeface="Inter"/>
                <a:cs typeface="Inter"/>
                <a:sym typeface="Inter"/>
              </a:rPr>
              <a:t>resultan</a:t>
            </a:r>
            <a:r>
              <a:rPr lang="en-US" sz="3089" spc="18" dirty="0">
                <a:solidFill>
                  <a:srgbClr val="F5F5F5"/>
                </a:solidFill>
                <a:latin typeface="Inter"/>
                <a:ea typeface="Inter"/>
                <a:cs typeface="Inter"/>
                <a:sym typeface="Inter"/>
              </a:rPr>
              <a:t> de la </a:t>
            </a:r>
            <a:r>
              <a:rPr lang="en-US" sz="3089" spc="18" dirty="0" err="1">
                <a:solidFill>
                  <a:srgbClr val="F5F5F5"/>
                </a:solidFill>
                <a:latin typeface="Inter"/>
                <a:ea typeface="Inter"/>
                <a:cs typeface="Inter"/>
                <a:sym typeface="Inter"/>
              </a:rPr>
              <a:t>etapa</a:t>
            </a:r>
            <a:r>
              <a:rPr lang="en-US" sz="3089" spc="18" dirty="0">
                <a:solidFill>
                  <a:srgbClr val="F5F5F5"/>
                </a:solidFill>
                <a:latin typeface="Inter"/>
                <a:ea typeface="Inter"/>
                <a:cs typeface="Inter"/>
                <a:sym typeface="Inter"/>
              </a:rPr>
              <a:t> de </a:t>
            </a:r>
            <a:r>
              <a:rPr lang="en-US" sz="3089" spc="18" dirty="0" err="1">
                <a:solidFill>
                  <a:srgbClr val="F5F5F5"/>
                </a:solidFill>
                <a:latin typeface="Inter"/>
                <a:ea typeface="Inter"/>
                <a:cs typeface="Inter"/>
                <a:sym typeface="Inter"/>
              </a:rPr>
              <a:t>formulación</a:t>
            </a:r>
            <a:r>
              <a:rPr lang="en-US" sz="3089" spc="18" dirty="0">
                <a:solidFill>
                  <a:srgbClr val="F5F5F5"/>
                </a:solidFill>
                <a:latin typeface="Inter"/>
                <a:ea typeface="Inter"/>
                <a:cs typeface="Inter"/>
                <a:sym typeface="Inter"/>
              </a:rPr>
              <a:t> para la </a:t>
            </a:r>
            <a:r>
              <a:rPr lang="en-US" sz="3089" spc="18" dirty="0" err="1">
                <a:solidFill>
                  <a:srgbClr val="F5F5F5"/>
                </a:solidFill>
                <a:latin typeface="Inter"/>
                <a:ea typeface="Inter"/>
                <a:cs typeface="Inter"/>
                <a:sym typeface="Inter"/>
              </a:rPr>
              <a:t>primera</a:t>
            </a:r>
            <a:r>
              <a:rPr lang="en-US" sz="3089" spc="18" dirty="0">
                <a:solidFill>
                  <a:srgbClr val="F5F5F5"/>
                </a:solidFill>
                <a:latin typeface="Inter"/>
                <a:ea typeface="Inter"/>
                <a:cs typeface="Inter"/>
                <a:sym typeface="Inter"/>
              </a:rPr>
              <a:t> </a:t>
            </a:r>
            <a:r>
              <a:rPr lang="en-US" sz="3089" spc="18" dirty="0" err="1">
                <a:solidFill>
                  <a:srgbClr val="F5F5F5"/>
                </a:solidFill>
                <a:latin typeface="Inter"/>
                <a:ea typeface="Inter"/>
                <a:cs typeface="Inter"/>
                <a:sym typeface="Inter"/>
              </a:rPr>
              <a:t>adopción</a:t>
            </a:r>
            <a:r>
              <a:rPr lang="en-US" sz="3089" spc="18" dirty="0">
                <a:solidFill>
                  <a:srgbClr val="F5F5F5"/>
                </a:solidFill>
                <a:latin typeface="Inter"/>
                <a:ea typeface="Inter"/>
                <a:cs typeface="Inter"/>
                <a:sym typeface="Inter"/>
              </a:rPr>
              <a:t> y para la </a:t>
            </a:r>
            <a:r>
              <a:rPr lang="en-US" sz="3089" spc="18" dirty="0" err="1">
                <a:solidFill>
                  <a:srgbClr val="F5F5F5"/>
                </a:solidFill>
                <a:latin typeface="Inter"/>
                <a:ea typeface="Inter"/>
                <a:cs typeface="Inter"/>
                <a:sym typeface="Inter"/>
              </a:rPr>
              <a:t>revisión</a:t>
            </a:r>
            <a:r>
              <a:rPr lang="en-US" sz="3089" spc="18" dirty="0">
                <a:solidFill>
                  <a:srgbClr val="F5F5F5"/>
                </a:solidFill>
                <a:latin typeface="Inter"/>
                <a:ea typeface="Inter"/>
                <a:cs typeface="Inter"/>
                <a:sym typeface="Inter"/>
              </a:rPr>
              <a:t> general. </a:t>
            </a:r>
          </a:p>
        </p:txBody>
      </p:sp>
      <p:pic>
        <p:nvPicPr>
          <p:cNvPr id="25" name="Imagen 24">
            <a:extLst>
              <a:ext uri="{FF2B5EF4-FFF2-40B4-BE49-F238E27FC236}">
                <a16:creationId xmlns:a16="http://schemas.microsoft.com/office/drawing/2014/main" id="{1E99C975-3D96-4543-970B-82E4D79EA8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51304" y="9332780"/>
            <a:ext cx="2703359" cy="1162050"/>
          </a:xfrm>
          <a:prstGeom prst="rect">
            <a:avLst/>
          </a:prstGeom>
        </p:spPr>
      </p:pic>
      <p:pic>
        <p:nvPicPr>
          <p:cNvPr id="26" name="Picture 2" descr="Francia lupa dibujo ordenador iconos, lupa, técnica, Francia, pintura png |  PNGWing">
            <a:extLst>
              <a:ext uri="{FF2B5EF4-FFF2-40B4-BE49-F238E27FC236}">
                <a16:creationId xmlns:a16="http://schemas.microsoft.com/office/drawing/2014/main" id="{836B3BF5-33D5-4AD4-ABA7-F5B8D0809B9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59" b="94234" l="1413" r="96522">
                        <a14:foregroundMark x1="6196" y1="59788" x2="2500" y2="40061"/>
                        <a14:foregroundMark x1="2500" y1="40061" x2="5326" y2="23672"/>
                        <a14:foregroundMark x1="5326" y1="23672" x2="7500" y2="18816"/>
                        <a14:foregroundMark x1="39783" y1="7436" x2="35761" y2="1517"/>
                        <a14:foregroundMark x1="35761" y1="1517" x2="24022" y2="910"/>
                        <a14:foregroundMark x1="24022" y1="910" x2="15652" y2="4401"/>
                        <a14:foregroundMark x1="91848" y1="89833" x2="73370" y2="65857"/>
                        <a14:foregroundMark x1="73370" y1="65857" x2="68370" y2="62822"/>
                        <a14:foregroundMark x1="68370" y1="62822" x2="58696" y2="61912"/>
                        <a14:foregroundMark x1="55870" y1="59788" x2="66413" y2="71775"/>
                        <a14:foregroundMark x1="90652" y1="94234" x2="96630" y2="93171"/>
                        <a14:foregroundMark x1="1413" y1="42640" x2="1739" y2="35812"/>
                        <a14:backgroundMark x1="18696" y1="56601" x2="35435" y2="35053"/>
                        <a14:backgroundMark x1="35435" y1="35053" x2="41087" y2="25645"/>
                      </a14:backgroundRemoval>
                    </a14:imgEffect>
                  </a14:imgLayer>
                </a14:imgProps>
              </a:ext>
              <a:ext uri="{28A0092B-C50C-407E-A947-70E740481C1C}">
                <a14:useLocalDpi xmlns:a14="http://schemas.microsoft.com/office/drawing/2010/main" val="0"/>
              </a:ext>
            </a:extLst>
          </a:blip>
          <a:srcRect/>
          <a:stretch>
            <a:fillRect/>
          </a:stretch>
        </p:blipFill>
        <p:spPr bwMode="auto">
          <a:xfrm rot="7229514">
            <a:off x="104505" y="2626825"/>
            <a:ext cx="2261359" cy="16198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Francia lupa dibujo ordenador iconos, lupa, técnica, Francia, pintura png |  PNGWing">
            <a:extLst>
              <a:ext uri="{FF2B5EF4-FFF2-40B4-BE49-F238E27FC236}">
                <a16:creationId xmlns:a16="http://schemas.microsoft.com/office/drawing/2014/main" id="{5CB88EC6-B8E8-4919-85F2-56E21CF0122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59" b="94234" l="1413" r="96522">
                        <a14:foregroundMark x1="6196" y1="59788" x2="2500" y2="40061"/>
                        <a14:foregroundMark x1="2500" y1="40061" x2="5326" y2="23672"/>
                        <a14:foregroundMark x1="5326" y1="23672" x2="7500" y2="18816"/>
                        <a14:foregroundMark x1="39783" y1="7436" x2="35761" y2="1517"/>
                        <a14:foregroundMark x1="35761" y1="1517" x2="24022" y2="910"/>
                        <a14:foregroundMark x1="24022" y1="910" x2="15652" y2="4401"/>
                        <a14:foregroundMark x1="91848" y1="89833" x2="73370" y2="65857"/>
                        <a14:foregroundMark x1="73370" y1="65857" x2="68370" y2="62822"/>
                        <a14:foregroundMark x1="68370" y1="62822" x2="58696" y2="61912"/>
                        <a14:foregroundMark x1="55870" y1="59788" x2="66413" y2="71775"/>
                        <a14:foregroundMark x1="90652" y1="94234" x2="96630" y2="93171"/>
                        <a14:foregroundMark x1="1413" y1="42640" x2="1739" y2="35812"/>
                        <a14:backgroundMark x1="18696" y1="56601" x2="35435" y2="35053"/>
                        <a14:backgroundMark x1="35435" y1="35053" x2="41087" y2="25645"/>
                      </a14:backgroundRemoval>
                    </a14:imgEffect>
                  </a14:imgLayer>
                </a14:imgProps>
              </a:ext>
              <a:ext uri="{28A0092B-C50C-407E-A947-70E740481C1C}">
                <a14:useLocalDpi xmlns:a14="http://schemas.microsoft.com/office/drawing/2010/main" val="0"/>
              </a:ext>
            </a:extLst>
          </a:blip>
          <a:srcRect/>
          <a:stretch>
            <a:fillRect/>
          </a:stretch>
        </p:blipFill>
        <p:spPr bwMode="auto">
          <a:xfrm rot="7229514">
            <a:off x="8920967" y="8802459"/>
            <a:ext cx="2261359" cy="16198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Google Shape;128;p26"/>
          <p:cNvSpPr/>
          <p:nvPr/>
        </p:nvSpPr>
        <p:spPr>
          <a:xfrm rot="5400000">
            <a:off x="2630655" y="-292041"/>
            <a:ext cx="6717600" cy="10692483"/>
          </a:xfrm>
          <a:prstGeom prst="rect">
            <a:avLst/>
          </a:prstGeom>
          <a:solidFill>
            <a:srgbClr val="089240"/>
          </a:solidFill>
          <a:ln>
            <a:noFill/>
          </a:ln>
        </p:spPr>
        <p:txBody>
          <a:bodyPr spcFirstLastPara="1" wrap="square" lIns="182850" tIns="182850" rIns="182850" bIns="182850" anchor="ctr" anchorCtr="0">
            <a:noAutofit/>
          </a:bodyPr>
          <a:lstStyle/>
          <a:p>
            <a:endParaRPr sz="3600"/>
          </a:p>
        </p:txBody>
      </p:sp>
      <p:sp>
        <p:nvSpPr>
          <p:cNvPr id="130" name="Google Shape;130;p26"/>
          <p:cNvSpPr txBox="1">
            <a:spLocks noGrp="1"/>
          </p:cNvSpPr>
          <p:nvPr>
            <p:ph type="ctrTitle"/>
          </p:nvPr>
        </p:nvSpPr>
        <p:spPr>
          <a:xfrm>
            <a:off x="307536" y="3627500"/>
            <a:ext cx="11028159" cy="4563999"/>
          </a:xfrm>
          <a:prstGeom prst="rect">
            <a:avLst/>
          </a:prstGeom>
        </p:spPr>
        <p:txBody>
          <a:bodyPr spcFirstLastPara="1" vert="horz" wrap="square" lIns="182850" tIns="182850" rIns="182850" bIns="182850" rtlCol="0" anchor="b" anchorCtr="0">
            <a:noAutofit/>
          </a:bodyPr>
          <a:lstStyle/>
          <a:p>
            <a:br>
              <a:rPr lang="es-MX" sz="8100" b="1" dirty="0">
                <a:solidFill>
                  <a:schemeClr val="lt1"/>
                </a:solidFill>
                <a:latin typeface="Century Gothic" panose="020B0502020202020204" pitchFamily="34" charset="0"/>
                <a:ea typeface="Livvic"/>
                <a:cs typeface="Livvic"/>
                <a:sym typeface="Livvic"/>
              </a:rPr>
            </a:br>
            <a:br>
              <a:rPr lang="es-MX" sz="8100" b="1" dirty="0">
                <a:solidFill>
                  <a:schemeClr val="lt1"/>
                </a:solidFill>
                <a:latin typeface="Century Gothic" panose="020B0502020202020204" pitchFamily="34" charset="0"/>
                <a:ea typeface="Livvic"/>
                <a:cs typeface="Livvic"/>
                <a:sym typeface="Livvic"/>
              </a:rPr>
            </a:br>
            <a:br>
              <a:rPr lang="es-MX" sz="8100" b="1" dirty="0">
                <a:solidFill>
                  <a:schemeClr val="lt1"/>
                </a:solidFill>
                <a:latin typeface="Century Gothic" panose="020B0502020202020204" pitchFamily="34" charset="0"/>
                <a:ea typeface="Livvic"/>
                <a:cs typeface="Livvic"/>
                <a:sym typeface="Livvic"/>
              </a:rPr>
            </a:br>
            <a:br>
              <a:rPr lang="es-MX" sz="8100" b="1" dirty="0">
                <a:solidFill>
                  <a:schemeClr val="lt1"/>
                </a:solidFill>
                <a:latin typeface="Century Gothic" panose="020B0502020202020204" pitchFamily="34" charset="0"/>
                <a:ea typeface="Livvic"/>
                <a:cs typeface="Livvic"/>
                <a:sym typeface="Livvic"/>
              </a:rPr>
            </a:br>
            <a:br>
              <a:rPr lang="es-MX" sz="8100" b="1" dirty="0">
                <a:solidFill>
                  <a:schemeClr val="lt1"/>
                </a:solidFill>
                <a:latin typeface="Century Gothic" panose="020B0502020202020204" pitchFamily="34" charset="0"/>
                <a:ea typeface="Livvic"/>
                <a:cs typeface="Livvic"/>
                <a:sym typeface="Livvic"/>
              </a:rPr>
            </a:br>
            <a:r>
              <a:rPr lang="es-MX" sz="8100" b="1" dirty="0">
                <a:solidFill>
                  <a:schemeClr val="lt1"/>
                </a:solidFill>
                <a:latin typeface="Century Gothic" panose="020B0502020202020204" pitchFamily="34" charset="0"/>
                <a:ea typeface="Livvic"/>
                <a:cs typeface="Livvic"/>
                <a:sym typeface="Livvic"/>
              </a:rPr>
              <a:t>Estado actual de los procesos de ordenamiento territorial en los Municipios</a:t>
            </a:r>
            <a:endParaRPr sz="8100" b="1" dirty="0">
              <a:solidFill>
                <a:schemeClr val="lt1"/>
              </a:solidFill>
              <a:latin typeface="Century Gothic" panose="020B0502020202020204" pitchFamily="34" charset="0"/>
              <a:ea typeface="Livvic"/>
              <a:cs typeface="Livvic"/>
              <a:sym typeface="Livvic"/>
            </a:endParaRPr>
          </a:p>
        </p:txBody>
      </p:sp>
      <p:sp>
        <p:nvSpPr>
          <p:cNvPr id="131" name="Google Shape;131;p26"/>
          <p:cNvSpPr/>
          <p:nvPr/>
        </p:nvSpPr>
        <p:spPr>
          <a:xfrm rot="-5400000" flipH="1">
            <a:off x="14708400" y="4833101"/>
            <a:ext cx="6717600" cy="442200"/>
          </a:xfrm>
          <a:prstGeom prst="rect">
            <a:avLst/>
          </a:prstGeom>
          <a:solidFill>
            <a:srgbClr val="24A642"/>
          </a:solidFill>
          <a:ln>
            <a:noFill/>
          </a:ln>
        </p:spPr>
        <p:txBody>
          <a:bodyPr spcFirstLastPara="1" wrap="square" lIns="182850" tIns="182850" rIns="182850" bIns="182850" anchor="ctr" anchorCtr="0">
            <a:noAutofit/>
          </a:bodyPr>
          <a:lstStyle/>
          <a:p>
            <a:endParaRPr sz="3600"/>
          </a:p>
        </p:txBody>
      </p:sp>
      <p:pic>
        <p:nvPicPr>
          <p:cNvPr id="17" name="Imagen 16">
            <a:extLst>
              <a:ext uri="{FF2B5EF4-FFF2-40B4-BE49-F238E27FC236}">
                <a16:creationId xmlns:a16="http://schemas.microsoft.com/office/drawing/2014/main" id="{8ADCCC6B-39C0-4DA8-84FF-E0C5FBF177DA}"/>
              </a:ext>
            </a:extLst>
          </p:cNvPr>
          <p:cNvPicPr>
            <a:picLocks noChangeAspect="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42914" y="1698657"/>
            <a:ext cx="10692482" cy="6828084"/>
          </a:xfrm>
          <a:prstGeom prst="rect">
            <a:avLst/>
          </a:prstGeom>
        </p:spPr>
      </p:pic>
      <p:pic>
        <p:nvPicPr>
          <p:cNvPr id="11" name="Imagen 10">
            <a:extLst>
              <a:ext uri="{FF2B5EF4-FFF2-40B4-BE49-F238E27FC236}">
                <a16:creationId xmlns:a16="http://schemas.microsoft.com/office/drawing/2014/main" id="{53A97D8A-6BFD-4B66-9396-C0DF329FD9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493" b="51231"/>
          <a:stretch/>
        </p:blipFill>
        <p:spPr>
          <a:xfrm>
            <a:off x="13681766" y="7727407"/>
            <a:ext cx="4606235" cy="2559593"/>
          </a:xfrm>
          <a:prstGeom prst="rect">
            <a:avLst/>
          </a:prstGeom>
        </p:spPr>
      </p:pic>
      <p:pic>
        <p:nvPicPr>
          <p:cNvPr id="10" name="Imagen 9">
            <a:extLst>
              <a:ext uri="{FF2B5EF4-FFF2-40B4-BE49-F238E27FC236}">
                <a16:creationId xmlns:a16="http://schemas.microsoft.com/office/drawing/2014/main" id="{880B8871-CC18-44F7-A86C-5AD3011543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926" y="95760"/>
            <a:ext cx="3456755" cy="1485900"/>
          </a:xfrm>
          <a:prstGeom prst="rect">
            <a:avLst/>
          </a:prstGeom>
        </p:spPr>
      </p:pic>
      <p:pic>
        <p:nvPicPr>
          <p:cNvPr id="4" name="Imagen 3">
            <a:extLst>
              <a:ext uri="{FF2B5EF4-FFF2-40B4-BE49-F238E27FC236}">
                <a16:creationId xmlns:a16="http://schemas.microsoft.com/office/drawing/2014/main" id="{695D9452-3E0D-49BA-9BB1-B6C7BA4F1698}"/>
              </a:ext>
            </a:extLst>
          </p:cNvPr>
          <p:cNvPicPr>
            <a:picLocks noChangeAspect="1"/>
          </p:cNvPicPr>
          <p:nvPr/>
        </p:nvPicPr>
        <p:blipFill rotWithShape="1">
          <a:blip r:embed="rId7">
            <a:extLst>
              <a:ext uri="{28A0092B-C50C-407E-A947-70E740481C1C}">
                <a14:useLocalDpi xmlns:a14="http://schemas.microsoft.com/office/drawing/2010/main" val="0"/>
              </a:ext>
            </a:extLst>
          </a:blip>
          <a:srcRect l="4795" t="3333" r="4941" b="18218"/>
          <a:stretch/>
        </p:blipFill>
        <p:spPr>
          <a:xfrm>
            <a:off x="11506200" y="1695400"/>
            <a:ext cx="6019800" cy="6953300"/>
          </a:xfrm>
          <a:prstGeom prst="rect">
            <a:avLst/>
          </a:prstGeom>
        </p:spPr>
      </p:pic>
    </p:spTree>
    <p:extLst>
      <p:ext uri="{BB962C8B-B14F-4D97-AF65-F5344CB8AC3E}">
        <p14:creationId xmlns:p14="http://schemas.microsoft.com/office/powerpoint/2010/main" val="3756376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27" r="-60913" b="-15371"/>
            </a:stretch>
          </a:blipFill>
        </p:spPr>
      </p:sp>
      <p:grpSp>
        <p:nvGrpSpPr>
          <p:cNvPr id="3" name="Group 3"/>
          <p:cNvGrpSpPr/>
          <p:nvPr/>
        </p:nvGrpSpPr>
        <p:grpSpPr>
          <a:xfrm>
            <a:off x="11107207" y="-873677"/>
            <a:ext cx="8074594" cy="12345434"/>
            <a:chOff x="0" y="0"/>
            <a:chExt cx="2126642" cy="3251472"/>
          </a:xfrm>
        </p:grpSpPr>
        <p:sp>
          <p:nvSpPr>
            <p:cNvPr id="4" name="Freeform 4"/>
            <p:cNvSpPr/>
            <p:nvPr/>
          </p:nvSpPr>
          <p:spPr>
            <a:xfrm>
              <a:off x="0" y="0"/>
              <a:ext cx="2126642" cy="3251472"/>
            </a:xfrm>
            <a:custGeom>
              <a:avLst/>
              <a:gdLst/>
              <a:ahLst/>
              <a:cxnLst/>
              <a:rect l="l" t="t" r="r" b="b"/>
              <a:pathLst>
                <a:path w="2126642" h="3251472">
                  <a:moveTo>
                    <a:pt x="48899" y="0"/>
                  </a:moveTo>
                  <a:lnTo>
                    <a:pt x="2077743" y="0"/>
                  </a:lnTo>
                  <a:cubicBezTo>
                    <a:pt x="2090712" y="0"/>
                    <a:pt x="2103150" y="5152"/>
                    <a:pt x="2112320" y="14322"/>
                  </a:cubicBezTo>
                  <a:cubicBezTo>
                    <a:pt x="2121490" y="23492"/>
                    <a:pt x="2126642" y="35930"/>
                    <a:pt x="2126642" y="48899"/>
                  </a:cubicBezTo>
                  <a:lnTo>
                    <a:pt x="2126642" y="3202573"/>
                  </a:lnTo>
                  <a:cubicBezTo>
                    <a:pt x="2126642" y="3215542"/>
                    <a:pt x="2121490" y="3227980"/>
                    <a:pt x="2112320" y="3237150"/>
                  </a:cubicBezTo>
                  <a:cubicBezTo>
                    <a:pt x="2103150" y="3246320"/>
                    <a:pt x="2090712" y="3251472"/>
                    <a:pt x="2077743" y="3251472"/>
                  </a:cubicBezTo>
                  <a:lnTo>
                    <a:pt x="48899" y="3251472"/>
                  </a:lnTo>
                  <a:cubicBezTo>
                    <a:pt x="35930" y="3251472"/>
                    <a:pt x="23492" y="3246320"/>
                    <a:pt x="14322" y="3237150"/>
                  </a:cubicBezTo>
                  <a:cubicBezTo>
                    <a:pt x="5152" y="3227980"/>
                    <a:pt x="0" y="3215542"/>
                    <a:pt x="0" y="3202573"/>
                  </a:cubicBezTo>
                  <a:lnTo>
                    <a:pt x="0" y="48899"/>
                  </a:lnTo>
                  <a:cubicBezTo>
                    <a:pt x="0" y="35930"/>
                    <a:pt x="5152" y="23492"/>
                    <a:pt x="14322" y="14322"/>
                  </a:cubicBezTo>
                  <a:cubicBezTo>
                    <a:pt x="23492" y="5152"/>
                    <a:pt x="35930" y="0"/>
                    <a:pt x="48899" y="0"/>
                  </a:cubicBezTo>
                  <a:close/>
                </a:path>
              </a:pathLst>
            </a:custGeom>
            <a:solidFill>
              <a:srgbClr val="01842D"/>
            </a:solidFill>
          </p:spPr>
        </p:sp>
        <p:sp>
          <p:nvSpPr>
            <p:cNvPr id="5" name="TextBox 5"/>
            <p:cNvSpPr txBox="1"/>
            <p:nvPr/>
          </p:nvSpPr>
          <p:spPr>
            <a:xfrm>
              <a:off x="0" y="-47625"/>
              <a:ext cx="2126642" cy="3299097"/>
            </a:xfrm>
            <a:prstGeom prst="rect">
              <a:avLst/>
            </a:prstGeom>
          </p:spPr>
          <p:txBody>
            <a:bodyPr lIns="50800" tIns="50800" rIns="50800" bIns="50800" rtlCol="0" anchor="ctr"/>
            <a:lstStyle/>
            <a:p>
              <a:pPr algn="ctr">
                <a:lnSpc>
                  <a:spcPts val="3393"/>
                </a:lnSpc>
              </a:pPr>
              <a:endParaRPr/>
            </a:p>
          </p:txBody>
        </p:sp>
      </p:grpSp>
      <p:sp>
        <p:nvSpPr>
          <p:cNvPr id="6" name="Freeform 6"/>
          <p:cNvSpPr/>
          <p:nvPr/>
        </p:nvSpPr>
        <p:spPr>
          <a:xfrm>
            <a:off x="313862" y="242846"/>
            <a:ext cx="10924312" cy="10112389"/>
          </a:xfrm>
          <a:custGeom>
            <a:avLst/>
            <a:gdLst/>
            <a:ahLst/>
            <a:cxnLst/>
            <a:rect l="l" t="t" r="r" b="b"/>
            <a:pathLst>
              <a:path w="10924312" h="10112389">
                <a:moveTo>
                  <a:pt x="0" y="0"/>
                </a:moveTo>
                <a:lnTo>
                  <a:pt x="10924312" y="0"/>
                </a:lnTo>
                <a:lnTo>
                  <a:pt x="10924312" y="10112389"/>
                </a:lnTo>
                <a:lnTo>
                  <a:pt x="0" y="10112389"/>
                </a:lnTo>
                <a:lnTo>
                  <a:pt x="0" y="0"/>
                </a:lnTo>
                <a:close/>
              </a:path>
            </a:pathLst>
          </a:custGeom>
          <a:blipFill>
            <a:blip r:embed="rId3">
              <a:extLst>
                <a:ext uri="{96DAC541-7B7A-43D3-8B79-37D633B846F1}">
                  <asvg:svgBlip xmlns:asvg="http://schemas.microsoft.com/office/drawing/2016/SVG/main" r:embed="rId4"/>
                </a:ext>
              </a:extLst>
            </a:blip>
            <a:stretch>
              <a:fillRect l="-1850" t="-435" r="-42011"/>
            </a:stretch>
          </a:blipFill>
        </p:spPr>
      </p:sp>
      <p:grpSp>
        <p:nvGrpSpPr>
          <p:cNvPr id="7" name="Group 7"/>
          <p:cNvGrpSpPr/>
          <p:nvPr/>
        </p:nvGrpSpPr>
        <p:grpSpPr>
          <a:xfrm>
            <a:off x="793510" y="690614"/>
            <a:ext cx="11082799" cy="8905773"/>
            <a:chOff x="0" y="0"/>
            <a:chExt cx="2918927" cy="2345553"/>
          </a:xfrm>
        </p:grpSpPr>
        <p:sp>
          <p:nvSpPr>
            <p:cNvPr id="8" name="Freeform 8"/>
            <p:cNvSpPr/>
            <p:nvPr/>
          </p:nvSpPr>
          <p:spPr>
            <a:xfrm>
              <a:off x="0" y="0"/>
              <a:ext cx="2918927" cy="2345553"/>
            </a:xfrm>
            <a:custGeom>
              <a:avLst/>
              <a:gdLst/>
              <a:ahLst/>
              <a:cxnLst/>
              <a:rect l="l" t="t" r="r" b="b"/>
              <a:pathLst>
                <a:path w="2918927" h="2345553">
                  <a:moveTo>
                    <a:pt x="35626" y="0"/>
                  </a:moveTo>
                  <a:lnTo>
                    <a:pt x="2883301" y="0"/>
                  </a:lnTo>
                  <a:cubicBezTo>
                    <a:pt x="2892749" y="0"/>
                    <a:pt x="2901811" y="3753"/>
                    <a:pt x="2908492" y="10435"/>
                  </a:cubicBezTo>
                  <a:cubicBezTo>
                    <a:pt x="2915173" y="17116"/>
                    <a:pt x="2918927" y="26178"/>
                    <a:pt x="2918927" y="35626"/>
                  </a:cubicBezTo>
                  <a:lnTo>
                    <a:pt x="2918927" y="2309927"/>
                  </a:lnTo>
                  <a:cubicBezTo>
                    <a:pt x="2918927" y="2319376"/>
                    <a:pt x="2915173" y="2328438"/>
                    <a:pt x="2908492" y="2335119"/>
                  </a:cubicBezTo>
                  <a:cubicBezTo>
                    <a:pt x="2901811" y="2341800"/>
                    <a:pt x="2892749" y="2345553"/>
                    <a:pt x="2883301" y="2345553"/>
                  </a:cubicBezTo>
                  <a:lnTo>
                    <a:pt x="35626" y="2345553"/>
                  </a:lnTo>
                  <a:cubicBezTo>
                    <a:pt x="26178" y="2345553"/>
                    <a:pt x="17116" y="2341800"/>
                    <a:pt x="10435" y="2335119"/>
                  </a:cubicBezTo>
                  <a:cubicBezTo>
                    <a:pt x="3753" y="2328438"/>
                    <a:pt x="0" y="2319376"/>
                    <a:pt x="0" y="2309927"/>
                  </a:cubicBezTo>
                  <a:lnTo>
                    <a:pt x="0" y="35626"/>
                  </a:lnTo>
                  <a:cubicBezTo>
                    <a:pt x="0" y="26178"/>
                    <a:pt x="3753" y="17116"/>
                    <a:pt x="10435" y="10435"/>
                  </a:cubicBezTo>
                  <a:cubicBezTo>
                    <a:pt x="17116" y="3753"/>
                    <a:pt x="26178" y="0"/>
                    <a:pt x="35626" y="0"/>
                  </a:cubicBezTo>
                  <a:close/>
                </a:path>
              </a:pathLst>
            </a:custGeom>
            <a:solidFill>
              <a:srgbClr val="FFFFFF"/>
            </a:solidFill>
          </p:spPr>
        </p:sp>
        <p:sp>
          <p:nvSpPr>
            <p:cNvPr id="9" name="TextBox 9"/>
            <p:cNvSpPr txBox="1"/>
            <p:nvPr/>
          </p:nvSpPr>
          <p:spPr>
            <a:xfrm>
              <a:off x="0" y="-47625"/>
              <a:ext cx="2918927" cy="2393178"/>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rot="-2700000">
            <a:off x="11661103" y="1948690"/>
            <a:ext cx="430411" cy="461495"/>
            <a:chOff x="0" y="0"/>
            <a:chExt cx="1247548" cy="1337643"/>
          </a:xfrm>
        </p:grpSpPr>
        <p:sp>
          <p:nvSpPr>
            <p:cNvPr id="11" name="Freeform 11"/>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2" name="TextBox 12"/>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grpSp>
        <p:nvGrpSpPr>
          <p:cNvPr id="13" name="Group 13"/>
          <p:cNvGrpSpPr/>
          <p:nvPr/>
        </p:nvGrpSpPr>
        <p:grpSpPr>
          <a:xfrm rot="-2700000">
            <a:off x="11661103" y="4673769"/>
            <a:ext cx="430411" cy="461495"/>
            <a:chOff x="0" y="0"/>
            <a:chExt cx="1247548" cy="1337643"/>
          </a:xfrm>
        </p:grpSpPr>
        <p:sp>
          <p:nvSpPr>
            <p:cNvPr id="14" name="Freeform 14"/>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5" name="TextBox 15"/>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rot="-2700000">
            <a:off x="11661103" y="7398848"/>
            <a:ext cx="430411" cy="461495"/>
            <a:chOff x="0" y="0"/>
            <a:chExt cx="1247548" cy="1337643"/>
          </a:xfrm>
        </p:grpSpPr>
        <p:sp>
          <p:nvSpPr>
            <p:cNvPr id="17" name="Freeform 17"/>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8" name="TextBox 18"/>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sp>
        <p:nvSpPr>
          <p:cNvPr id="21" name="TextBox 21"/>
          <p:cNvSpPr txBox="1"/>
          <p:nvPr/>
        </p:nvSpPr>
        <p:spPr>
          <a:xfrm>
            <a:off x="1160116" y="1149000"/>
            <a:ext cx="10349586" cy="2000548"/>
          </a:xfrm>
          <a:prstGeom prst="rect">
            <a:avLst/>
          </a:prstGeom>
        </p:spPr>
        <p:txBody>
          <a:bodyPr lIns="0" tIns="0" rIns="0" bIns="0" rtlCol="0" anchor="t">
            <a:spAutoFit/>
          </a:bodyPr>
          <a:lstStyle/>
          <a:p>
            <a:pPr algn="ctr"/>
            <a:r>
              <a:rPr lang="en-US" sz="2800" b="1" dirty="0">
                <a:solidFill>
                  <a:srgbClr val="24A642"/>
                </a:solidFill>
                <a:latin typeface="Inter Bold"/>
                <a:ea typeface="Inter Bold"/>
                <a:cs typeface="Inter Bold"/>
                <a:sym typeface="Inter Bold"/>
              </a:rPr>
              <a:t>Segun el </a:t>
            </a:r>
            <a:r>
              <a:rPr lang="es-CO" sz="2800" b="1" dirty="0">
                <a:solidFill>
                  <a:srgbClr val="24A642"/>
                </a:solidFill>
                <a:latin typeface="Inter Bold"/>
                <a:ea typeface="Inter Bold"/>
                <a:cs typeface="Inter Bold"/>
                <a:sym typeface="Inter Bold"/>
              </a:rPr>
              <a:t>Departamento</a:t>
            </a:r>
            <a:r>
              <a:rPr lang="en-US" sz="2800" b="1" dirty="0">
                <a:solidFill>
                  <a:srgbClr val="24A642"/>
                </a:solidFill>
                <a:latin typeface="Inter Bold"/>
                <a:ea typeface="Inter Bold"/>
                <a:cs typeface="Inter Bold"/>
                <a:sym typeface="Inter Bold"/>
              </a:rPr>
              <a:t> Nacional de </a:t>
            </a:r>
            <a:r>
              <a:rPr lang="es-CO" sz="2800" b="1" dirty="0">
                <a:solidFill>
                  <a:srgbClr val="24A642"/>
                </a:solidFill>
                <a:latin typeface="Inter Bold"/>
                <a:ea typeface="Inter Bold"/>
                <a:cs typeface="Inter Bold"/>
                <a:sym typeface="Inter Bold"/>
              </a:rPr>
              <a:t>Planeación</a:t>
            </a:r>
            <a:r>
              <a:rPr lang="en-US" sz="2800" b="1" dirty="0">
                <a:solidFill>
                  <a:srgbClr val="24A642"/>
                </a:solidFill>
                <a:latin typeface="Inter Bold"/>
                <a:ea typeface="Inter Bold"/>
                <a:cs typeface="Inter Bold"/>
                <a:sym typeface="Inter Bold"/>
              </a:rPr>
              <a:t>, </a:t>
            </a:r>
            <a:r>
              <a:rPr lang="es-MX" sz="2800" b="1" dirty="0">
                <a:solidFill>
                  <a:srgbClr val="24A642"/>
                </a:solidFill>
                <a:latin typeface="Inter Bold"/>
                <a:ea typeface="Inter Bold"/>
                <a:cs typeface="Inter Bold"/>
                <a:sym typeface="Inter Bold"/>
              </a:rPr>
              <a:t>las principales debilidades encontradas en la primera generación de los POT son</a:t>
            </a:r>
            <a:r>
              <a:rPr lang="en-US" sz="2800" b="1" dirty="0">
                <a:solidFill>
                  <a:srgbClr val="24A642"/>
                </a:solidFill>
                <a:latin typeface="Inter Bold"/>
                <a:ea typeface="Inter Bold"/>
                <a:cs typeface="Inter Bold"/>
                <a:sym typeface="Inter Bold"/>
              </a:rPr>
              <a:t>: </a:t>
            </a:r>
          </a:p>
          <a:p>
            <a:pPr marL="0" lvl="0" indent="0" algn="r"/>
            <a:endParaRPr lang="en-US" sz="4600" b="1" dirty="0">
              <a:solidFill>
                <a:srgbClr val="10A13B"/>
              </a:solidFill>
              <a:latin typeface="Inter Bold"/>
              <a:ea typeface="Inter Bold"/>
              <a:cs typeface="Inter Bold"/>
              <a:sym typeface="Inter Bold"/>
            </a:endParaRPr>
          </a:p>
        </p:txBody>
      </p:sp>
      <p:sp>
        <p:nvSpPr>
          <p:cNvPr id="22" name="TextBox 22"/>
          <p:cNvSpPr txBox="1"/>
          <p:nvPr/>
        </p:nvSpPr>
        <p:spPr>
          <a:xfrm>
            <a:off x="12630097" y="855170"/>
            <a:ext cx="5152623" cy="1608261"/>
          </a:xfrm>
          <a:prstGeom prst="rect">
            <a:avLst/>
          </a:prstGeom>
        </p:spPr>
        <p:txBody>
          <a:bodyPr wrap="square" lIns="0" tIns="0" rIns="0" bIns="0" rtlCol="0" anchor="t">
            <a:spAutoFit/>
          </a:bodyPr>
          <a:lstStyle/>
          <a:p>
            <a:pPr algn="just">
              <a:lnSpc>
                <a:spcPts val="3220"/>
              </a:lnSpc>
            </a:pPr>
            <a:r>
              <a:rPr lang="es-MX" sz="2300" spc="-13" dirty="0">
                <a:solidFill>
                  <a:schemeClr val="bg1"/>
                </a:solidFill>
                <a:latin typeface="Inter"/>
                <a:ea typeface="Inter"/>
                <a:cs typeface="Inter"/>
                <a:sym typeface="Inter"/>
              </a:rPr>
              <a:t>De los POT no tienen un plano cartográfico, lo cual es una herramienta útil para la toma de decisiones</a:t>
            </a:r>
            <a:endParaRPr lang="en-US" sz="2300" spc="-13" dirty="0">
              <a:solidFill>
                <a:schemeClr val="bg1"/>
              </a:solidFill>
              <a:latin typeface="Inter"/>
              <a:ea typeface="Inter"/>
              <a:cs typeface="Inter"/>
              <a:sym typeface="Inter"/>
            </a:endParaRPr>
          </a:p>
        </p:txBody>
      </p:sp>
      <p:sp>
        <p:nvSpPr>
          <p:cNvPr id="23" name="TextBox 23"/>
          <p:cNvSpPr txBox="1"/>
          <p:nvPr/>
        </p:nvSpPr>
        <p:spPr>
          <a:xfrm>
            <a:off x="12601976" y="3684208"/>
            <a:ext cx="5152623" cy="2839367"/>
          </a:xfrm>
          <a:prstGeom prst="rect">
            <a:avLst/>
          </a:prstGeom>
        </p:spPr>
        <p:txBody>
          <a:bodyPr wrap="square" lIns="0" tIns="0" rIns="0" bIns="0" rtlCol="0" anchor="t">
            <a:spAutoFit/>
          </a:bodyPr>
          <a:lstStyle/>
          <a:p>
            <a:pPr algn="just">
              <a:lnSpc>
                <a:spcPts val="3220"/>
              </a:lnSpc>
            </a:pPr>
            <a:r>
              <a:rPr lang="es-MX" sz="2300" spc="-13" dirty="0">
                <a:solidFill>
                  <a:schemeClr val="bg1"/>
                </a:solidFill>
                <a:latin typeface="Inter"/>
                <a:ea typeface="Inter"/>
                <a:cs typeface="Inter"/>
                <a:sym typeface="Inter"/>
              </a:rPr>
              <a:t>No clasificó el suelo de expansión y el 50% determinó su suelo de expansión, pero sin utilizar algún tipo de criterio o información, lo que provocó un crecimiento desordenado de los territorios</a:t>
            </a:r>
          </a:p>
          <a:p>
            <a:pPr marL="0" lvl="0" indent="0" algn="just">
              <a:lnSpc>
                <a:spcPts val="3220"/>
              </a:lnSpc>
            </a:pPr>
            <a:endParaRPr lang="en-US" sz="2300" spc="-13" dirty="0">
              <a:solidFill>
                <a:schemeClr val="bg1"/>
              </a:solidFill>
              <a:latin typeface="Inter"/>
              <a:ea typeface="Inter"/>
              <a:cs typeface="Inter"/>
              <a:sym typeface="Inter"/>
            </a:endParaRPr>
          </a:p>
        </p:txBody>
      </p:sp>
      <p:sp>
        <p:nvSpPr>
          <p:cNvPr id="24" name="TextBox 24"/>
          <p:cNvSpPr txBox="1"/>
          <p:nvPr/>
        </p:nvSpPr>
        <p:spPr>
          <a:xfrm>
            <a:off x="12646662" y="155894"/>
            <a:ext cx="2426447" cy="588944"/>
          </a:xfrm>
          <a:prstGeom prst="rect">
            <a:avLst/>
          </a:prstGeom>
        </p:spPr>
        <p:txBody>
          <a:bodyPr lIns="0" tIns="0" rIns="0" bIns="0" rtlCol="0" anchor="t">
            <a:spAutoFit/>
          </a:bodyPr>
          <a:lstStyle/>
          <a:p>
            <a:pPr marL="0" lvl="0" indent="0" algn="l">
              <a:lnSpc>
                <a:spcPts val="5017"/>
              </a:lnSpc>
            </a:pPr>
            <a:r>
              <a:rPr lang="en-US" sz="3583" b="1" dirty="0">
                <a:solidFill>
                  <a:srgbClr val="FED900"/>
                </a:solidFill>
                <a:latin typeface="Inter Bold"/>
                <a:ea typeface="Inter Bold"/>
                <a:cs typeface="Inter Bold"/>
                <a:sym typeface="Inter Bold"/>
              </a:rPr>
              <a:t>62%</a:t>
            </a:r>
          </a:p>
        </p:txBody>
      </p:sp>
      <p:sp>
        <p:nvSpPr>
          <p:cNvPr id="25" name="TextBox 25"/>
          <p:cNvSpPr txBox="1"/>
          <p:nvPr/>
        </p:nvSpPr>
        <p:spPr>
          <a:xfrm>
            <a:off x="12601976" y="2720820"/>
            <a:ext cx="2426447" cy="588944"/>
          </a:xfrm>
          <a:prstGeom prst="rect">
            <a:avLst/>
          </a:prstGeom>
        </p:spPr>
        <p:txBody>
          <a:bodyPr lIns="0" tIns="0" rIns="0" bIns="0" rtlCol="0" anchor="t">
            <a:spAutoFit/>
          </a:bodyPr>
          <a:lstStyle/>
          <a:p>
            <a:pPr marL="0" lvl="0" indent="0" algn="l">
              <a:lnSpc>
                <a:spcPts val="5017"/>
              </a:lnSpc>
            </a:pPr>
            <a:r>
              <a:rPr lang="en-US" sz="3583" b="1" dirty="0">
                <a:solidFill>
                  <a:srgbClr val="FED900"/>
                </a:solidFill>
                <a:latin typeface="Inter Bold"/>
                <a:ea typeface="Inter Bold"/>
                <a:cs typeface="Inter Bold"/>
                <a:sym typeface="Inter Bold"/>
              </a:rPr>
              <a:t>32%</a:t>
            </a:r>
          </a:p>
        </p:txBody>
      </p:sp>
      <p:sp>
        <p:nvSpPr>
          <p:cNvPr id="26" name="TextBox 26"/>
          <p:cNvSpPr txBox="1"/>
          <p:nvPr/>
        </p:nvSpPr>
        <p:spPr>
          <a:xfrm>
            <a:off x="12646662" y="7071726"/>
            <a:ext cx="5107937" cy="2018630"/>
          </a:xfrm>
          <a:prstGeom prst="rect">
            <a:avLst/>
          </a:prstGeom>
        </p:spPr>
        <p:txBody>
          <a:bodyPr wrap="square" lIns="0" tIns="0" rIns="0" bIns="0" rtlCol="0" anchor="t">
            <a:spAutoFit/>
          </a:bodyPr>
          <a:lstStyle/>
          <a:p>
            <a:pPr lvl="0" algn="just">
              <a:lnSpc>
                <a:spcPts val="3220"/>
              </a:lnSpc>
            </a:pPr>
            <a:r>
              <a:rPr lang="es-MX" sz="2300" spc="-13" dirty="0">
                <a:solidFill>
                  <a:schemeClr val="bg1"/>
                </a:solidFill>
                <a:latin typeface="Inter"/>
                <a:ea typeface="Inter"/>
                <a:cs typeface="Inter"/>
                <a:sym typeface="Inter"/>
              </a:rPr>
              <a:t>No tiene estudios de amenaza y riesgo urbano lo que pone en peligro a las distintas poblaciones de los territorios ya que no hay acciones de prevención </a:t>
            </a:r>
            <a:endParaRPr lang="en-US" sz="2300" spc="-13" dirty="0">
              <a:solidFill>
                <a:schemeClr val="bg1"/>
              </a:solidFill>
              <a:latin typeface="Inter"/>
              <a:ea typeface="Inter"/>
              <a:cs typeface="Inter"/>
              <a:sym typeface="Inter"/>
            </a:endParaRPr>
          </a:p>
        </p:txBody>
      </p:sp>
      <p:sp>
        <p:nvSpPr>
          <p:cNvPr id="27" name="TextBox 27"/>
          <p:cNvSpPr txBox="1"/>
          <p:nvPr/>
        </p:nvSpPr>
        <p:spPr>
          <a:xfrm>
            <a:off x="12655707" y="6301956"/>
            <a:ext cx="2426447" cy="588944"/>
          </a:xfrm>
          <a:prstGeom prst="rect">
            <a:avLst/>
          </a:prstGeom>
        </p:spPr>
        <p:txBody>
          <a:bodyPr lIns="0" tIns="0" rIns="0" bIns="0" rtlCol="0" anchor="t">
            <a:spAutoFit/>
          </a:bodyPr>
          <a:lstStyle/>
          <a:p>
            <a:pPr marL="0" lvl="0" indent="0" algn="l">
              <a:lnSpc>
                <a:spcPts val="5017"/>
              </a:lnSpc>
            </a:pPr>
            <a:r>
              <a:rPr lang="en-US" sz="3583" b="1" dirty="0">
                <a:solidFill>
                  <a:srgbClr val="FED900"/>
                </a:solidFill>
                <a:latin typeface="Inter Bold"/>
                <a:ea typeface="Inter Bold"/>
                <a:cs typeface="Inter Bold"/>
                <a:sym typeface="Inter Bold"/>
              </a:rPr>
              <a:t>97%</a:t>
            </a:r>
          </a:p>
        </p:txBody>
      </p:sp>
      <p:graphicFrame>
        <p:nvGraphicFramePr>
          <p:cNvPr id="29" name="Diagrama 28">
            <a:extLst>
              <a:ext uri="{FF2B5EF4-FFF2-40B4-BE49-F238E27FC236}">
                <a16:creationId xmlns:a16="http://schemas.microsoft.com/office/drawing/2014/main" id="{D5C104B1-93A5-4818-B2F2-14E42C818335}"/>
              </a:ext>
            </a:extLst>
          </p:cNvPr>
          <p:cNvGraphicFramePr/>
          <p:nvPr>
            <p:extLst>
              <p:ext uri="{D42A27DB-BD31-4B8C-83A1-F6EECF244321}">
                <p14:modId xmlns:p14="http://schemas.microsoft.com/office/powerpoint/2010/main" val="2807007035"/>
              </p:ext>
            </p:extLst>
          </p:nvPr>
        </p:nvGraphicFramePr>
        <p:xfrm>
          <a:off x="1459967" y="2327054"/>
          <a:ext cx="9504969" cy="67350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73118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27" r="-60913" b="-15371"/>
            </a:stretch>
          </a:blipFill>
        </p:spPr>
      </p:sp>
      <p:grpSp>
        <p:nvGrpSpPr>
          <p:cNvPr id="3" name="Group 3"/>
          <p:cNvGrpSpPr/>
          <p:nvPr/>
        </p:nvGrpSpPr>
        <p:grpSpPr>
          <a:xfrm>
            <a:off x="11107207" y="-873677"/>
            <a:ext cx="8074594" cy="12345434"/>
            <a:chOff x="0" y="0"/>
            <a:chExt cx="2126642" cy="3251472"/>
          </a:xfrm>
        </p:grpSpPr>
        <p:sp>
          <p:nvSpPr>
            <p:cNvPr id="4" name="Freeform 4"/>
            <p:cNvSpPr/>
            <p:nvPr/>
          </p:nvSpPr>
          <p:spPr>
            <a:xfrm>
              <a:off x="0" y="0"/>
              <a:ext cx="2126642" cy="3251472"/>
            </a:xfrm>
            <a:custGeom>
              <a:avLst/>
              <a:gdLst/>
              <a:ahLst/>
              <a:cxnLst/>
              <a:rect l="l" t="t" r="r" b="b"/>
              <a:pathLst>
                <a:path w="2126642" h="3251472">
                  <a:moveTo>
                    <a:pt x="48899" y="0"/>
                  </a:moveTo>
                  <a:lnTo>
                    <a:pt x="2077743" y="0"/>
                  </a:lnTo>
                  <a:cubicBezTo>
                    <a:pt x="2090712" y="0"/>
                    <a:pt x="2103150" y="5152"/>
                    <a:pt x="2112320" y="14322"/>
                  </a:cubicBezTo>
                  <a:cubicBezTo>
                    <a:pt x="2121490" y="23492"/>
                    <a:pt x="2126642" y="35930"/>
                    <a:pt x="2126642" y="48899"/>
                  </a:cubicBezTo>
                  <a:lnTo>
                    <a:pt x="2126642" y="3202573"/>
                  </a:lnTo>
                  <a:cubicBezTo>
                    <a:pt x="2126642" y="3215542"/>
                    <a:pt x="2121490" y="3227980"/>
                    <a:pt x="2112320" y="3237150"/>
                  </a:cubicBezTo>
                  <a:cubicBezTo>
                    <a:pt x="2103150" y="3246320"/>
                    <a:pt x="2090712" y="3251472"/>
                    <a:pt x="2077743" y="3251472"/>
                  </a:cubicBezTo>
                  <a:lnTo>
                    <a:pt x="48899" y="3251472"/>
                  </a:lnTo>
                  <a:cubicBezTo>
                    <a:pt x="35930" y="3251472"/>
                    <a:pt x="23492" y="3246320"/>
                    <a:pt x="14322" y="3237150"/>
                  </a:cubicBezTo>
                  <a:cubicBezTo>
                    <a:pt x="5152" y="3227980"/>
                    <a:pt x="0" y="3215542"/>
                    <a:pt x="0" y="3202573"/>
                  </a:cubicBezTo>
                  <a:lnTo>
                    <a:pt x="0" y="48899"/>
                  </a:lnTo>
                  <a:cubicBezTo>
                    <a:pt x="0" y="35930"/>
                    <a:pt x="5152" y="23492"/>
                    <a:pt x="14322" y="14322"/>
                  </a:cubicBezTo>
                  <a:cubicBezTo>
                    <a:pt x="23492" y="5152"/>
                    <a:pt x="35930" y="0"/>
                    <a:pt x="48899" y="0"/>
                  </a:cubicBezTo>
                  <a:close/>
                </a:path>
              </a:pathLst>
            </a:custGeom>
            <a:solidFill>
              <a:srgbClr val="01842D"/>
            </a:solidFill>
          </p:spPr>
        </p:sp>
        <p:sp>
          <p:nvSpPr>
            <p:cNvPr id="5" name="TextBox 5"/>
            <p:cNvSpPr txBox="1"/>
            <p:nvPr/>
          </p:nvSpPr>
          <p:spPr>
            <a:xfrm>
              <a:off x="0" y="-47625"/>
              <a:ext cx="2126642" cy="3299097"/>
            </a:xfrm>
            <a:prstGeom prst="rect">
              <a:avLst/>
            </a:prstGeom>
          </p:spPr>
          <p:txBody>
            <a:bodyPr lIns="50800" tIns="50800" rIns="50800" bIns="50800" rtlCol="0" anchor="ctr"/>
            <a:lstStyle/>
            <a:p>
              <a:pPr algn="ctr">
                <a:lnSpc>
                  <a:spcPts val="3393"/>
                </a:lnSpc>
              </a:pPr>
              <a:endParaRPr/>
            </a:p>
          </p:txBody>
        </p:sp>
      </p:grpSp>
      <p:sp>
        <p:nvSpPr>
          <p:cNvPr id="6" name="Freeform 6"/>
          <p:cNvSpPr/>
          <p:nvPr/>
        </p:nvSpPr>
        <p:spPr>
          <a:xfrm>
            <a:off x="313862" y="242846"/>
            <a:ext cx="10924312" cy="10112389"/>
          </a:xfrm>
          <a:custGeom>
            <a:avLst/>
            <a:gdLst/>
            <a:ahLst/>
            <a:cxnLst/>
            <a:rect l="l" t="t" r="r" b="b"/>
            <a:pathLst>
              <a:path w="10924312" h="10112389">
                <a:moveTo>
                  <a:pt x="0" y="0"/>
                </a:moveTo>
                <a:lnTo>
                  <a:pt x="10924312" y="0"/>
                </a:lnTo>
                <a:lnTo>
                  <a:pt x="10924312" y="10112389"/>
                </a:lnTo>
                <a:lnTo>
                  <a:pt x="0" y="10112389"/>
                </a:lnTo>
                <a:lnTo>
                  <a:pt x="0" y="0"/>
                </a:lnTo>
                <a:close/>
              </a:path>
            </a:pathLst>
          </a:custGeom>
          <a:blipFill>
            <a:blip r:embed="rId3">
              <a:extLst>
                <a:ext uri="{96DAC541-7B7A-43D3-8B79-37D633B846F1}">
                  <asvg:svgBlip xmlns:asvg="http://schemas.microsoft.com/office/drawing/2016/SVG/main" r:embed="rId4"/>
                </a:ext>
              </a:extLst>
            </a:blip>
            <a:stretch>
              <a:fillRect l="-1850" t="-435" r="-42011"/>
            </a:stretch>
          </a:blipFill>
        </p:spPr>
      </p:sp>
      <p:grpSp>
        <p:nvGrpSpPr>
          <p:cNvPr id="7" name="Group 7"/>
          <p:cNvGrpSpPr/>
          <p:nvPr/>
        </p:nvGrpSpPr>
        <p:grpSpPr>
          <a:xfrm>
            <a:off x="793510" y="690614"/>
            <a:ext cx="11082799" cy="8905773"/>
            <a:chOff x="0" y="0"/>
            <a:chExt cx="2918927" cy="2345553"/>
          </a:xfrm>
        </p:grpSpPr>
        <p:sp>
          <p:nvSpPr>
            <p:cNvPr id="8" name="Freeform 8"/>
            <p:cNvSpPr/>
            <p:nvPr/>
          </p:nvSpPr>
          <p:spPr>
            <a:xfrm>
              <a:off x="0" y="0"/>
              <a:ext cx="2918927" cy="2345553"/>
            </a:xfrm>
            <a:custGeom>
              <a:avLst/>
              <a:gdLst/>
              <a:ahLst/>
              <a:cxnLst/>
              <a:rect l="l" t="t" r="r" b="b"/>
              <a:pathLst>
                <a:path w="2918927" h="2345553">
                  <a:moveTo>
                    <a:pt x="35626" y="0"/>
                  </a:moveTo>
                  <a:lnTo>
                    <a:pt x="2883301" y="0"/>
                  </a:lnTo>
                  <a:cubicBezTo>
                    <a:pt x="2892749" y="0"/>
                    <a:pt x="2901811" y="3753"/>
                    <a:pt x="2908492" y="10435"/>
                  </a:cubicBezTo>
                  <a:cubicBezTo>
                    <a:pt x="2915173" y="17116"/>
                    <a:pt x="2918927" y="26178"/>
                    <a:pt x="2918927" y="35626"/>
                  </a:cubicBezTo>
                  <a:lnTo>
                    <a:pt x="2918927" y="2309927"/>
                  </a:lnTo>
                  <a:cubicBezTo>
                    <a:pt x="2918927" y="2319376"/>
                    <a:pt x="2915173" y="2328438"/>
                    <a:pt x="2908492" y="2335119"/>
                  </a:cubicBezTo>
                  <a:cubicBezTo>
                    <a:pt x="2901811" y="2341800"/>
                    <a:pt x="2892749" y="2345553"/>
                    <a:pt x="2883301" y="2345553"/>
                  </a:cubicBezTo>
                  <a:lnTo>
                    <a:pt x="35626" y="2345553"/>
                  </a:lnTo>
                  <a:cubicBezTo>
                    <a:pt x="26178" y="2345553"/>
                    <a:pt x="17116" y="2341800"/>
                    <a:pt x="10435" y="2335119"/>
                  </a:cubicBezTo>
                  <a:cubicBezTo>
                    <a:pt x="3753" y="2328438"/>
                    <a:pt x="0" y="2319376"/>
                    <a:pt x="0" y="2309927"/>
                  </a:cubicBezTo>
                  <a:lnTo>
                    <a:pt x="0" y="35626"/>
                  </a:lnTo>
                  <a:cubicBezTo>
                    <a:pt x="0" y="26178"/>
                    <a:pt x="3753" y="17116"/>
                    <a:pt x="10435" y="10435"/>
                  </a:cubicBezTo>
                  <a:cubicBezTo>
                    <a:pt x="17116" y="3753"/>
                    <a:pt x="26178" y="0"/>
                    <a:pt x="35626" y="0"/>
                  </a:cubicBezTo>
                  <a:close/>
                </a:path>
              </a:pathLst>
            </a:custGeom>
            <a:solidFill>
              <a:srgbClr val="FFFFFF"/>
            </a:solidFill>
          </p:spPr>
        </p:sp>
        <p:sp>
          <p:nvSpPr>
            <p:cNvPr id="9" name="TextBox 9"/>
            <p:cNvSpPr txBox="1"/>
            <p:nvPr/>
          </p:nvSpPr>
          <p:spPr>
            <a:xfrm>
              <a:off x="0" y="-47625"/>
              <a:ext cx="2918927" cy="2393178"/>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rot="-2700000">
            <a:off x="11661103" y="1948690"/>
            <a:ext cx="430411" cy="461495"/>
            <a:chOff x="0" y="0"/>
            <a:chExt cx="1247548" cy="1337643"/>
          </a:xfrm>
        </p:grpSpPr>
        <p:sp>
          <p:nvSpPr>
            <p:cNvPr id="11" name="Freeform 11"/>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2" name="TextBox 12"/>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grpSp>
        <p:nvGrpSpPr>
          <p:cNvPr id="13" name="Group 13"/>
          <p:cNvGrpSpPr/>
          <p:nvPr/>
        </p:nvGrpSpPr>
        <p:grpSpPr>
          <a:xfrm rot="-2700000">
            <a:off x="11661103" y="4673769"/>
            <a:ext cx="430411" cy="461495"/>
            <a:chOff x="0" y="0"/>
            <a:chExt cx="1247548" cy="1337643"/>
          </a:xfrm>
        </p:grpSpPr>
        <p:sp>
          <p:nvSpPr>
            <p:cNvPr id="14" name="Freeform 14"/>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5" name="TextBox 15"/>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rot="-2700000">
            <a:off x="11661103" y="7398848"/>
            <a:ext cx="430411" cy="461495"/>
            <a:chOff x="0" y="0"/>
            <a:chExt cx="1247548" cy="1337643"/>
          </a:xfrm>
        </p:grpSpPr>
        <p:sp>
          <p:nvSpPr>
            <p:cNvPr id="17" name="Freeform 17"/>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8" name="TextBox 18"/>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sp>
        <p:nvSpPr>
          <p:cNvPr id="19" name="Freeform 19"/>
          <p:cNvSpPr/>
          <p:nvPr/>
        </p:nvSpPr>
        <p:spPr>
          <a:xfrm>
            <a:off x="5021696" y="2671941"/>
            <a:ext cx="6122529" cy="6244240"/>
          </a:xfrm>
          <a:custGeom>
            <a:avLst/>
            <a:gdLst/>
            <a:ahLst/>
            <a:cxnLst/>
            <a:rect l="l" t="t" r="r" b="b"/>
            <a:pathLst>
              <a:path w="6117542" h="6403743">
                <a:moveTo>
                  <a:pt x="0" y="0"/>
                </a:moveTo>
                <a:lnTo>
                  <a:pt x="6117542" y="0"/>
                </a:lnTo>
                <a:lnTo>
                  <a:pt x="6117542" y="6403743"/>
                </a:lnTo>
                <a:lnTo>
                  <a:pt x="0" y="6403743"/>
                </a:lnTo>
                <a:lnTo>
                  <a:pt x="0" y="0"/>
                </a:lnTo>
                <a:close/>
              </a:path>
            </a:pathLst>
          </a:custGeom>
          <a:blipFill>
            <a:blip r:embed="rId5"/>
            <a:stretch>
              <a:fillRect/>
            </a:stretch>
          </a:blipFill>
        </p:spPr>
      </p:sp>
      <p:sp>
        <p:nvSpPr>
          <p:cNvPr id="20" name="Freeform 20"/>
          <p:cNvSpPr/>
          <p:nvPr/>
        </p:nvSpPr>
        <p:spPr>
          <a:xfrm>
            <a:off x="1676400" y="5219853"/>
            <a:ext cx="3124200" cy="3638397"/>
          </a:xfrm>
          <a:custGeom>
            <a:avLst/>
            <a:gdLst/>
            <a:ahLst/>
            <a:cxnLst/>
            <a:rect l="l" t="t" r="r" b="b"/>
            <a:pathLst>
              <a:path w="3368126" h="4746993">
                <a:moveTo>
                  <a:pt x="0" y="0"/>
                </a:moveTo>
                <a:lnTo>
                  <a:pt x="3368126" y="0"/>
                </a:lnTo>
                <a:lnTo>
                  <a:pt x="3368126" y="4746992"/>
                </a:lnTo>
                <a:lnTo>
                  <a:pt x="0" y="4746992"/>
                </a:lnTo>
                <a:lnTo>
                  <a:pt x="0" y="0"/>
                </a:lnTo>
                <a:close/>
              </a:path>
            </a:pathLst>
          </a:custGeom>
          <a:blipFill>
            <a:blip r:embed="rId6"/>
            <a:stretch>
              <a:fillRect t="-12327" b="-4217"/>
            </a:stretch>
          </a:blipFill>
        </p:spPr>
      </p:sp>
      <p:sp>
        <p:nvSpPr>
          <p:cNvPr id="21" name="TextBox 21"/>
          <p:cNvSpPr txBox="1"/>
          <p:nvPr/>
        </p:nvSpPr>
        <p:spPr>
          <a:xfrm>
            <a:off x="1160116" y="1149000"/>
            <a:ext cx="10349586" cy="2161540"/>
          </a:xfrm>
          <a:prstGeom prst="rect">
            <a:avLst/>
          </a:prstGeom>
        </p:spPr>
        <p:txBody>
          <a:bodyPr lIns="0" tIns="0" rIns="0" bIns="0" rtlCol="0" anchor="t">
            <a:spAutoFit/>
          </a:bodyPr>
          <a:lstStyle/>
          <a:p>
            <a:pPr algn="r">
              <a:lnSpc>
                <a:spcPts val="5750"/>
              </a:lnSpc>
            </a:pPr>
            <a:r>
              <a:rPr lang="en-US" sz="4600" b="1">
                <a:solidFill>
                  <a:srgbClr val="10A13B"/>
                </a:solidFill>
                <a:latin typeface="Inter Bold"/>
                <a:ea typeface="Inter Bold"/>
                <a:cs typeface="Inter Bold"/>
                <a:sym typeface="Inter Bold"/>
              </a:rPr>
              <a:t>¿Cuántos POT, PBOT y EOT tiene el departamento de Nariño? </a:t>
            </a:r>
          </a:p>
          <a:p>
            <a:pPr marL="0" lvl="0" indent="0" algn="r">
              <a:lnSpc>
                <a:spcPts val="5750"/>
              </a:lnSpc>
            </a:pPr>
            <a:endParaRPr lang="en-US" sz="4600" b="1">
              <a:solidFill>
                <a:srgbClr val="10A13B"/>
              </a:solidFill>
              <a:latin typeface="Inter Bold"/>
              <a:ea typeface="Inter Bold"/>
              <a:cs typeface="Inter Bold"/>
              <a:sym typeface="Inter Bold"/>
            </a:endParaRPr>
          </a:p>
        </p:txBody>
      </p:sp>
      <p:sp>
        <p:nvSpPr>
          <p:cNvPr id="22" name="TextBox 22"/>
          <p:cNvSpPr txBox="1"/>
          <p:nvPr/>
        </p:nvSpPr>
        <p:spPr>
          <a:xfrm>
            <a:off x="12709802" y="2191670"/>
            <a:ext cx="4726615" cy="1608261"/>
          </a:xfrm>
          <a:prstGeom prst="rect">
            <a:avLst/>
          </a:prstGeom>
        </p:spPr>
        <p:txBody>
          <a:bodyPr lIns="0" tIns="0" rIns="0" bIns="0" rtlCol="0" anchor="t">
            <a:spAutoFit/>
          </a:bodyPr>
          <a:lstStyle/>
          <a:p>
            <a:pPr algn="l">
              <a:lnSpc>
                <a:spcPts val="3220"/>
              </a:lnSpc>
            </a:pPr>
            <a:r>
              <a:rPr lang="en-US" sz="2300" spc="-13" dirty="0">
                <a:solidFill>
                  <a:schemeClr val="bg1"/>
                </a:solidFill>
                <a:latin typeface="Inter"/>
                <a:ea typeface="Inter"/>
                <a:cs typeface="Inter"/>
                <a:sym typeface="Inter"/>
              </a:rPr>
              <a:t>Plan de </a:t>
            </a:r>
            <a:r>
              <a:rPr lang="en-US" sz="2300" spc="-13" dirty="0" err="1">
                <a:solidFill>
                  <a:schemeClr val="bg1"/>
                </a:solidFill>
                <a:latin typeface="Inter"/>
                <a:ea typeface="Inter"/>
                <a:cs typeface="Inter"/>
                <a:sym typeface="Inter"/>
              </a:rPr>
              <a:t>ordenamiento</a:t>
            </a:r>
            <a:r>
              <a:rPr lang="en-US" sz="2300" spc="-13" dirty="0">
                <a:solidFill>
                  <a:schemeClr val="bg1"/>
                </a:solidFill>
                <a:latin typeface="Inter"/>
                <a:ea typeface="Inter"/>
                <a:cs typeface="Inter"/>
                <a:sym typeface="Inter"/>
              </a:rPr>
              <a:t> territorial: </a:t>
            </a:r>
            <a:r>
              <a:rPr lang="en-US" sz="2300" spc="-13" dirty="0" err="1">
                <a:solidFill>
                  <a:schemeClr val="bg1"/>
                </a:solidFill>
                <a:latin typeface="Inter"/>
                <a:ea typeface="Inter"/>
                <a:cs typeface="Inter"/>
                <a:sym typeface="Inter"/>
              </a:rPr>
              <a:t>Municipios</a:t>
            </a:r>
            <a:r>
              <a:rPr lang="en-US" sz="2300" spc="-13" dirty="0">
                <a:solidFill>
                  <a:schemeClr val="bg1"/>
                </a:solidFill>
                <a:latin typeface="Inter"/>
                <a:ea typeface="Inter"/>
                <a:cs typeface="Inter"/>
                <a:sym typeface="Inter"/>
              </a:rPr>
              <a:t> </a:t>
            </a:r>
            <a:r>
              <a:rPr lang="en-US" sz="2300" spc="-13" dirty="0" err="1">
                <a:solidFill>
                  <a:schemeClr val="bg1"/>
                </a:solidFill>
                <a:latin typeface="Inter"/>
                <a:ea typeface="Inter"/>
                <a:cs typeface="Inter"/>
                <a:sym typeface="Inter"/>
              </a:rPr>
              <a:t>menor</a:t>
            </a:r>
            <a:r>
              <a:rPr lang="en-US" sz="2300" spc="-13" dirty="0">
                <a:solidFill>
                  <a:schemeClr val="bg1"/>
                </a:solidFill>
                <a:latin typeface="Inter"/>
                <a:ea typeface="Inter"/>
                <a:cs typeface="Inter"/>
                <a:sym typeface="Inter"/>
              </a:rPr>
              <a:t> a 30.000 </a:t>
            </a:r>
            <a:r>
              <a:rPr lang="en-US" sz="2300" spc="-13" dirty="0" err="1">
                <a:solidFill>
                  <a:schemeClr val="bg1"/>
                </a:solidFill>
                <a:latin typeface="Inter"/>
                <a:ea typeface="Inter"/>
                <a:cs typeface="Inter"/>
                <a:sym typeface="Inter"/>
              </a:rPr>
              <a:t>habitantes</a:t>
            </a:r>
            <a:r>
              <a:rPr lang="en-US" sz="2300" spc="-13" dirty="0">
                <a:solidFill>
                  <a:schemeClr val="bg1"/>
                </a:solidFill>
                <a:latin typeface="Inter"/>
                <a:ea typeface="Inter"/>
                <a:cs typeface="Inter"/>
                <a:sym typeface="Inter"/>
              </a:rPr>
              <a:t> </a:t>
            </a:r>
          </a:p>
          <a:p>
            <a:pPr marL="0" lvl="0" indent="0" algn="l">
              <a:lnSpc>
                <a:spcPts val="3220"/>
              </a:lnSpc>
            </a:pPr>
            <a:endParaRPr lang="en-US" sz="2300" spc="-13" dirty="0">
              <a:solidFill>
                <a:schemeClr val="bg1"/>
              </a:solidFill>
              <a:latin typeface="Inter"/>
              <a:ea typeface="Inter"/>
              <a:cs typeface="Inter"/>
              <a:sym typeface="Inter"/>
            </a:endParaRPr>
          </a:p>
        </p:txBody>
      </p:sp>
      <p:sp>
        <p:nvSpPr>
          <p:cNvPr id="23" name="TextBox 23"/>
          <p:cNvSpPr txBox="1"/>
          <p:nvPr/>
        </p:nvSpPr>
        <p:spPr>
          <a:xfrm>
            <a:off x="12726312" y="4890455"/>
            <a:ext cx="4726615" cy="1608261"/>
          </a:xfrm>
          <a:prstGeom prst="rect">
            <a:avLst/>
          </a:prstGeom>
        </p:spPr>
        <p:txBody>
          <a:bodyPr lIns="0" tIns="0" rIns="0" bIns="0" rtlCol="0" anchor="t">
            <a:spAutoFit/>
          </a:bodyPr>
          <a:lstStyle/>
          <a:p>
            <a:pPr algn="l">
              <a:lnSpc>
                <a:spcPts val="3220"/>
              </a:lnSpc>
            </a:pPr>
            <a:r>
              <a:rPr lang="en-US" sz="2300" spc="-13">
                <a:solidFill>
                  <a:schemeClr val="bg1"/>
                </a:solidFill>
                <a:latin typeface="Inter"/>
                <a:ea typeface="Inter"/>
                <a:cs typeface="Inter"/>
                <a:sym typeface="Inter"/>
              </a:rPr>
              <a:t>Plan de ordenamiento territorial: Municipios entre 30.000 y 100.000 habitantes </a:t>
            </a:r>
          </a:p>
          <a:p>
            <a:pPr marL="0" lvl="0" indent="0" algn="l">
              <a:lnSpc>
                <a:spcPts val="3220"/>
              </a:lnSpc>
            </a:pPr>
            <a:endParaRPr lang="en-US" sz="2300" spc="-13">
              <a:solidFill>
                <a:schemeClr val="bg1"/>
              </a:solidFill>
              <a:latin typeface="Inter"/>
              <a:ea typeface="Inter"/>
              <a:cs typeface="Inter"/>
              <a:sym typeface="Inter"/>
            </a:endParaRPr>
          </a:p>
        </p:txBody>
      </p:sp>
      <p:sp>
        <p:nvSpPr>
          <p:cNvPr id="24" name="TextBox 24"/>
          <p:cNvSpPr txBox="1"/>
          <p:nvPr/>
        </p:nvSpPr>
        <p:spPr>
          <a:xfrm>
            <a:off x="12693292" y="1532422"/>
            <a:ext cx="2426447" cy="620067"/>
          </a:xfrm>
          <a:prstGeom prst="rect">
            <a:avLst/>
          </a:prstGeom>
        </p:spPr>
        <p:txBody>
          <a:bodyPr lIns="0" tIns="0" rIns="0" bIns="0" rtlCol="0" anchor="t">
            <a:spAutoFit/>
          </a:bodyPr>
          <a:lstStyle/>
          <a:p>
            <a:pPr marL="0" lvl="0" indent="0" algn="l">
              <a:lnSpc>
                <a:spcPts val="5017"/>
              </a:lnSpc>
            </a:pPr>
            <a:r>
              <a:rPr lang="en-US" sz="3583" b="1">
                <a:solidFill>
                  <a:srgbClr val="FED900"/>
                </a:solidFill>
                <a:latin typeface="Inter Bold"/>
                <a:ea typeface="Inter Bold"/>
                <a:cs typeface="Inter Bold"/>
                <a:sym typeface="Inter Bold"/>
              </a:rPr>
              <a:t>EOT</a:t>
            </a:r>
          </a:p>
        </p:txBody>
      </p:sp>
      <p:sp>
        <p:nvSpPr>
          <p:cNvPr id="25" name="TextBox 25"/>
          <p:cNvSpPr txBox="1"/>
          <p:nvPr/>
        </p:nvSpPr>
        <p:spPr>
          <a:xfrm>
            <a:off x="12709802" y="4231207"/>
            <a:ext cx="2426447" cy="620067"/>
          </a:xfrm>
          <a:prstGeom prst="rect">
            <a:avLst/>
          </a:prstGeom>
        </p:spPr>
        <p:txBody>
          <a:bodyPr lIns="0" tIns="0" rIns="0" bIns="0" rtlCol="0" anchor="t">
            <a:spAutoFit/>
          </a:bodyPr>
          <a:lstStyle/>
          <a:p>
            <a:pPr marL="0" lvl="0" indent="0" algn="l">
              <a:lnSpc>
                <a:spcPts val="5017"/>
              </a:lnSpc>
            </a:pPr>
            <a:r>
              <a:rPr lang="en-US" sz="3583" b="1">
                <a:solidFill>
                  <a:srgbClr val="FED900"/>
                </a:solidFill>
                <a:latin typeface="Inter Bold"/>
                <a:ea typeface="Inter Bold"/>
                <a:cs typeface="Inter Bold"/>
                <a:sym typeface="Inter Bold"/>
              </a:rPr>
              <a:t>PBOT</a:t>
            </a:r>
          </a:p>
        </p:txBody>
      </p:sp>
      <p:sp>
        <p:nvSpPr>
          <p:cNvPr id="26" name="TextBox 26"/>
          <p:cNvSpPr txBox="1"/>
          <p:nvPr/>
        </p:nvSpPr>
        <p:spPr>
          <a:xfrm>
            <a:off x="12781197" y="7668895"/>
            <a:ext cx="4726615" cy="1189355"/>
          </a:xfrm>
          <a:prstGeom prst="rect">
            <a:avLst/>
          </a:prstGeom>
        </p:spPr>
        <p:txBody>
          <a:bodyPr lIns="0" tIns="0" rIns="0" bIns="0" rtlCol="0" anchor="t">
            <a:spAutoFit/>
          </a:bodyPr>
          <a:lstStyle/>
          <a:p>
            <a:pPr marL="0" lvl="0" indent="0" algn="l">
              <a:lnSpc>
                <a:spcPts val="3220"/>
              </a:lnSpc>
            </a:pPr>
            <a:r>
              <a:rPr lang="en-US" sz="2300" spc="-13">
                <a:solidFill>
                  <a:schemeClr val="bg1"/>
                </a:solidFill>
                <a:latin typeface="Inter"/>
                <a:ea typeface="Inter"/>
                <a:cs typeface="Inter"/>
                <a:sym typeface="Inter"/>
              </a:rPr>
              <a:t>Plan de ordenamiento territorial: Municipios con más de 100.000 habitantes </a:t>
            </a:r>
          </a:p>
        </p:txBody>
      </p:sp>
      <p:sp>
        <p:nvSpPr>
          <p:cNvPr id="27" name="TextBox 27"/>
          <p:cNvSpPr txBox="1"/>
          <p:nvPr/>
        </p:nvSpPr>
        <p:spPr>
          <a:xfrm>
            <a:off x="12764687" y="7009647"/>
            <a:ext cx="2426447" cy="620067"/>
          </a:xfrm>
          <a:prstGeom prst="rect">
            <a:avLst/>
          </a:prstGeom>
        </p:spPr>
        <p:txBody>
          <a:bodyPr lIns="0" tIns="0" rIns="0" bIns="0" rtlCol="0" anchor="t">
            <a:spAutoFit/>
          </a:bodyPr>
          <a:lstStyle/>
          <a:p>
            <a:pPr marL="0" lvl="0" indent="0" algn="l">
              <a:lnSpc>
                <a:spcPts val="5017"/>
              </a:lnSpc>
            </a:pPr>
            <a:r>
              <a:rPr lang="en-US" sz="3583" b="1">
                <a:solidFill>
                  <a:srgbClr val="FED900"/>
                </a:solidFill>
                <a:latin typeface="Inter Bold"/>
                <a:ea typeface="Inter Bold"/>
                <a:cs typeface="Inter Bold"/>
                <a:sym typeface="Inter Bold"/>
              </a:rPr>
              <a:t>POT</a:t>
            </a:r>
          </a:p>
        </p:txBody>
      </p:sp>
      <p:sp>
        <p:nvSpPr>
          <p:cNvPr id="28" name="TextBox 28"/>
          <p:cNvSpPr txBox="1"/>
          <p:nvPr/>
        </p:nvSpPr>
        <p:spPr>
          <a:xfrm>
            <a:off x="11937435" y="537719"/>
            <a:ext cx="6507398" cy="630331"/>
          </a:xfrm>
          <a:prstGeom prst="rect">
            <a:avLst/>
          </a:prstGeom>
        </p:spPr>
        <p:txBody>
          <a:bodyPr lIns="0" tIns="0" rIns="0" bIns="0" rtlCol="0" anchor="t">
            <a:spAutoFit/>
          </a:bodyPr>
          <a:lstStyle/>
          <a:p>
            <a:pPr marL="0" lvl="0" indent="0" algn="l">
              <a:lnSpc>
                <a:spcPts val="5157"/>
              </a:lnSpc>
            </a:pPr>
            <a:r>
              <a:rPr lang="en-US" sz="3683" b="1">
                <a:solidFill>
                  <a:srgbClr val="FED900"/>
                </a:solidFill>
                <a:latin typeface="Inter Bold"/>
                <a:ea typeface="Inter Bold"/>
                <a:cs typeface="Inter Bold"/>
                <a:sym typeface="Inter Bold"/>
              </a:rPr>
              <a:t>TIPOS DE INSTRUMENTOS </a:t>
            </a:r>
          </a:p>
        </p:txBody>
      </p:sp>
    </p:spTree>
    <p:extLst>
      <p:ext uri="{BB962C8B-B14F-4D97-AF65-F5344CB8AC3E}">
        <p14:creationId xmlns:p14="http://schemas.microsoft.com/office/powerpoint/2010/main" val="933474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27" r="-60913" b="-15371"/>
            </a:stretch>
          </a:blipFill>
        </p:spPr>
      </p:sp>
      <p:grpSp>
        <p:nvGrpSpPr>
          <p:cNvPr id="3" name="Group 3"/>
          <p:cNvGrpSpPr/>
          <p:nvPr/>
        </p:nvGrpSpPr>
        <p:grpSpPr>
          <a:xfrm>
            <a:off x="11107207" y="-873677"/>
            <a:ext cx="8074594" cy="12345434"/>
            <a:chOff x="0" y="0"/>
            <a:chExt cx="2126642" cy="3251472"/>
          </a:xfrm>
        </p:grpSpPr>
        <p:sp>
          <p:nvSpPr>
            <p:cNvPr id="4" name="Freeform 4"/>
            <p:cNvSpPr/>
            <p:nvPr/>
          </p:nvSpPr>
          <p:spPr>
            <a:xfrm>
              <a:off x="0" y="0"/>
              <a:ext cx="2126642" cy="3251472"/>
            </a:xfrm>
            <a:custGeom>
              <a:avLst/>
              <a:gdLst/>
              <a:ahLst/>
              <a:cxnLst/>
              <a:rect l="l" t="t" r="r" b="b"/>
              <a:pathLst>
                <a:path w="2126642" h="3251472">
                  <a:moveTo>
                    <a:pt x="48899" y="0"/>
                  </a:moveTo>
                  <a:lnTo>
                    <a:pt x="2077743" y="0"/>
                  </a:lnTo>
                  <a:cubicBezTo>
                    <a:pt x="2090712" y="0"/>
                    <a:pt x="2103150" y="5152"/>
                    <a:pt x="2112320" y="14322"/>
                  </a:cubicBezTo>
                  <a:cubicBezTo>
                    <a:pt x="2121490" y="23492"/>
                    <a:pt x="2126642" y="35930"/>
                    <a:pt x="2126642" y="48899"/>
                  </a:cubicBezTo>
                  <a:lnTo>
                    <a:pt x="2126642" y="3202573"/>
                  </a:lnTo>
                  <a:cubicBezTo>
                    <a:pt x="2126642" y="3215542"/>
                    <a:pt x="2121490" y="3227980"/>
                    <a:pt x="2112320" y="3237150"/>
                  </a:cubicBezTo>
                  <a:cubicBezTo>
                    <a:pt x="2103150" y="3246320"/>
                    <a:pt x="2090712" y="3251472"/>
                    <a:pt x="2077743" y="3251472"/>
                  </a:cubicBezTo>
                  <a:lnTo>
                    <a:pt x="48899" y="3251472"/>
                  </a:lnTo>
                  <a:cubicBezTo>
                    <a:pt x="35930" y="3251472"/>
                    <a:pt x="23492" y="3246320"/>
                    <a:pt x="14322" y="3237150"/>
                  </a:cubicBezTo>
                  <a:cubicBezTo>
                    <a:pt x="5152" y="3227980"/>
                    <a:pt x="0" y="3215542"/>
                    <a:pt x="0" y="3202573"/>
                  </a:cubicBezTo>
                  <a:lnTo>
                    <a:pt x="0" y="48899"/>
                  </a:lnTo>
                  <a:cubicBezTo>
                    <a:pt x="0" y="35930"/>
                    <a:pt x="5152" y="23492"/>
                    <a:pt x="14322" y="14322"/>
                  </a:cubicBezTo>
                  <a:cubicBezTo>
                    <a:pt x="23492" y="5152"/>
                    <a:pt x="35930" y="0"/>
                    <a:pt x="48899" y="0"/>
                  </a:cubicBezTo>
                  <a:close/>
                </a:path>
              </a:pathLst>
            </a:custGeom>
            <a:solidFill>
              <a:srgbClr val="01842D"/>
            </a:solidFill>
          </p:spPr>
        </p:sp>
        <p:sp>
          <p:nvSpPr>
            <p:cNvPr id="5" name="TextBox 5"/>
            <p:cNvSpPr txBox="1"/>
            <p:nvPr/>
          </p:nvSpPr>
          <p:spPr>
            <a:xfrm>
              <a:off x="0" y="-47625"/>
              <a:ext cx="2126642" cy="3299097"/>
            </a:xfrm>
            <a:prstGeom prst="rect">
              <a:avLst/>
            </a:prstGeom>
          </p:spPr>
          <p:txBody>
            <a:bodyPr lIns="50800" tIns="50800" rIns="50800" bIns="50800" rtlCol="0" anchor="ctr"/>
            <a:lstStyle/>
            <a:p>
              <a:pPr algn="ctr">
                <a:lnSpc>
                  <a:spcPts val="3393"/>
                </a:lnSpc>
              </a:pPr>
              <a:endParaRPr/>
            </a:p>
          </p:txBody>
        </p:sp>
      </p:grpSp>
      <p:sp>
        <p:nvSpPr>
          <p:cNvPr id="6" name="Freeform 6"/>
          <p:cNvSpPr/>
          <p:nvPr/>
        </p:nvSpPr>
        <p:spPr>
          <a:xfrm>
            <a:off x="313862" y="242846"/>
            <a:ext cx="10924312" cy="10112389"/>
          </a:xfrm>
          <a:custGeom>
            <a:avLst/>
            <a:gdLst/>
            <a:ahLst/>
            <a:cxnLst/>
            <a:rect l="l" t="t" r="r" b="b"/>
            <a:pathLst>
              <a:path w="10924312" h="10112389">
                <a:moveTo>
                  <a:pt x="0" y="0"/>
                </a:moveTo>
                <a:lnTo>
                  <a:pt x="10924312" y="0"/>
                </a:lnTo>
                <a:lnTo>
                  <a:pt x="10924312" y="10112389"/>
                </a:lnTo>
                <a:lnTo>
                  <a:pt x="0" y="10112389"/>
                </a:lnTo>
                <a:lnTo>
                  <a:pt x="0" y="0"/>
                </a:lnTo>
                <a:close/>
              </a:path>
            </a:pathLst>
          </a:custGeom>
          <a:blipFill>
            <a:blip r:embed="rId3">
              <a:extLst>
                <a:ext uri="{96DAC541-7B7A-43D3-8B79-37D633B846F1}">
                  <asvg:svgBlip xmlns:asvg="http://schemas.microsoft.com/office/drawing/2016/SVG/main" r:embed="rId4"/>
                </a:ext>
              </a:extLst>
            </a:blip>
            <a:stretch>
              <a:fillRect l="-1850" t="-435" r="-42011"/>
            </a:stretch>
          </a:blipFill>
        </p:spPr>
      </p:sp>
      <p:grpSp>
        <p:nvGrpSpPr>
          <p:cNvPr id="7" name="Group 7"/>
          <p:cNvGrpSpPr/>
          <p:nvPr/>
        </p:nvGrpSpPr>
        <p:grpSpPr>
          <a:xfrm>
            <a:off x="793510" y="690614"/>
            <a:ext cx="11082799" cy="8905773"/>
            <a:chOff x="0" y="0"/>
            <a:chExt cx="2918927" cy="2345553"/>
          </a:xfrm>
        </p:grpSpPr>
        <p:sp>
          <p:nvSpPr>
            <p:cNvPr id="8" name="Freeform 8"/>
            <p:cNvSpPr/>
            <p:nvPr/>
          </p:nvSpPr>
          <p:spPr>
            <a:xfrm>
              <a:off x="0" y="0"/>
              <a:ext cx="2918927" cy="2345553"/>
            </a:xfrm>
            <a:custGeom>
              <a:avLst/>
              <a:gdLst/>
              <a:ahLst/>
              <a:cxnLst/>
              <a:rect l="l" t="t" r="r" b="b"/>
              <a:pathLst>
                <a:path w="2918927" h="2345553">
                  <a:moveTo>
                    <a:pt x="35626" y="0"/>
                  </a:moveTo>
                  <a:lnTo>
                    <a:pt x="2883301" y="0"/>
                  </a:lnTo>
                  <a:cubicBezTo>
                    <a:pt x="2892749" y="0"/>
                    <a:pt x="2901811" y="3753"/>
                    <a:pt x="2908492" y="10435"/>
                  </a:cubicBezTo>
                  <a:cubicBezTo>
                    <a:pt x="2915173" y="17116"/>
                    <a:pt x="2918927" y="26178"/>
                    <a:pt x="2918927" y="35626"/>
                  </a:cubicBezTo>
                  <a:lnTo>
                    <a:pt x="2918927" y="2309927"/>
                  </a:lnTo>
                  <a:cubicBezTo>
                    <a:pt x="2918927" y="2319376"/>
                    <a:pt x="2915173" y="2328438"/>
                    <a:pt x="2908492" y="2335119"/>
                  </a:cubicBezTo>
                  <a:cubicBezTo>
                    <a:pt x="2901811" y="2341800"/>
                    <a:pt x="2892749" y="2345553"/>
                    <a:pt x="2883301" y="2345553"/>
                  </a:cubicBezTo>
                  <a:lnTo>
                    <a:pt x="35626" y="2345553"/>
                  </a:lnTo>
                  <a:cubicBezTo>
                    <a:pt x="26178" y="2345553"/>
                    <a:pt x="17116" y="2341800"/>
                    <a:pt x="10435" y="2335119"/>
                  </a:cubicBezTo>
                  <a:cubicBezTo>
                    <a:pt x="3753" y="2328438"/>
                    <a:pt x="0" y="2319376"/>
                    <a:pt x="0" y="2309927"/>
                  </a:cubicBezTo>
                  <a:lnTo>
                    <a:pt x="0" y="35626"/>
                  </a:lnTo>
                  <a:cubicBezTo>
                    <a:pt x="0" y="26178"/>
                    <a:pt x="3753" y="17116"/>
                    <a:pt x="10435" y="10435"/>
                  </a:cubicBezTo>
                  <a:cubicBezTo>
                    <a:pt x="17116" y="3753"/>
                    <a:pt x="26178" y="0"/>
                    <a:pt x="35626" y="0"/>
                  </a:cubicBezTo>
                  <a:close/>
                </a:path>
              </a:pathLst>
            </a:custGeom>
            <a:solidFill>
              <a:srgbClr val="FFFFFF"/>
            </a:solidFill>
          </p:spPr>
        </p:sp>
        <p:sp>
          <p:nvSpPr>
            <p:cNvPr id="9" name="TextBox 9"/>
            <p:cNvSpPr txBox="1"/>
            <p:nvPr/>
          </p:nvSpPr>
          <p:spPr>
            <a:xfrm>
              <a:off x="0" y="-47625"/>
              <a:ext cx="2918927" cy="2393178"/>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rot="-2700000">
            <a:off x="11661103" y="1948690"/>
            <a:ext cx="430411" cy="461495"/>
            <a:chOff x="0" y="0"/>
            <a:chExt cx="1247548" cy="1337643"/>
          </a:xfrm>
        </p:grpSpPr>
        <p:sp>
          <p:nvSpPr>
            <p:cNvPr id="11" name="Freeform 11"/>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2" name="TextBox 12"/>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grpSp>
        <p:nvGrpSpPr>
          <p:cNvPr id="13" name="Group 13"/>
          <p:cNvGrpSpPr/>
          <p:nvPr/>
        </p:nvGrpSpPr>
        <p:grpSpPr>
          <a:xfrm rot="-2700000">
            <a:off x="11609832" y="4221461"/>
            <a:ext cx="430411" cy="461495"/>
            <a:chOff x="0" y="0"/>
            <a:chExt cx="1247548" cy="1337643"/>
          </a:xfrm>
        </p:grpSpPr>
        <p:sp>
          <p:nvSpPr>
            <p:cNvPr id="14" name="Freeform 14"/>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5" name="TextBox 15"/>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rot="-2700000">
            <a:off x="11661103" y="7398848"/>
            <a:ext cx="430411" cy="461495"/>
            <a:chOff x="0" y="0"/>
            <a:chExt cx="1247548" cy="1337643"/>
          </a:xfrm>
        </p:grpSpPr>
        <p:sp>
          <p:nvSpPr>
            <p:cNvPr id="17" name="Freeform 17"/>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8" name="TextBox 18"/>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sp>
        <p:nvSpPr>
          <p:cNvPr id="21" name="TextBox 21"/>
          <p:cNvSpPr txBox="1"/>
          <p:nvPr/>
        </p:nvSpPr>
        <p:spPr>
          <a:xfrm>
            <a:off x="1160116" y="1149000"/>
            <a:ext cx="10349586" cy="2927917"/>
          </a:xfrm>
          <a:prstGeom prst="rect">
            <a:avLst/>
          </a:prstGeom>
        </p:spPr>
        <p:txBody>
          <a:bodyPr lIns="0" tIns="0" rIns="0" bIns="0" rtlCol="0" anchor="t">
            <a:spAutoFit/>
          </a:bodyPr>
          <a:lstStyle/>
          <a:p>
            <a:pPr algn="r">
              <a:lnSpc>
                <a:spcPts val="5750"/>
              </a:lnSpc>
            </a:pPr>
            <a:r>
              <a:rPr lang="en-US" sz="4600" b="1" dirty="0">
                <a:solidFill>
                  <a:srgbClr val="10A13B"/>
                </a:solidFill>
                <a:latin typeface="Inter Bold"/>
                <a:ea typeface="Inter Bold"/>
                <a:cs typeface="Inter Bold"/>
                <a:sym typeface="Inter Bold"/>
              </a:rPr>
              <a:t>Estado de los </a:t>
            </a:r>
            <a:r>
              <a:rPr lang="en-US" sz="4600" b="1" dirty="0" err="1">
                <a:solidFill>
                  <a:srgbClr val="10A13B"/>
                </a:solidFill>
                <a:latin typeface="Inter Bold"/>
                <a:ea typeface="Inter Bold"/>
                <a:cs typeface="Inter Bold"/>
                <a:sym typeface="Inter Bold"/>
              </a:rPr>
              <a:t>instrumentos</a:t>
            </a:r>
            <a:r>
              <a:rPr lang="en-US" sz="4600" b="1" dirty="0">
                <a:solidFill>
                  <a:srgbClr val="10A13B"/>
                </a:solidFill>
                <a:latin typeface="Inter Bold"/>
                <a:ea typeface="Inter Bold"/>
                <a:cs typeface="Inter Bold"/>
                <a:sym typeface="Inter Bold"/>
              </a:rPr>
              <a:t> de </a:t>
            </a:r>
            <a:r>
              <a:rPr lang="en-US" sz="4600" b="1" dirty="0" err="1">
                <a:solidFill>
                  <a:srgbClr val="10A13B"/>
                </a:solidFill>
                <a:latin typeface="Inter Bold"/>
                <a:ea typeface="Inter Bold"/>
                <a:cs typeface="Inter Bold"/>
                <a:sym typeface="Inter Bold"/>
              </a:rPr>
              <a:t>ordenamiento</a:t>
            </a:r>
            <a:r>
              <a:rPr lang="en-US" sz="4600" b="1" dirty="0">
                <a:solidFill>
                  <a:srgbClr val="10A13B"/>
                </a:solidFill>
                <a:latin typeface="Inter Bold"/>
                <a:ea typeface="Inter Bold"/>
                <a:cs typeface="Inter Bold"/>
                <a:sym typeface="Inter Bold"/>
              </a:rPr>
              <a:t> territorial de los </a:t>
            </a:r>
            <a:r>
              <a:rPr lang="en-US" sz="4600" b="1" dirty="0" err="1">
                <a:solidFill>
                  <a:srgbClr val="10A13B"/>
                </a:solidFill>
                <a:latin typeface="Inter Bold"/>
                <a:ea typeface="Inter Bold"/>
                <a:cs typeface="Inter Bold"/>
                <a:sym typeface="Inter Bold"/>
              </a:rPr>
              <a:t>Municipios</a:t>
            </a:r>
            <a:r>
              <a:rPr lang="en-US" sz="4600" b="1" dirty="0">
                <a:solidFill>
                  <a:srgbClr val="10A13B"/>
                </a:solidFill>
                <a:latin typeface="Inter Bold"/>
                <a:ea typeface="Inter Bold"/>
                <a:cs typeface="Inter Bold"/>
                <a:sym typeface="Inter Bold"/>
              </a:rPr>
              <a:t> de Nariño </a:t>
            </a:r>
          </a:p>
          <a:p>
            <a:pPr marL="0" lvl="0" indent="0" algn="r">
              <a:lnSpc>
                <a:spcPts val="5750"/>
              </a:lnSpc>
            </a:pPr>
            <a:endParaRPr lang="en-US" sz="4600" b="1" dirty="0">
              <a:solidFill>
                <a:srgbClr val="10A13B"/>
              </a:solidFill>
              <a:latin typeface="Inter Bold"/>
              <a:ea typeface="Inter Bold"/>
              <a:cs typeface="Inter Bold"/>
              <a:sym typeface="Inter Bold"/>
            </a:endParaRPr>
          </a:p>
        </p:txBody>
      </p:sp>
      <p:sp>
        <p:nvSpPr>
          <p:cNvPr id="22" name="TextBox 22"/>
          <p:cNvSpPr txBox="1"/>
          <p:nvPr/>
        </p:nvSpPr>
        <p:spPr>
          <a:xfrm>
            <a:off x="12709802" y="2191670"/>
            <a:ext cx="5751880" cy="1197892"/>
          </a:xfrm>
          <a:prstGeom prst="rect">
            <a:avLst/>
          </a:prstGeom>
        </p:spPr>
        <p:txBody>
          <a:bodyPr wrap="square" lIns="0" tIns="0" rIns="0" bIns="0" rtlCol="0" anchor="t">
            <a:spAutoFit/>
          </a:bodyPr>
          <a:lstStyle/>
          <a:p>
            <a:pPr algn="l">
              <a:lnSpc>
                <a:spcPts val="3220"/>
              </a:lnSpc>
            </a:pPr>
            <a:r>
              <a:rPr lang="en-US" sz="2300" spc="-13" dirty="0">
                <a:solidFill>
                  <a:schemeClr val="bg1"/>
                </a:solidFill>
                <a:latin typeface="Inter"/>
                <a:ea typeface="Inter"/>
                <a:cs typeface="Inter"/>
                <a:sym typeface="Inter"/>
              </a:rPr>
              <a:t>Solo el 8% de los </a:t>
            </a:r>
            <a:r>
              <a:rPr lang="en-US" sz="2300" spc="-13" dirty="0" err="1">
                <a:solidFill>
                  <a:schemeClr val="bg1"/>
                </a:solidFill>
                <a:latin typeface="Inter"/>
                <a:ea typeface="Inter"/>
                <a:cs typeface="Inter"/>
                <a:sym typeface="Inter"/>
              </a:rPr>
              <a:t>Municipios</a:t>
            </a:r>
            <a:r>
              <a:rPr lang="en-US" sz="2300" spc="-13" dirty="0">
                <a:solidFill>
                  <a:schemeClr val="bg1"/>
                </a:solidFill>
                <a:latin typeface="Inter"/>
                <a:ea typeface="Inter"/>
                <a:cs typeface="Inter"/>
                <a:sym typeface="Inter"/>
              </a:rPr>
              <a:t> </a:t>
            </a:r>
            <a:r>
              <a:rPr lang="en-US" sz="2300" spc="-13" dirty="0" err="1">
                <a:solidFill>
                  <a:schemeClr val="bg1"/>
                </a:solidFill>
                <a:latin typeface="Inter"/>
                <a:ea typeface="Inter"/>
                <a:cs typeface="Inter"/>
                <a:sym typeface="Inter"/>
              </a:rPr>
              <a:t>cuentan</a:t>
            </a:r>
            <a:r>
              <a:rPr lang="en-US" sz="2300" spc="-13" dirty="0">
                <a:solidFill>
                  <a:schemeClr val="bg1"/>
                </a:solidFill>
                <a:latin typeface="Inter"/>
                <a:ea typeface="Inter"/>
                <a:cs typeface="Inter"/>
                <a:sym typeface="Inter"/>
              </a:rPr>
              <a:t> con la </a:t>
            </a:r>
            <a:r>
              <a:rPr lang="en-US" sz="2300" spc="-13" dirty="0" err="1">
                <a:solidFill>
                  <a:schemeClr val="bg1"/>
                </a:solidFill>
                <a:latin typeface="Inter"/>
                <a:ea typeface="Inter"/>
                <a:cs typeface="Inter"/>
                <a:sym typeface="Inter"/>
              </a:rPr>
              <a:t>vigencia</a:t>
            </a:r>
            <a:r>
              <a:rPr lang="en-US" sz="2300" spc="-13" dirty="0">
                <a:solidFill>
                  <a:schemeClr val="bg1"/>
                </a:solidFill>
                <a:latin typeface="Inter"/>
                <a:ea typeface="Inter"/>
                <a:cs typeface="Inter"/>
                <a:sym typeface="Inter"/>
              </a:rPr>
              <a:t> a largo </a:t>
            </a:r>
            <a:r>
              <a:rPr lang="en-US" sz="2300" spc="-13" dirty="0" err="1">
                <a:solidFill>
                  <a:schemeClr val="bg1"/>
                </a:solidFill>
                <a:latin typeface="Inter"/>
                <a:ea typeface="Inter"/>
                <a:cs typeface="Inter"/>
                <a:sym typeface="Inter"/>
              </a:rPr>
              <a:t>plazo</a:t>
            </a:r>
            <a:r>
              <a:rPr lang="en-US" sz="2300" spc="-13" dirty="0">
                <a:solidFill>
                  <a:schemeClr val="bg1"/>
                </a:solidFill>
                <a:latin typeface="Inter"/>
                <a:ea typeface="Inter"/>
                <a:cs typeface="Inter"/>
                <a:sym typeface="Inter"/>
              </a:rPr>
              <a:t> </a:t>
            </a:r>
          </a:p>
          <a:p>
            <a:pPr marL="0" lvl="0" indent="0" algn="l">
              <a:lnSpc>
                <a:spcPts val="3220"/>
              </a:lnSpc>
            </a:pPr>
            <a:endParaRPr lang="en-US" sz="2300" spc="-13" dirty="0">
              <a:solidFill>
                <a:schemeClr val="bg1"/>
              </a:solidFill>
              <a:latin typeface="Inter"/>
              <a:ea typeface="Inter"/>
              <a:cs typeface="Inter"/>
              <a:sym typeface="Inter"/>
            </a:endParaRPr>
          </a:p>
        </p:txBody>
      </p:sp>
      <p:sp>
        <p:nvSpPr>
          <p:cNvPr id="23" name="TextBox 23"/>
          <p:cNvSpPr txBox="1"/>
          <p:nvPr/>
        </p:nvSpPr>
        <p:spPr>
          <a:xfrm>
            <a:off x="12562467" y="4642117"/>
            <a:ext cx="6039395" cy="2018630"/>
          </a:xfrm>
          <a:prstGeom prst="rect">
            <a:avLst/>
          </a:prstGeom>
        </p:spPr>
        <p:txBody>
          <a:bodyPr wrap="square" lIns="0" tIns="0" rIns="0" bIns="0" rtlCol="0" anchor="t">
            <a:spAutoFit/>
          </a:bodyPr>
          <a:lstStyle/>
          <a:p>
            <a:pPr algn="just">
              <a:lnSpc>
                <a:spcPts val="3220"/>
              </a:lnSpc>
            </a:pPr>
            <a:r>
              <a:rPr lang="en-US" sz="2300" spc="-13" dirty="0">
                <a:solidFill>
                  <a:schemeClr val="bg1"/>
                </a:solidFill>
                <a:latin typeface="Inter"/>
                <a:ea typeface="Inter"/>
                <a:cs typeface="Inter"/>
                <a:sym typeface="Inter"/>
              </a:rPr>
              <a:t>3 </a:t>
            </a:r>
            <a:r>
              <a:rPr lang="en-US" sz="2300" spc="-13" dirty="0" err="1">
                <a:solidFill>
                  <a:schemeClr val="bg1"/>
                </a:solidFill>
                <a:latin typeface="Inter"/>
                <a:ea typeface="Inter"/>
                <a:cs typeface="Inter"/>
                <a:sym typeface="Inter"/>
              </a:rPr>
              <a:t>municipios</a:t>
            </a:r>
            <a:r>
              <a:rPr lang="en-US" sz="2300" spc="-13" dirty="0">
                <a:solidFill>
                  <a:schemeClr val="bg1"/>
                </a:solidFill>
                <a:latin typeface="Inter"/>
                <a:ea typeface="Inter"/>
                <a:cs typeface="Inter"/>
                <a:sym typeface="Inter"/>
              </a:rPr>
              <a:t> </a:t>
            </a:r>
            <a:r>
              <a:rPr lang="en-US" sz="2300" spc="-13" dirty="0" err="1">
                <a:solidFill>
                  <a:schemeClr val="bg1"/>
                </a:solidFill>
                <a:latin typeface="Inter"/>
                <a:ea typeface="Inter"/>
                <a:cs typeface="Inter"/>
                <a:sym typeface="Inter"/>
              </a:rPr>
              <a:t>pertenecientes</a:t>
            </a:r>
            <a:r>
              <a:rPr lang="en-US" sz="2300" spc="-13" dirty="0">
                <a:solidFill>
                  <a:schemeClr val="bg1"/>
                </a:solidFill>
                <a:latin typeface="Inter"/>
                <a:ea typeface="Inter"/>
                <a:cs typeface="Inter"/>
                <a:sym typeface="Inter"/>
              </a:rPr>
              <a:t> a la </a:t>
            </a:r>
            <a:r>
              <a:rPr lang="en-US" sz="2300" spc="-13" dirty="0" err="1">
                <a:solidFill>
                  <a:schemeClr val="bg1"/>
                </a:solidFill>
                <a:latin typeface="Inter"/>
                <a:ea typeface="Inter"/>
                <a:cs typeface="Inter"/>
                <a:sym typeface="Inter"/>
              </a:rPr>
              <a:t>subregión</a:t>
            </a:r>
            <a:r>
              <a:rPr lang="en-US" sz="2300" spc="-13" dirty="0">
                <a:solidFill>
                  <a:schemeClr val="bg1"/>
                </a:solidFill>
                <a:latin typeface="Inter"/>
                <a:ea typeface="Inter"/>
                <a:cs typeface="Inter"/>
                <a:sym typeface="Inter"/>
              </a:rPr>
              <a:t> Sanquianga no </a:t>
            </a:r>
            <a:r>
              <a:rPr lang="en-US" sz="2300" spc="-13" dirty="0" err="1">
                <a:solidFill>
                  <a:schemeClr val="bg1"/>
                </a:solidFill>
                <a:latin typeface="Inter"/>
                <a:ea typeface="Inter"/>
                <a:cs typeface="Inter"/>
                <a:sym typeface="Inter"/>
              </a:rPr>
              <a:t>cuentan</a:t>
            </a:r>
            <a:r>
              <a:rPr lang="en-US" sz="2300" spc="-13" dirty="0">
                <a:solidFill>
                  <a:schemeClr val="bg1"/>
                </a:solidFill>
                <a:latin typeface="Inter"/>
                <a:ea typeface="Inter"/>
                <a:cs typeface="Inter"/>
                <a:sym typeface="Inter"/>
              </a:rPr>
              <a:t> con un </a:t>
            </a:r>
            <a:r>
              <a:rPr lang="en-US" sz="2300" spc="-13" dirty="0" err="1">
                <a:solidFill>
                  <a:schemeClr val="bg1"/>
                </a:solidFill>
                <a:latin typeface="Inter"/>
                <a:ea typeface="Inter"/>
                <a:cs typeface="Inter"/>
                <a:sym typeface="Inter"/>
              </a:rPr>
              <a:t>instrumento</a:t>
            </a:r>
            <a:r>
              <a:rPr lang="en-US" sz="2300" spc="-13" dirty="0">
                <a:solidFill>
                  <a:schemeClr val="bg1"/>
                </a:solidFill>
                <a:latin typeface="Inter"/>
                <a:ea typeface="Inter"/>
                <a:cs typeface="Inter"/>
                <a:sym typeface="Inter"/>
              </a:rPr>
              <a:t> de </a:t>
            </a:r>
            <a:r>
              <a:rPr lang="en-US" sz="2300" spc="-13" dirty="0" err="1">
                <a:solidFill>
                  <a:schemeClr val="bg1"/>
                </a:solidFill>
                <a:latin typeface="Inter"/>
                <a:ea typeface="Inter"/>
                <a:cs typeface="Inter"/>
                <a:sym typeface="Inter"/>
              </a:rPr>
              <a:t>ordenamiento</a:t>
            </a:r>
            <a:r>
              <a:rPr lang="en-US" sz="2300" spc="-13" dirty="0">
                <a:solidFill>
                  <a:schemeClr val="bg1"/>
                </a:solidFill>
                <a:latin typeface="Inter"/>
                <a:ea typeface="Inter"/>
                <a:cs typeface="Inter"/>
                <a:sym typeface="Inter"/>
              </a:rPr>
              <a:t> territorial </a:t>
            </a:r>
            <a:r>
              <a:rPr lang="en-US" sz="2300" spc="-13" dirty="0" err="1">
                <a:solidFill>
                  <a:schemeClr val="bg1"/>
                </a:solidFill>
                <a:latin typeface="Inter"/>
                <a:ea typeface="Inter"/>
                <a:cs typeface="Inter"/>
                <a:sym typeface="Inter"/>
              </a:rPr>
              <a:t>desde</a:t>
            </a:r>
            <a:r>
              <a:rPr lang="en-US" sz="2300" spc="-13" dirty="0">
                <a:solidFill>
                  <a:schemeClr val="bg1"/>
                </a:solidFill>
                <a:latin typeface="Inter"/>
                <a:ea typeface="Inter"/>
                <a:cs typeface="Inter"/>
                <a:sym typeface="Inter"/>
              </a:rPr>
              <a:t> la </a:t>
            </a:r>
            <a:r>
              <a:rPr lang="en-US" sz="2300" spc="-13" dirty="0" err="1">
                <a:solidFill>
                  <a:schemeClr val="bg1"/>
                </a:solidFill>
                <a:latin typeface="Inter"/>
                <a:ea typeface="Inter"/>
                <a:cs typeface="Inter"/>
                <a:sym typeface="Inter"/>
              </a:rPr>
              <a:t>expedición</a:t>
            </a:r>
            <a:r>
              <a:rPr lang="en-US" sz="2300" spc="-13" dirty="0">
                <a:solidFill>
                  <a:schemeClr val="bg1"/>
                </a:solidFill>
                <a:latin typeface="Inter"/>
                <a:ea typeface="Inter"/>
                <a:cs typeface="Inter"/>
                <a:sym typeface="Inter"/>
              </a:rPr>
              <a:t> de la </a:t>
            </a:r>
            <a:r>
              <a:rPr lang="en-US" sz="2300" spc="-13" dirty="0" err="1">
                <a:solidFill>
                  <a:schemeClr val="bg1"/>
                </a:solidFill>
                <a:latin typeface="Inter"/>
                <a:ea typeface="Inter"/>
                <a:cs typeface="Inter"/>
                <a:sym typeface="Inter"/>
              </a:rPr>
              <a:t>norma</a:t>
            </a:r>
            <a:r>
              <a:rPr lang="en-US" sz="2300" spc="-13" dirty="0">
                <a:solidFill>
                  <a:schemeClr val="bg1"/>
                </a:solidFill>
                <a:latin typeface="Inter"/>
                <a:ea typeface="Inter"/>
                <a:cs typeface="Inter"/>
                <a:sym typeface="Inter"/>
              </a:rPr>
              <a:t> </a:t>
            </a:r>
          </a:p>
          <a:p>
            <a:pPr marL="0" lvl="0" indent="0" algn="just">
              <a:lnSpc>
                <a:spcPts val="3220"/>
              </a:lnSpc>
            </a:pPr>
            <a:endParaRPr lang="en-US" sz="2300" spc="-13" dirty="0">
              <a:solidFill>
                <a:schemeClr val="bg1"/>
              </a:solidFill>
              <a:latin typeface="Inter"/>
              <a:ea typeface="Inter"/>
              <a:cs typeface="Inter"/>
              <a:sym typeface="Inter"/>
            </a:endParaRPr>
          </a:p>
        </p:txBody>
      </p:sp>
      <p:sp>
        <p:nvSpPr>
          <p:cNvPr id="24" name="TextBox 24"/>
          <p:cNvSpPr txBox="1"/>
          <p:nvPr/>
        </p:nvSpPr>
        <p:spPr>
          <a:xfrm>
            <a:off x="12693292" y="1532422"/>
            <a:ext cx="2426447" cy="588944"/>
          </a:xfrm>
          <a:prstGeom prst="rect">
            <a:avLst/>
          </a:prstGeom>
        </p:spPr>
        <p:txBody>
          <a:bodyPr lIns="0" tIns="0" rIns="0" bIns="0" rtlCol="0" anchor="t">
            <a:spAutoFit/>
          </a:bodyPr>
          <a:lstStyle/>
          <a:p>
            <a:pPr marL="0" lvl="0" indent="0" algn="l">
              <a:lnSpc>
                <a:spcPts val="5017"/>
              </a:lnSpc>
            </a:pPr>
            <a:r>
              <a:rPr lang="en-US" sz="3583" b="1" dirty="0" err="1">
                <a:solidFill>
                  <a:srgbClr val="FED900"/>
                </a:solidFill>
                <a:latin typeface="Inter Bold"/>
                <a:ea typeface="Inter Bold"/>
                <a:cs typeface="Inter Bold"/>
                <a:sym typeface="Inter Bold"/>
              </a:rPr>
              <a:t>Vigentes</a:t>
            </a:r>
            <a:endParaRPr lang="en-US" sz="3583" b="1" dirty="0">
              <a:solidFill>
                <a:srgbClr val="FED900"/>
              </a:solidFill>
              <a:latin typeface="Inter Bold"/>
              <a:ea typeface="Inter Bold"/>
              <a:cs typeface="Inter Bold"/>
              <a:sym typeface="Inter Bold"/>
            </a:endParaRPr>
          </a:p>
        </p:txBody>
      </p:sp>
      <p:sp>
        <p:nvSpPr>
          <p:cNvPr id="25" name="TextBox 25"/>
          <p:cNvSpPr txBox="1"/>
          <p:nvPr/>
        </p:nvSpPr>
        <p:spPr>
          <a:xfrm>
            <a:off x="12545957" y="3982869"/>
            <a:ext cx="3056894" cy="588944"/>
          </a:xfrm>
          <a:prstGeom prst="rect">
            <a:avLst/>
          </a:prstGeom>
        </p:spPr>
        <p:txBody>
          <a:bodyPr wrap="square" lIns="0" tIns="0" rIns="0" bIns="0" rtlCol="0" anchor="t">
            <a:spAutoFit/>
          </a:bodyPr>
          <a:lstStyle/>
          <a:p>
            <a:pPr marL="0" lvl="0" indent="0" algn="l">
              <a:lnSpc>
                <a:spcPts val="5017"/>
              </a:lnSpc>
            </a:pPr>
            <a:r>
              <a:rPr lang="en-US" sz="3583" b="1" dirty="0" err="1">
                <a:solidFill>
                  <a:srgbClr val="FED900"/>
                </a:solidFill>
                <a:latin typeface="Inter Bold"/>
                <a:ea typeface="Inter Bold"/>
                <a:cs typeface="Inter Bold"/>
                <a:sym typeface="Inter Bold"/>
              </a:rPr>
              <a:t>Rezagados</a:t>
            </a:r>
            <a:r>
              <a:rPr lang="en-US" sz="3583" b="1" dirty="0">
                <a:solidFill>
                  <a:srgbClr val="FED900"/>
                </a:solidFill>
                <a:latin typeface="Inter Bold"/>
                <a:ea typeface="Inter Bold"/>
                <a:cs typeface="Inter Bold"/>
                <a:sym typeface="Inter Bold"/>
              </a:rPr>
              <a:t> </a:t>
            </a:r>
          </a:p>
        </p:txBody>
      </p:sp>
      <p:sp>
        <p:nvSpPr>
          <p:cNvPr id="26" name="TextBox 26"/>
          <p:cNvSpPr txBox="1"/>
          <p:nvPr/>
        </p:nvSpPr>
        <p:spPr>
          <a:xfrm>
            <a:off x="12558796" y="7668895"/>
            <a:ext cx="5680485" cy="1608261"/>
          </a:xfrm>
          <a:prstGeom prst="rect">
            <a:avLst/>
          </a:prstGeom>
        </p:spPr>
        <p:txBody>
          <a:bodyPr wrap="square" lIns="0" tIns="0" rIns="0" bIns="0" rtlCol="0" anchor="t">
            <a:spAutoFit/>
          </a:bodyPr>
          <a:lstStyle/>
          <a:p>
            <a:pPr marL="0" lvl="0" indent="0" algn="just">
              <a:lnSpc>
                <a:spcPts val="3220"/>
              </a:lnSpc>
            </a:pPr>
            <a:r>
              <a:rPr lang="en-US" sz="2300" spc="-13" dirty="0">
                <a:solidFill>
                  <a:schemeClr val="bg1"/>
                </a:solidFill>
                <a:latin typeface="Inter"/>
                <a:ea typeface="Inter"/>
                <a:cs typeface="Inter"/>
                <a:sym typeface="Inter"/>
              </a:rPr>
              <a:t>El 100% de los </a:t>
            </a:r>
            <a:r>
              <a:rPr lang="en-US" sz="2300" spc="-13" dirty="0" err="1">
                <a:solidFill>
                  <a:schemeClr val="bg1"/>
                </a:solidFill>
                <a:latin typeface="Inter"/>
                <a:ea typeface="Inter"/>
                <a:cs typeface="Inter"/>
                <a:sym typeface="Inter"/>
              </a:rPr>
              <a:t>Municipios</a:t>
            </a:r>
            <a:r>
              <a:rPr lang="en-US" sz="2300" spc="-13" dirty="0">
                <a:solidFill>
                  <a:schemeClr val="bg1"/>
                </a:solidFill>
                <a:latin typeface="Inter"/>
                <a:ea typeface="Inter"/>
                <a:cs typeface="Inter"/>
                <a:sym typeface="Inter"/>
              </a:rPr>
              <a:t> del </a:t>
            </a:r>
            <a:r>
              <a:rPr lang="en-US" sz="2300" spc="-13" dirty="0" err="1">
                <a:solidFill>
                  <a:schemeClr val="bg1"/>
                </a:solidFill>
                <a:latin typeface="Inter"/>
                <a:ea typeface="Inter"/>
                <a:cs typeface="Inter"/>
                <a:sym typeface="Inter"/>
              </a:rPr>
              <a:t>departamento</a:t>
            </a:r>
            <a:r>
              <a:rPr lang="en-US" sz="2300" spc="-13" dirty="0">
                <a:solidFill>
                  <a:schemeClr val="bg1"/>
                </a:solidFill>
                <a:latin typeface="Inter"/>
                <a:ea typeface="Inter"/>
                <a:cs typeface="Inter"/>
                <a:sym typeface="Inter"/>
              </a:rPr>
              <a:t> no </a:t>
            </a:r>
            <a:r>
              <a:rPr lang="en-US" sz="2300" spc="-13" dirty="0" err="1">
                <a:solidFill>
                  <a:schemeClr val="bg1"/>
                </a:solidFill>
                <a:latin typeface="Inter"/>
                <a:ea typeface="Inter"/>
                <a:cs typeface="Inter"/>
                <a:sym typeface="Inter"/>
              </a:rPr>
              <a:t>cuentan</a:t>
            </a:r>
            <a:r>
              <a:rPr lang="en-US" sz="2300" spc="-13" dirty="0">
                <a:solidFill>
                  <a:schemeClr val="bg1"/>
                </a:solidFill>
                <a:latin typeface="Inter"/>
                <a:ea typeface="Inter"/>
                <a:cs typeface="Inter"/>
                <a:sym typeface="Inter"/>
              </a:rPr>
              <a:t> con la </a:t>
            </a:r>
            <a:r>
              <a:rPr lang="en-US" sz="2300" spc="-13" dirty="0" err="1">
                <a:solidFill>
                  <a:schemeClr val="bg1"/>
                </a:solidFill>
                <a:latin typeface="Inter"/>
                <a:ea typeface="Inter"/>
                <a:cs typeface="Inter"/>
                <a:sym typeface="Inter"/>
              </a:rPr>
              <a:t>incorporación</a:t>
            </a:r>
            <a:r>
              <a:rPr lang="en-US" sz="2300" spc="-13" dirty="0">
                <a:solidFill>
                  <a:schemeClr val="bg1"/>
                </a:solidFill>
                <a:latin typeface="Inter"/>
                <a:ea typeface="Inter"/>
                <a:cs typeface="Inter"/>
                <a:sym typeface="Inter"/>
              </a:rPr>
              <a:t> de los </a:t>
            </a:r>
            <a:r>
              <a:rPr lang="en-US" sz="2300" spc="-13" dirty="0" err="1">
                <a:solidFill>
                  <a:schemeClr val="bg1"/>
                </a:solidFill>
                <a:latin typeface="Inter"/>
                <a:ea typeface="Inter"/>
                <a:cs typeface="Inter"/>
                <a:sym typeface="Inter"/>
              </a:rPr>
              <a:t>estudios</a:t>
            </a:r>
            <a:r>
              <a:rPr lang="en-US" sz="2300" spc="-13" dirty="0">
                <a:solidFill>
                  <a:schemeClr val="bg1"/>
                </a:solidFill>
                <a:latin typeface="Inter"/>
                <a:ea typeface="Inter"/>
                <a:cs typeface="Inter"/>
                <a:sym typeface="Inter"/>
              </a:rPr>
              <a:t> </a:t>
            </a:r>
            <a:r>
              <a:rPr lang="en-US" sz="2300" spc="-13" dirty="0" err="1">
                <a:solidFill>
                  <a:schemeClr val="bg1"/>
                </a:solidFill>
                <a:latin typeface="Inter"/>
                <a:ea typeface="Inter"/>
                <a:cs typeface="Inter"/>
                <a:sym typeface="Inter"/>
              </a:rPr>
              <a:t>básicos</a:t>
            </a:r>
            <a:r>
              <a:rPr lang="en-US" sz="2300" spc="-13" dirty="0">
                <a:solidFill>
                  <a:schemeClr val="bg1"/>
                </a:solidFill>
                <a:latin typeface="Inter"/>
                <a:ea typeface="Inter"/>
                <a:cs typeface="Inter"/>
                <a:sym typeface="Inter"/>
              </a:rPr>
              <a:t> de gestion del </a:t>
            </a:r>
            <a:r>
              <a:rPr lang="en-US" sz="2300" spc="-13" dirty="0" err="1">
                <a:solidFill>
                  <a:schemeClr val="bg1"/>
                </a:solidFill>
                <a:latin typeface="Inter"/>
                <a:ea typeface="Inter"/>
                <a:cs typeface="Inter"/>
                <a:sym typeface="Inter"/>
              </a:rPr>
              <a:t>riesgo</a:t>
            </a:r>
            <a:r>
              <a:rPr lang="en-US" sz="2300" spc="-13" dirty="0">
                <a:solidFill>
                  <a:schemeClr val="bg1"/>
                </a:solidFill>
                <a:latin typeface="Inter"/>
                <a:ea typeface="Inter"/>
                <a:cs typeface="Inter"/>
                <a:sym typeface="Inter"/>
              </a:rPr>
              <a:t> </a:t>
            </a:r>
          </a:p>
        </p:txBody>
      </p:sp>
      <p:sp>
        <p:nvSpPr>
          <p:cNvPr id="27" name="TextBox 27"/>
          <p:cNvSpPr txBox="1"/>
          <p:nvPr/>
        </p:nvSpPr>
        <p:spPr>
          <a:xfrm>
            <a:off x="12542286" y="7009647"/>
            <a:ext cx="3795519" cy="588944"/>
          </a:xfrm>
          <a:prstGeom prst="rect">
            <a:avLst/>
          </a:prstGeom>
        </p:spPr>
        <p:txBody>
          <a:bodyPr wrap="square" lIns="0" tIns="0" rIns="0" bIns="0" rtlCol="0" anchor="t">
            <a:spAutoFit/>
          </a:bodyPr>
          <a:lstStyle/>
          <a:p>
            <a:pPr marL="0" lvl="0" indent="0" algn="l">
              <a:lnSpc>
                <a:spcPts val="5017"/>
              </a:lnSpc>
            </a:pPr>
            <a:r>
              <a:rPr lang="en-US" sz="3583" b="1" dirty="0" err="1">
                <a:solidFill>
                  <a:srgbClr val="FED900"/>
                </a:solidFill>
                <a:latin typeface="Inter Bold"/>
                <a:ea typeface="Inter Bold"/>
                <a:cs typeface="Inter Bold"/>
                <a:sym typeface="Inter Bold"/>
              </a:rPr>
              <a:t>Desactualizados</a:t>
            </a:r>
            <a:r>
              <a:rPr lang="en-US" sz="3583" b="1" dirty="0">
                <a:solidFill>
                  <a:srgbClr val="FED900"/>
                </a:solidFill>
                <a:latin typeface="Inter Bold"/>
                <a:ea typeface="Inter Bold"/>
                <a:cs typeface="Inter Bold"/>
                <a:sym typeface="Inter Bold"/>
              </a:rPr>
              <a:t> </a:t>
            </a:r>
          </a:p>
        </p:txBody>
      </p:sp>
      <p:sp>
        <p:nvSpPr>
          <p:cNvPr id="31" name="Freeform 19">
            <a:extLst>
              <a:ext uri="{FF2B5EF4-FFF2-40B4-BE49-F238E27FC236}">
                <a16:creationId xmlns:a16="http://schemas.microsoft.com/office/drawing/2014/main" id="{E1F10557-A39A-469D-BA41-8DA03BB664E6}"/>
              </a:ext>
            </a:extLst>
          </p:cNvPr>
          <p:cNvSpPr/>
          <p:nvPr/>
        </p:nvSpPr>
        <p:spPr>
          <a:xfrm>
            <a:off x="4611194" y="3389562"/>
            <a:ext cx="6236105" cy="6020634"/>
          </a:xfrm>
          <a:custGeom>
            <a:avLst/>
            <a:gdLst/>
            <a:ahLst/>
            <a:cxnLst/>
            <a:rect l="l" t="t" r="r" b="b"/>
            <a:pathLst>
              <a:path w="7037815" h="6614187">
                <a:moveTo>
                  <a:pt x="0" y="0"/>
                </a:moveTo>
                <a:lnTo>
                  <a:pt x="7037815" y="0"/>
                </a:lnTo>
                <a:lnTo>
                  <a:pt x="7037815" y="6614187"/>
                </a:lnTo>
                <a:lnTo>
                  <a:pt x="0" y="6614187"/>
                </a:lnTo>
                <a:lnTo>
                  <a:pt x="0" y="0"/>
                </a:lnTo>
                <a:close/>
              </a:path>
            </a:pathLst>
          </a:custGeom>
          <a:blipFill>
            <a:blip r:embed="rId5"/>
            <a:stretch>
              <a:fillRect l="-6390" t="-4386" r="-43520" b="-5472"/>
            </a:stretch>
          </a:blipFill>
        </p:spPr>
      </p:sp>
      <p:pic>
        <p:nvPicPr>
          <p:cNvPr id="32" name="Picture 27">
            <a:extLst>
              <a:ext uri="{FF2B5EF4-FFF2-40B4-BE49-F238E27FC236}">
                <a16:creationId xmlns:a16="http://schemas.microsoft.com/office/drawing/2014/main" id="{D2074663-64AE-4C46-A78B-B94C839BE09C}"/>
              </a:ext>
            </a:extLst>
          </p:cNvPr>
          <p:cNvPicPr>
            <a:picLocks noChangeAspect="1"/>
          </p:cNvPicPr>
          <p:nvPr/>
        </p:nvPicPr>
        <p:blipFill>
          <a:blip r:embed="rId6"/>
          <a:stretch>
            <a:fillRect/>
          </a:stretch>
        </p:blipFill>
        <p:spPr>
          <a:xfrm>
            <a:off x="1193258" y="4767545"/>
            <a:ext cx="3178112" cy="4911626"/>
          </a:xfrm>
          <a:prstGeom prst="rect">
            <a:avLst/>
          </a:prstGeom>
        </p:spPr>
      </p:pic>
    </p:spTree>
    <p:extLst>
      <p:ext uri="{BB962C8B-B14F-4D97-AF65-F5344CB8AC3E}">
        <p14:creationId xmlns:p14="http://schemas.microsoft.com/office/powerpoint/2010/main" val="773096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27" r="-60913" b="-15371"/>
            </a:stretch>
          </a:blipFill>
        </p:spPr>
      </p:sp>
      <p:grpSp>
        <p:nvGrpSpPr>
          <p:cNvPr id="3" name="Group 3"/>
          <p:cNvGrpSpPr/>
          <p:nvPr/>
        </p:nvGrpSpPr>
        <p:grpSpPr>
          <a:xfrm>
            <a:off x="11107207" y="-873677"/>
            <a:ext cx="8074594" cy="12345434"/>
            <a:chOff x="0" y="0"/>
            <a:chExt cx="2126642" cy="3251472"/>
          </a:xfrm>
        </p:grpSpPr>
        <p:sp>
          <p:nvSpPr>
            <p:cNvPr id="4" name="Freeform 4"/>
            <p:cNvSpPr/>
            <p:nvPr/>
          </p:nvSpPr>
          <p:spPr>
            <a:xfrm>
              <a:off x="0" y="0"/>
              <a:ext cx="2126642" cy="3251472"/>
            </a:xfrm>
            <a:custGeom>
              <a:avLst/>
              <a:gdLst/>
              <a:ahLst/>
              <a:cxnLst/>
              <a:rect l="l" t="t" r="r" b="b"/>
              <a:pathLst>
                <a:path w="2126642" h="3251472">
                  <a:moveTo>
                    <a:pt x="48899" y="0"/>
                  </a:moveTo>
                  <a:lnTo>
                    <a:pt x="2077743" y="0"/>
                  </a:lnTo>
                  <a:cubicBezTo>
                    <a:pt x="2090712" y="0"/>
                    <a:pt x="2103150" y="5152"/>
                    <a:pt x="2112320" y="14322"/>
                  </a:cubicBezTo>
                  <a:cubicBezTo>
                    <a:pt x="2121490" y="23492"/>
                    <a:pt x="2126642" y="35930"/>
                    <a:pt x="2126642" y="48899"/>
                  </a:cubicBezTo>
                  <a:lnTo>
                    <a:pt x="2126642" y="3202573"/>
                  </a:lnTo>
                  <a:cubicBezTo>
                    <a:pt x="2126642" y="3215542"/>
                    <a:pt x="2121490" y="3227980"/>
                    <a:pt x="2112320" y="3237150"/>
                  </a:cubicBezTo>
                  <a:cubicBezTo>
                    <a:pt x="2103150" y="3246320"/>
                    <a:pt x="2090712" y="3251472"/>
                    <a:pt x="2077743" y="3251472"/>
                  </a:cubicBezTo>
                  <a:lnTo>
                    <a:pt x="48899" y="3251472"/>
                  </a:lnTo>
                  <a:cubicBezTo>
                    <a:pt x="35930" y="3251472"/>
                    <a:pt x="23492" y="3246320"/>
                    <a:pt x="14322" y="3237150"/>
                  </a:cubicBezTo>
                  <a:cubicBezTo>
                    <a:pt x="5152" y="3227980"/>
                    <a:pt x="0" y="3215542"/>
                    <a:pt x="0" y="3202573"/>
                  </a:cubicBezTo>
                  <a:lnTo>
                    <a:pt x="0" y="48899"/>
                  </a:lnTo>
                  <a:cubicBezTo>
                    <a:pt x="0" y="35930"/>
                    <a:pt x="5152" y="23492"/>
                    <a:pt x="14322" y="14322"/>
                  </a:cubicBezTo>
                  <a:cubicBezTo>
                    <a:pt x="23492" y="5152"/>
                    <a:pt x="35930" y="0"/>
                    <a:pt x="48899" y="0"/>
                  </a:cubicBezTo>
                  <a:close/>
                </a:path>
              </a:pathLst>
            </a:custGeom>
            <a:solidFill>
              <a:srgbClr val="01842D"/>
            </a:solidFill>
          </p:spPr>
        </p:sp>
        <p:sp>
          <p:nvSpPr>
            <p:cNvPr id="5" name="TextBox 5"/>
            <p:cNvSpPr txBox="1"/>
            <p:nvPr/>
          </p:nvSpPr>
          <p:spPr>
            <a:xfrm>
              <a:off x="0" y="-47625"/>
              <a:ext cx="2126642" cy="3299097"/>
            </a:xfrm>
            <a:prstGeom prst="rect">
              <a:avLst/>
            </a:prstGeom>
          </p:spPr>
          <p:txBody>
            <a:bodyPr lIns="50800" tIns="50800" rIns="50800" bIns="50800" rtlCol="0" anchor="ctr"/>
            <a:lstStyle/>
            <a:p>
              <a:pPr algn="ctr">
                <a:lnSpc>
                  <a:spcPts val="3393"/>
                </a:lnSpc>
              </a:pPr>
              <a:endParaRPr/>
            </a:p>
          </p:txBody>
        </p:sp>
      </p:grpSp>
      <p:sp>
        <p:nvSpPr>
          <p:cNvPr id="6" name="Freeform 6"/>
          <p:cNvSpPr/>
          <p:nvPr/>
        </p:nvSpPr>
        <p:spPr>
          <a:xfrm>
            <a:off x="313862" y="242846"/>
            <a:ext cx="10924312" cy="10112389"/>
          </a:xfrm>
          <a:custGeom>
            <a:avLst/>
            <a:gdLst/>
            <a:ahLst/>
            <a:cxnLst/>
            <a:rect l="l" t="t" r="r" b="b"/>
            <a:pathLst>
              <a:path w="10924312" h="10112389">
                <a:moveTo>
                  <a:pt x="0" y="0"/>
                </a:moveTo>
                <a:lnTo>
                  <a:pt x="10924312" y="0"/>
                </a:lnTo>
                <a:lnTo>
                  <a:pt x="10924312" y="10112389"/>
                </a:lnTo>
                <a:lnTo>
                  <a:pt x="0" y="10112389"/>
                </a:lnTo>
                <a:lnTo>
                  <a:pt x="0" y="0"/>
                </a:lnTo>
                <a:close/>
              </a:path>
            </a:pathLst>
          </a:custGeom>
          <a:blipFill>
            <a:blip r:embed="rId4">
              <a:extLst>
                <a:ext uri="{96DAC541-7B7A-43D3-8B79-37D633B846F1}">
                  <asvg:svgBlip xmlns:asvg="http://schemas.microsoft.com/office/drawing/2016/SVG/main" r:embed="rId5"/>
                </a:ext>
              </a:extLst>
            </a:blip>
            <a:stretch>
              <a:fillRect l="-1850" t="-435" r="-42011"/>
            </a:stretch>
          </a:blipFill>
        </p:spPr>
      </p:sp>
      <p:grpSp>
        <p:nvGrpSpPr>
          <p:cNvPr id="7" name="Group 7"/>
          <p:cNvGrpSpPr/>
          <p:nvPr/>
        </p:nvGrpSpPr>
        <p:grpSpPr>
          <a:xfrm>
            <a:off x="818679" y="755740"/>
            <a:ext cx="17633632" cy="8905773"/>
            <a:chOff x="0" y="0"/>
            <a:chExt cx="2918927" cy="2345553"/>
          </a:xfrm>
        </p:grpSpPr>
        <p:sp>
          <p:nvSpPr>
            <p:cNvPr id="8" name="Freeform 8"/>
            <p:cNvSpPr/>
            <p:nvPr/>
          </p:nvSpPr>
          <p:spPr>
            <a:xfrm>
              <a:off x="0" y="0"/>
              <a:ext cx="2918927" cy="2345553"/>
            </a:xfrm>
            <a:custGeom>
              <a:avLst/>
              <a:gdLst/>
              <a:ahLst/>
              <a:cxnLst/>
              <a:rect l="l" t="t" r="r" b="b"/>
              <a:pathLst>
                <a:path w="2918927" h="2345553">
                  <a:moveTo>
                    <a:pt x="35626" y="0"/>
                  </a:moveTo>
                  <a:lnTo>
                    <a:pt x="2883301" y="0"/>
                  </a:lnTo>
                  <a:cubicBezTo>
                    <a:pt x="2892749" y="0"/>
                    <a:pt x="2901811" y="3753"/>
                    <a:pt x="2908492" y="10435"/>
                  </a:cubicBezTo>
                  <a:cubicBezTo>
                    <a:pt x="2915173" y="17116"/>
                    <a:pt x="2918927" y="26178"/>
                    <a:pt x="2918927" y="35626"/>
                  </a:cubicBezTo>
                  <a:lnTo>
                    <a:pt x="2918927" y="2309927"/>
                  </a:lnTo>
                  <a:cubicBezTo>
                    <a:pt x="2918927" y="2319376"/>
                    <a:pt x="2915173" y="2328438"/>
                    <a:pt x="2908492" y="2335119"/>
                  </a:cubicBezTo>
                  <a:cubicBezTo>
                    <a:pt x="2901811" y="2341800"/>
                    <a:pt x="2892749" y="2345553"/>
                    <a:pt x="2883301" y="2345553"/>
                  </a:cubicBezTo>
                  <a:lnTo>
                    <a:pt x="35626" y="2345553"/>
                  </a:lnTo>
                  <a:cubicBezTo>
                    <a:pt x="26178" y="2345553"/>
                    <a:pt x="17116" y="2341800"/>
                    <a:pt x="10435" y="2335119"/>
                  </a:cubicBezTo>
                  <a:cubicBezTo>
                    <a:pt x="3753" y="2328438"/>
                    <a:pt x="0" y="2319376"/>
                    <a:pt x="0" y="2309927"/>
                  </a:cubicBezTo>
                  <a:lnTo>
                    <a:pt x="0" y="35626"/>
                  </a:lnTo>
                  <a:cubicBezTo>
                    <a:pt x="0" y="26178"/>
                    <a:pt x="3753" y="17116"/>
                    <a:pt x="10435" y="10435"/>
                  </a:cubicBezTo>
                  <a:cubicBezTo>
                    <a:pt x="17116" y="3753"/>
                    <a:pt x="26178" y="0"/>
                    <a:pt x="35626" y="0"/>
                  </a:cubicBezTo>
                  <a:close/>
                </a:path>
              </a:pathLst>
            </a:custGeom>
            <a:solidFill>
              <a:srgbClr val="FFFFFF"/>
            </a:solidFill>
          </p:spPr>
        </p:sp>
        <p:sp>
          <p:nvSpPr>
            <p:cNvPr id="9" name="TextBox 9"/>
            <p:cNvSpPr txBox="1"/>
            <p:nvPr/>
          </p:nvSpPr>
          <p:spPr>
            <a:xfrm>
              <a:off x="0" y="-47625"/>
              <a:ext cx="2918927" cy="2393178"/>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rot="-2700000">
            <a:off x="18202749" y="659502"/>
            <a:ext cx="430411" cy="461495"/>
            <a:chOff x="0" y="0"/>
            <a:chExt cx="1247548" cy="1337643"/>
          </a:xfrm>
        </p:grpSpPr>
        <p:sp>
          <p:nvSpPr>
            <p:cNvPr id="11" name="Freeform 11"/>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2" name="TextBox 12"/>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rot="-2700000">
            <a:off x="18154950" y="9317791"/>
            <a:ext cx="430411" cy="461495"/>
            <a:chOff x="0" y="0"/>
            <a:chExt cx="1247548" cy="1337643"/>
          </a:xfrm>
        </p:grpSpPr>
        <p:sp>
          <p:nvSpPr>
            <p:cNvPr id="17" name="Freeform 17"/>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8" name="TextBox 18"/>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sp>
        <p:nvSpPr>
          <p:cNvPr id="21" name="TextBox 21"/>
          <p:cNvSpPr txBox="1"/>
          <p:nvPr/>
        </p:nvSpPr>
        <p:spPr>
          <a:xfrm>
            <a:off x="1106649" y="1140720"/>
            <a:ext cx="16535841" cy="2184124"/>
          </a:xfrm>
          <a:prstGeom prst="rect">
            <a:avLst/>
          </a:prstGeom>
        </p:spPr>
        <p:txBody>
          <a:bodyPr wrap="square" lIns="0" tIns="0" rIns="0" bIns="0" rtlCol="0" anchor="t">
            <a:spAutoFit/>
          </a:bodyPr>
          <a:lstStyle/>
          <a:p>
            <a:pPr algn="r">
              <a:lnSpc>
                <a:spcPts val="5750"/>
              </a:lnSpc>
            </a:pPr>
            <a:r>
              <a:rPr lang="en-US" sz="4600" b="1" dirty="0" err="1">
                <a:solidFill>
                  <a:srgbClr val="10A13B"/>
                </a:solidFill>
                <a:latin typeface="Inter Bold"/>
                <a:ea typeface="Inter Bold"/>
                <a:cs typeface="Inter Bold"/>
                <a:sym typeface="Inter Bold"/>
              </a:rPr>
              <a:t>Incorporación</a:t>
            </a:r>
            <a:r>
              <a:rPr lang="en-US" sz="4600" b="1" dirty="0">
                <a:solidFill>
                  <a:srgbClr val="10A13B"/>
                </a:solidFill>
                <a:latin typeface="Inter Bold"/>
                <a:ea typeface="Inter Bold"/>
                <a:cs typeface="Inter Bold"/>
                <a:sym typeface="Inter Bold"/>
              </a:rPr>
              <a:t> del </a:t>
            </a:r>
            <a:r>
              <a:rPr lang="en-US" sz="4600" b="1" dirty="0" err="1">
                <a:solidFill>
                  <a:srgbClr val="10A13B"/>
                </a:solidFill>
                <a:latin typeface="Inter Bold"/>
                <a:ea typeface="Inter Bold"/>
                <a:cs typeface="Inter Bold"/>
                <a:sym typeface="Inter Bold"/>
              </a:rPr>
              <a:t>ordenamiento</a:t>
            </a:r>
            <a:r>
              <a:rPr lang="en-US" sz="4600" b="1" dirty="0">
                <a:solidFill>
                  <a:srgbClr val="10A13B"/>
                </a:solidFill>
                <a:latin typeface="Inter Bold"/>
                <a:ea typeface="Inter Bold"/>
                <a:cs typeface="Inter Bold"/>
                <a:sym typeface="Inter Bold"/>
              </a:rPr>
              <a:t> territorial </a:t>
            </a:r>
            <a:r>
              <a:rPr lang="en-US" sz="4600" b="1" dirty="0" err="1">
                <a:solidFill>
                  <a:srgbClr val="10A13B"/>
                </a:solidFill>
                <a:latin typeface="Inter Bold"/>
                <a:ea typeface="Inter Bold"/>
                <a:cs typeface="Inter Bold"/>
                <a:sym typeface="Inter Bold"/>
              </a:rPr>
              <a:t>en</a:t>
            </a:r>
            <a:r>
              <a:rPr lang="en-US" sz="4600" b="1" dirty="0">
                <a:solidFill>
                  <a:srgbClr val="10A13B"/>
                </a:solidFill>
                <a:latin typeface="Inter Bold"/>
                <a:ea typeface="Inter Bold"/>
                <a:cs typeface="Inter Bold"/>
                <a:sym typeface="Inter Bold"/>
              </a:rPr>
              <a:t> los planes de </a:t>
            </a:r>
            <a:r>
              <a:rPr lang="en-US" sz="4600" b="1" dirty="0" err="1">
                <a:solidFill>
                  <a:srgbClr val="10A13B"/>
                </a:solidFill>
                <a:latin typeface="Inter Bold"/>
                <a:ea typeface="Inter Bold"/>
                <a:cs typeface="Inter Bold"/>
                <a:sym typeface="Inter Bold"/>
              </a:rPr>
              <a:t>desarrollo</a:t>
            </a:r>
            <a:r>
              <a:rPr lang="en-US" sz="4600" b="1" dirty="0">
                <a:solidFill>
                  <a:srgbClr val="10A13B"/>
                </a:solidFill>
                <a:latin typeface="Inter Bold"/>
                <a:ea typeface="Inter Bold"/>
                <a:cs typeface="Inter Bold"/>
                <a:sym typeface="Inter Bold"/>
              </a:rPr>
              <a:t> Municipal</a:t>
            </a:r>
          </a:p>
          <a:p>
            <a:pPr marL="0" lvl="0" indent="0" algn="r">
              <a:lnSpc>
                <a:spcPts val="5750"/>
              </a:lnSpc>
            </a:pPr>
            <a:endParaRPr lang="en-US" sz="4600" b="1" dirty="0">
              <a:solidFill>
                <a:srgbClr val="10A13B"/>
              </a:solidFill>
              <a:latin typeface="Inter Bold"/>
              <a:ea typeface="Inter Bold"/>
              <a:cs typeface="Inter Bold"/>
              <a:sym typeface="Inter Bold"/>
            </a:endParaRPr>
          </a:p>
        </p:txBody>
      </p:sp>
      <p:graphicFrame>
        <p:nvGraphicFramePr>
          <p:cNvPr id="19" name="Tabla 18">
            <a:extLst>
              <a:ext uri="{FF2B5EF4-FFF2-40B4-BE49-F238E27FC236}">
                <a16:creationId xmlns:a16="http://schemas.microsoft.com/office/drawing/2014/main" id="{E3FB95D5-C4C5-446C-8404-B4B79192E077}"/>
              </a:ext>
            </a:extLst>
          </p:cNvPr>
          <p:cNvGraphicFramePr>
            <a:graphicFrameLocks noGrp="1"/>
          </p:cNvGraphicFramePr>
          <p:nvPr>
            <p:extLst>
              <p:ext uri="{D42A27DB-BD31-4B8C-83A1-F6EECF244321}">
                <p14:modId xmlns:p14="http://schemas.microsoft.com/office/powerpoint/2010/main" val="582178362"/>
              </p:ext>
            </p:extLst>
          </p:nvPr>
        </p:nvGraphicFramePr>
        <p:xfrm>
          <a:off x="1198185" y="2826472"/>
          <a:ext cx="16845015" cy="6164375"/>
        </p:xfrm>
        <a:graphic>
          <a:graphicData uri="http://schemas.openxmlformats.org/drawingml/2006/table">
            <a:tbl>
              <a:tblPr firstRow="1" bandRow="1">
                <a:tableStyleId>{F5AB1C69-6EDB-4FF4-983F-18BD219EF322}</a:tableStyleId>
              </a:tblPr>
              <a:tblGrid>
                <a:gridCol w="1902235">
                  <a:extLst>
                    <a:ext uri="{9D8B030D-6E8A-4147-A177-3AD203B41FA5}">
                      <a16:colId xmlns:a16="http://schemas.microsoft.com/office/drawing/2014/main" val="3937258134"/>
                    </a:ext>
                  </a:extLst>
                </a:gridCol>
                <a:gridCol w="1852580">
                  <a:extLst>
                    <a:ext uri="{9D8B030D-6E8A-4147-A177-3AD203B41FA5}">
                      <a16:colId xmlns:a16="http://schemas.microsoft.com/office/drawing/2014/main" val="1607782502"/>
                    </a:ext>
                  </a:extLst>
                </a:gridCol>
                <a:gridCol w="1676400">
                  <a:extLst>
                    <a:ext uri="{9D8B030D-6E8A-4147-A177-3AD203B41FA5}">
                      <a16:colId xmlns:a16="http://schemas.microsoft.com/office/drawing/2014/main" val="1963491926"/>
                    </a:ext>
                  </a:extLst>
                </a:gridCol>
                <a:gridCol w="1328461">
                  <a:extLst>
                    <a:ext uri="{9D8B030D-6E8A-4147-A177-3AD203B41FA5}">
                      <a16:colId xmlns:a16="http://schemas.microsoft.com/office/drawing/2014/main" val="738710285"/>
                    </a:ext>
                  </a:extLst>
                </a:gridCol>
                <a:gridCol w="1948139">
                  <a:extLst>
                    <a:ext uri="{9D8B030D-6E8A-4147-A177-3AD203B41FA5}">
                      <a16:colId xmlns:a16="http://schemas.microsoft.com/office/drawing/2014/main" val="831273137"/>
                    </a:ext>
                  </a:extLst>
                </a:gridCol>
                <a:gridCol w="3925946">
                  <a:extLst>
                    <a:ext uri="{9D8B030D-6E8A-4147-A177-3AD203B41FA5}">
                      <a16:colId xmlns:a16="http://schemas.microsoft.com/office/drawing/2014/main" val="3542864180"/>
                    </a:ext>
                  </a:extLst>
                </a:gridCol>
                <a:gridCol w="2105627">
                  <a:extLst>
                    <a:ext uri="{9D8B030D-6E8A-4147-A177-3AD203B41FA5}">
                      <a16:colId xmlns:a16="http://schemas.microsoft.com/office/drawing/2014/main" val="3694248002"/>
                    </a:ext>
                  </a:extLst>
                </a:gridCol>
                <a:gridCol w="2105627">
                  <a:extLst>
                    <a:ext uri="{9D8B030D-6E8A-4147-A177-3AD203B41FA5}">
                      <a16:colId xmlns:a16="http://schemas.microsoft.com/office/drawing/2014/main" val="4258694945"/>
                    </a:ext>
                  </a:extLst>
                </a:gridCol>
              </a:tblGrid>
              <a:tr h="1217930">
                <a:tc>
                  <a:txBody>
                    <a:bodyPr/>
                    <a:lstStyle/>
                    <a:p>
                      <a:pPr algn="ctr"/>
                      <a:r>
                        <a:rPr lang="es-MX" sz="1600" dirty="0">
                          <a:latin typeface="Century Gothic" panose="020B0502020202020204" pitchFamily="34" charset="0"/>
                        </a:rPr>
                        <a:t>Municipio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Inclusión del Ordenamiento Territorial en los PDM	</a:t>
                      </a:r>
                      <a:endParaRPr lang="es-CO" sz="1600" dirty="0">
                        <a:latin typeface="Century Gothic" panose="020B0502020202020204" pitchFamily="34" charset="0"/>
                      </a:endParaRPr>
                    </a:p>
                  </a:txBody>
                  <a:tcPr anchor="ctr">
                    <a:solidFill>
                      <a:srgbClr val="24A642"/>
                    </a:solidFill>
                  </a:tcPr>
                </a:tc>
                <a:tc>
                  <a:txBody>
                    <a:bodyPr/>
                    <a:lstStyle/>
                    <a:p>
                      <a:pPr algn="ctr"/>
                      <a:r>
                        <a:rPr lang="es-CO" sz="1600" dirty="0">
                          <a:latin typeface="Century Gothic" panose="020B0502020202020204" pitchFamily="34" charset="0"/>
                        </a:rPr>
                        <a:t>Incorporación del Catastro multipropósito</a:t>
                      </a:r>
                    </a:p>
                  </a:txBody>
                  <a:tcPr anchor="ctr">
                    <a:solidFill>
                      <a:srgbClr val="24A642"/>
                    </a:solidFill>
                  </a:tcPr>
                </a:tc>
                <a:tc>
                  <a:txBody>
                    <a:bodyPr/>
                    <a:lstStyle/>
                    <a:p>
                      <a:pPr algn="ctr"/>
                      <a:r>
                        <a:rPr lang="es-CO" sz="1600" kern="1200" dirty="0">
                          <a:effectLst/>
                          <a:latin typeface="Century Gothic" panose="020B0502020202020204" pitchFamily="34" charset="0"/>
                        </a:rPr>
                        <a:t>Sector</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Programa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Meta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Recursos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Fuente</a:t>
                      </a:r>
                      <a:endParaRPr lang="es-CO" sz="1600" dirty="0">
                        <a:latin typeface="Century Gothic" panose="020B0502020202020204" pitchFamily="34" charset="0"/>
                      </a:endParaRPr>
                    </a:p>
                  </a:txBody>
                  <a:tcPr anchor="ctr">
                    <a:solidFill>
                      <a:srgbClr val="24A642"/>
                    </a:solidFill>
                  </a:tcPr>
                </a:tc>
                <a:extLst>
                  <a:ext uri="{0D108BD9-81ED-4DB2-BD59-A6C34878D82A}">
                    <a16:rowId xmlns:a16="http://schemas.microsoft.com/office/drawing/2014/main" val="905626332"/>
                  </a:ext>
                </a:extLst>
              </a:tr>
              <a:tr h="775929">
                <a:tc>
                  <a:txBody>
                    <a:bodyPr/>
                    <a:lstStyle/>
                    <a:p>
                      <a:pPr algn="ctr"/>
                      <a:r>
                        <a:rPr lang="es-MX" sz="1400" dirty="0">
                          <a:latin typeface="Century Gothic" panose="020B0502020202020204" pitchFamily="34" charset="0"/>
                        </a:rPr>
                        <a:t>Albán </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No </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No </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solidFill>
                      <a:schemeClr val="bg1"/>
                    </a:solidFill>
                  </a:tcPr>
                </a:tc>
                <a:extLst>
                  <a:ext uri="{0D108BD9-81ED-4DB2-BD59-A6C34878D82A}">
                    <a16:rowId xmlns:a16="http://schemas.microsoft.com/office/drawing/2014/main" val="519280583"/>
                  </a:ext>
                </a:extLst>
              </a:tr>
              <a:tr h="775929">
                <a:tc>
                  <a:txBody>
                    <a:bodyPr/>
                    <a:lstStyle/>
                    <a:p>
                      <a:pPr algn="ctr"/>
                      <a:r>
                        <a:rPr lang="es-MX" sz="1400" dirty="0">
                          <a:solidFill>
                            <a:schemeClr val="bg1"/>
                          </a:solidFill>
                          <a:latin typeface="Century Gothic" panose="020B0502020202020204" pitchFamily="34" charset="0"/>
                        </a:rPr>
                        <a:t>Belén</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solidFill>
                            <a:schemeClr val="bg1"/>
                          </a:solidFill>
                          <a:latin typeface="Century Gothic" panose="020B0502020202020204" pitchFamily="34" charset="0"/>
                        </a:rPr>
                        <a:t>No</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solidFill>
                            <a:schemeClr val="bg1"/>
                          </a:solidFill>
                          <a:latin typeface="Century Gothic" panose="020B0502020202020204" pitchFamily="34" charset="0"/>
                        </a:rPr>
                        <a:t>Si </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solidFill>
                            <a:schemeClr val="bg1"/>
                          </a:solidFill>
                          <a:latin typeface="Century Gothic" panose="020B0502020202020204" pitchFamily="34" charset="0"/>
                        </a:rPr>
                        <a:t>Vivienda, ciudad y territorio	</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solidFill>
                            <a:schemeClr val="bg1"/>
                          </a:solidFill>
                          <a:latin typeface="Century Gothic" panose="020B0502020202020204" pitchFamily="34" charset="0"/>
                        </a:rPr>
                        <a:t>Ordenemos Belén	</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solidFill>
                            <a:schemeClr val="bg1"/>
                          </a:solidFill>
                          <a:latin typeface="Century Gothic" panose="020B0502020202020204" pitchFamily="34" charset="0"/>
                        </a:rPr>
                        <a:t>Actualización del catastro urbano y rural	</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solidFill>
                            <a:schemeClr val="bg1"/>
                          </a:solidFill>
                          <a:latin typeface="Century Gothic" panose="020B0502020202020204" pitchFamily="34" charset="0"/>
                        </a:rPr>
                        <a:t>No incluye recursos</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extLst>
                  <a:ext uri="{0D108BD9-81ED-4DB2-BD59-A6C34878D82A}">
                    <a16:rowId xmlns:a16="http://schemas.microsoft.com/office/drawing/2014/main" val="2963885877"/>
                  </a:ext>
                </a:extLst>
              </a:tr>
              <a:tr h="775929">
                <a:tc>
                  <a:txBody>
                    <a:bodyPr/>
                    <a:lstStyle/>
                    <a:p>
                      <a:pPr algn="ctr"/>
                      <a:r>
                        <a:rPr lang="es-MX" sz="1400" dirty="0">
                          <a:latin typeface="Century Gothic" panose="020B0502020202020204" pitchFamily="34" charset="0"/>
                        </a:rPr>
                        <a:t>San pedro de Cartago </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Si</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No</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rtl="0" fontAlgn="ctr"/>
                      <a:r>
                        <a:rPr lang="es-CO" sz="1400" dirty="0">
                          <a:effectLst/>
                          <a:latin typeface="Century Gothic" panose="020B0502020202020204" pitchFamily="34" charset="0"/>
                        </a:rPr>
                        <a:t>Vivienda, ciudad y</a:t>
                      </a:r>
                      <a:br>
                        <a:rPr lang="es-CO" sz="1400" dirty="0">
                          <a:effectLst/>
                          <a:latin typeface="Century Gothic" panose="020B0502020202020204" pitchFamily="34" charset="0"/>
                        </a:rPr>
                      </a:br>
                      <a:r>
                        <a:rPr lang="es-CO" sz="1400" dirty="0">
                          <a:effectLst/>
                          <a:latin typeface="Century Gothic" panose="020B0502020202020204" pitchFamily="34" charset="0"/>
                        </a:rPr>
                        <a:t>territorio</a:t>
                      </a:r>
                      <a:endParaRPr lang="es-CO" sz="1400" b="0" dirty="0">
                        <a:effectLst/>
                        <a:latin typeface="Century Gothic" panose="020B0502020202020204" pitchFamily="34" charset="0"/>
                        <a:ea typeface="Inter Bold" panose="020B0604020202020204" charset="0"/>
                      </a:endParaRPr>
                    </a:p>
                  </a:txBody>
                  <a:tcPr marL="28575" marR="28575" marT="0" marB="0" anchor="ctr">
                    <a:solidFill>
                      <a:schemeClr val="bg1"/>
                    </a:solidFill>
                  </a:tcPr>
                </a:tc>
                <a:tc>
                  <a:txBody>
                    <a:bodyPr/>
                    <a:lstStyle/>
                    <a:p>
                      <a:pPr algn="ctr" rtl="0" fontAlgn="ctr"/>
                      <a:r>
                        <a:rPr lang="es-MX" sz="1400" dirty="0">
                          <a:effectLst/>
                          <a:latin typeface="Century Gothic" panose="020B0502020202020204" pitchFamily="34" charset="0"/>
                        </a:rPr>
                        <a:t>Ordenamiento territorial y desarrollo urbano</a:t>
                      </a:r>
                      <a:endParaRPr lang="es-MX" sz="1400" b="0" dirty="0">
                        <a:effectLst/>
                        <a:latin typeface="Century Gothic" panose="020B0502020202020204" pitchFamily="34" charset="0"/>
                        <a:ea typeface="Inter Bold" panose="020B0604020202020204" charset="0"/>
                      </a:endParaRPr>
                    </a:p>
                  </a:txBody>
                  <a:tcPr marL="28575" marR="28575" marT="0" marB="0" anchor="ctr">
                    <a:solidFill>
                      <a:schemeClr val="bg1"/>
                    </a:solidFill>
                  </a:tcPr>
                </a:tc>
                <a:tc>
                  <a:txBody>
                    <a:bodyPr/>
                    <a:lstStyle/>
                    <a:p>
                      <a:pPr algn="ctr" rtl="0" fontAlgn="b"/>
                      <a:r>
                        <a:rPr lang="es-MX" sz="1400" dirty="0">
                          <a:effectLst/>
                          <a:latin typeface="Century Gothic" panose="020B0502020202020204" pitchFamily="34" charset="0"/>
                        </a:rPr>
                        <a:t>No especifica metas en cuento al EOT, solo espacio público </a:t>
                      </a:r>
                      <a:endParaRPr lang="es-MX" sz="1400" b="0" dirty="0">
                        <a:effectLst/>
                        <a:latin typeface="Century Gothic" panose="020B0502020202020204" pitchFamily="34" charset="0"/>
                        <a:ea typeface="Inter Bold" panose="020B0604020202020204" charset="0"/>
                      </a:endParaRPr>
                    </a:p>
                  </a:txBody>
                  <a:tcPr marL="28575" marR="28575" marT="0" marB="0" anchor="b">
                    <a:solidFill>
                      <a:schemeClr val="bg1"/>
                    </a:solidFill>
                  </a:tcPr>
                </a:tc>
                <a:tc>
                  <a:txBody>
                    <a:bodyPr/>
                    <a:lstStyle/>
                    <a:p>
                      <a:pPr algn="ctr"/>
                      <a:endParaRPr lang="es-CO" sz="1400" b="0" dirty="0">
                        <a:latin typeface="Century Gothic" panose="020B0502020202020204" pitchFamily="34" charset="0"/>
                        <a:ea typeface="Inter Bold" panose="020B0604020202020204" charset="0"/>
                      </a:endParaRPr>
                    </a:p>
                  </a:txBody>
                  <a:tcPr marL="28575" marR="28575" marT="0" marB="0" anchor="ctr">
                    <a:solidFill>
                      <a:schemeClr val="bg1"/>
                    </a:solidFill>
                  </a:tcPr>
                </a:tc>
                <a:tc>
                  <a:txBody>
                    <a:bodyPr/>
                    <a:lstStyle/>
                    <a:p>
                      <a:pPr algn="ctr"/>
                      <a:endParaRPr lang="es-CO" sz="1400" b="0" dirty="0">
                        <a:latin typeface="Century Gothic" panose="020B0502020202020204" pitchFamily="34" charset="0"/>
                        <a:ea typeface="Inter Bold" panose="020B0604020202020204" charset="0"/>
                      </a:endParaRPr>
                    </a:p>
                  </a:txBody>
                  <a:tcPr marL="28575" marR="28575" marT="0" marB="0" anchor="ctr">
                    <a:solidFill>
                      <a:schemeClr val="bg1"/>
                    </a:solidFill>
                  </a:tcPr>
                </a:tc>
                <a:extLst>
                  <a:ext uri="{0D108BD9-81ED-4DB2-BD59-A6C34878D82A}">
                    <a16:rowId xmlns:a16="http://schemas.microsoft.com/office/drawing/2014/main" val="975919811"/>
                  </a:ext>
                </a:extLst>
              </a:tr>
              <a:tr h="874411">
                <a:tc>
                  <a:txBody>
                    <a:bodyPr/>
                    <a:lstStyle/>
                    <a:p>
                      <a:pPr algn="ctr"/>
                      <a:r>
                        <a:rPr lang="es-MX" sz="1400" dirty="0">
                          <a:solidFill>
                            <a:schemeClr val="bg1"/>
                          </a:solidFill>
                          <a:latin typeface="Century Gothic" panose="020B0502020202020204" pitchFamily="34" charset="0"/>
                        </a:rPr>
                        <a:t>Arboleda </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solidFill>
                            <a:schemeClr val="bg1"/>
                          </a:solidFill>
                          <a:latin typeface="Century Gothic" panose="020B0502020202020204" pitchFamily="34" charset="0"/>
                        </a:rPr>
                        <a:t>Si</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solidFill>
                            <a:schemeClr val="bg1"/>
                          </a:solidFill>
                          <a:latin typeface="Century Gothic" panose="020B0502020202020204" pitchFamily="34" charset="0"/>
                        </a:rPr>
                        <a:t>No</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rtl="0" fontAlgn="ctr"/>
                      <a:r>
                        <a:rPr lang="es-CO" sz="1400" dirty="0">
                          <a:solidFill>
                            <a:schemeClr val="bg1"/>
                          </a:solidFill>
                          <a:effectLst/>
                          <a:latin typeface="Century Gothic" panose="020B0502020202020204" pitchFamily="34" charset="0"/>
                        </a:rPr>
                        <a:t>Vivienda, ciudad y</a:t>
                      </a:r>
                      <a:br>
                        <a:rPr lang="es-CO" sz="1400" dirty="0">
                          <a:solidFill>
                            <a:schemeClr val="bg1"/>
                          </a:solidFill>
                          <a:effectLst/>
                          <a:latin typeface="Century Gothic" panose="020B0502020202020204" pitchFamily="34" charset="0"/>
                        </a:rPr>
                      </a:br>
                      <a:r>
                        <a:rPr lang="es-CO" sz="1400" dirty="0">
                          <a:solidFill>
                            <a:schemeClr val="bg1"/>
                          </a:solidFill>
                          <a:effectLst/>
                          <a:latin typeface="Century Gothic" panose="020B0502020202020204" pitchFamily="34" charset="0"/>
                        </a:rPr>
                        <a:t>territorio</a:t>
                      </a:r>
                      <a:endParaRPr lang="es-CO" sz="1400" b="0" dirty="0">
                        <a:solidFill>
                          <a:schemeClr val="bg1"/>
                        </a:solidFill>
                        <a:effectLst/>
                        <a:latin typeface="Century Gothic" panose="020B0502020202020204" pitchFamily="34" charset="0"/>
                        <a:ea typeface="Inter Bold" panose="020B0604020202020204" charset="0"/>
                      </a:endParaRPr>
                    </a:p>
                  </a:txBody>
                  <a:tcPr marL="28575" marR="28575" marT="0" marB="0" anchor="ctr">
                    <a:solidFill>
                      <a:srgbClr val="01842D"/>
                    </a:solidFill>
                  </a:tcPr>
                </a:tc>
                <a:tc>
                  <a:txBody>
                    <a:bodyPr/>
                    <a:lstStyle/>
                    <a:p>
                      <a:pPr algn="ctr" rtl="0" fontAlgn="ctr"/>
                      <a:r>
                        <a:rPr lang="es-MX" sz="1400" dirty="0">
                          <a:solidFill>
                            <a:schemeClr val="bg1"/>
                          </a:solidFill>
                          <a:effectLst/>
                          <a:latin typeface="Century Gothic" panose="020B0502020202020204" pitchFamily="34" charset="0"/>
                        </a:rPr>
                        <a:t>Arboleda planificada, con infraestructura y gobernanza para el desarrollo territorial</a:t>
                      </a:r>
                      <a:endParaRPr lang="es-MX" sz="1400" b="0" dirty="0">
                        <a:solidFill>
                          <a:schemeClr val="bg1"/>
                        </a:solidFill>
                        <a:effectLst/>
                        <a:latin typeface="Century Gothic" panose="020B0502020202020204" pitchFamily="34" charset="0"/>
                        <a:ea typeface="Inter Bold" panose="020B0604020202020204" charset="0"/>
                      </a:endParaRPr>
                    </a:p>
                  </a:txBody>
                  <a:tcPr marL="28575" marR="28575" marT="0" marB="0" anchor="ctr">
                    <a:solidFill>
                      <a:srgbClr val="01842D"/>
                    </a:solidFill>
                  </a:tcPr>
                </a:tc>
                <a:tc>
                  <a:txBody>
                    <a:bodyPr/>
                    <a:lstStyle/>
                    <a:p>
                      <a:pPr algn="ctr" rtl="0" fontAlgn="ctr"/>
                      <a:r>
                        <a:rPr lang="es-CO" sz="1400" dirty="0">
                          <a:solidFill>
                            <a:schemeClr val="bg1"/>
                          </a:solidFill>
                          <a:effectLst/>
                          <a:latin typeface="Century Gothic" panose="020B0502020202020204" pitchFamily="34" charset="0"/>
                        </a:rPr>
                        <a:t>Número de procesos para revisión y/o ajuste </a:t>
                      </a:r>
                      <a:br>
                        <a:rPr lang="es-CO" sz="1400" dirty="0">
                          <a:solidFill>
                            <a:schemeClr val="bg1"/>
                          </a:solidFill>
                          <a:effectLst/>
                          <a:latin typeface="Century Gothic" panose="020B0502020202020204" pitchFamily="34" charset="0"/>
                        </a:rPr>
                      </a:br>
                      <a:r>
                        <a:rPr lang="es-CO" sz="1400" dirty="0">
                          <a:solidFill>
                            <a:schemeClr val="bg1"/>
                          </a:solidFill>
                          <a:effectLst/>
                          <a:latin typeface="Century Gothic" panose="020B0502020202020204" pitchFamily="34" charset="0"/>
                        </a:rPr>
                        <a:t>del EOT, realizados (Indicador no especifica metas)</a:t>
                      </a:r>
                      <a:endParaRPr lang="es-CO" sz="1400" b="0" dirty="0">
                        <a:solidFill>
                          <a:schemeClr val="bg1"/>
                        </a:solidFill>
                        <a:effectLst/>
                        <a:latin typeface="Century Gothic" panose="020B0502020202020204" pitchFamily="34" charset="0"/>
                        <a:ea typeface="Inter Bold" panose="020B0604020202020204" charset="0"/>
                      </a:endParaRPr>
                    </a:p>
                  </a:txBody>
                  <a:tcPr marL="28575" marR="28575" marT="0" marB="0" anchor="ctr">
                    <a:solidFill>
                      <a:srgbClr val="01842D"/>
                    </a:solidFill>
                  </a:tcPr>
                </a:tc>
                <a:tc>
                  <a:txBody>
                    <a:bodyPr/>
                    <a:lstStyle/>
                    <a:p>
                      <a:pPr algn="ctr" rtl="0" fontAlgn="ctr"/>
                      <a:r>
                        <a:rPr lang="es-MX" sz="1400" dirty="0">
                          <a:solidFill>
                            <a:schemeClr val="bg1"/>
                          </a:solidFill>
                          <a:effectLst/>
                          <a:latin typeface="Century Gothic" panose="020B0502020202020204" pitchFamily="34" charset="0"/>
                        </a:rPr>
                        <a:t>$ 12.763.277.139,99</a:t>
                      </a:r>
                      <a:br>
                        <a:rPr lang="es-MX" sz="1400" dirty="0">
                          <a:solidFill>
                            <a:schemeClr val="bg1"/>
                          </a:solidFill>
                          <a:effectLst/>
                          <a:latin typeface="Century Gothic" panose="020B0502020202020204" pitchFamily="34" charset="0"/>
                        </a:rPr>
                      </a:br>
                      <a:r>
                        <a:rPr lang="es-MX" sz="1400" dirty="0">
                          <a:solidFill>
                            <a:schemeClr val="bg1"/>
                          </a:solidFill>
                          <a:effectLst/>
                          <a:latin typeface="Century Gothic" panose="020B0502020202020204" pitchFamily="34" charset="0"/>
                        </a:rPr>
                        <a:t>(Todo el eje estratégico)</a:t>
                      </a:r>
                      <a:endParaRPr lang="es-MX" sz="1400" b="0" dirty="0">
                        <a:solidFill>
                          <a:schemeClr val="bg1"/>
                        </a:solidFill>
                        <a:effectLst/>
                        <a:latin typeface="Century Gothic" panose="020B0502020202020204" pitchFamily="34" charset="0"/>
                        <a:ea typeface="Inter Bold" panose="020B0604020202020204" charset="0"/>
                      </a:endParaRPr>
                    </a:p>
                  </a:txBody>
                  <a:tcPr marL="28575" marR="28575" marT="0" marB="0" anchor="ctr">
                    <a:solidFill>
                      <a:srgbClr val="01842D"/>
                    </a:solidFill>
                  </a:tcPr>
                </a:tc>
                <a:tc>
                  <a:txBody>
                    <a:bodyPr/>
                    <a:lstStyle/>
                    <a:p>
                      <a:pPr algn="ctr" rtl="0" fontAlgn="ctr"/>
                      <a:r>
                        <a:rPr lang="es-CO" sz="1400" dirty="0">
                          <a:solidFill>
                            <a:schemeClr val="bg1"/>
                          </a:solidFill>
                          <a:effectLst/>
                          <a:latin typeface="Century Gothic" panose="020B0502020202020204" pitchFamily="34" charset="0"/>
                        </a:rPr>
                        <a:t>No especifica </a:t>
                      </a:r>
                      <a:endParaRPr lang="es-CO" sz="1400" b="0" dirty="0">
                        <a:solidFill>
                          <a:schemeClr val="bg1"/>
                        </a:solidFill>
                        <a:effectLst/>
                        <a:latin typeface="Century Gothic" panose="020B0502020202020204" pitchFamily="34" charset="0"/>
                        <a:ea typeface="Inter Bold" panose="020B0604020202020204" charset="0"/>
                      </a:endParaRPr>
                    </a:p>
                  </a:txBody>
                  <a:tcPr marL="28575" marR="28575" marT="0" marB="0" anchor="ctr">
                    <a:solidFill>
                      <a:srgbClr val="01842D"/>
                    </a:solidFill>
                  </a:tcPr>
                </a:tc>
                <a:extLst>
                  <a:ext uri="{0D108BD9-81ED-4DB2-BD59-A6C34878D82A}">
                    <a16:rowId xmlns:a16="http://schemas.microsoft.com/office/drawing/2014/main" val="1044067273"/>
                  </a:ext>
                </a:extLst>
              </a:tr>
              <a:tr h="775929">
                <a:tc>
                  <a:txBody>
                    <a:bodyPr/>
                    <a:lstStyle/>
                    <a:p>
                      <a:pPr algn="ctr"/>
                      <a:r>
                        <a:rPr lang="es-MX" sz="1400" dirty="0">
                          <a:latin typeface="Century Gothic" panose="020B0502020202020204" pitchFamily="34" charset="0"/>
                        </a:rPr>
                        <a:t>San Bernardo </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Si</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No</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rtl="0" fontAlgn="ctr"/>
                      <a:r>
                        <a:rPr lang="es-CO" sz="1400" dirty="0">
                          <a:effectLst/>
                          <a:latin typeface="Century Gothic" panose="020B0502020202020204" pitchFamily="34" charset="0"/>
                        </a:rPr>
                        <a:t>Vivienda, ciudad y</a:t>
                      </a:r>
                      <a:br>
                        <a:rPr lang="es-CO" sz="1400" dirty="0">
                          <a:effectLst/>
                          <a:latin typeface="Century Gothic" panose="020B0502020202020204" pitchFamily="34" charset="0"/>
                        </a:rPr>
                      </a:br>
                      <a:r>
                        <a:rPr lang="es-CO" sz="1400" dirty="0">
                          <a:effectLst/>
                          <a:latin typeface="Century Gothic" panose="020B0502020202020204" pitchFamily="34" charset="0"/>
                        </a:rPr>
                        <a:t>territorio</a:t>
                      </a:r>
                      <a:endParaRPr lang="es-CO" sz="1400" b="0" dirty="0">
                        <a:effectLst/>
                        <a:latin typeface="Century Gothic" panose="020B0502020202020204" pitchFamily="34" charset="0"/>
                        <a:ea typeface="Inter Bold" panose="020B0604020202020204" charset="0"/>
                      </a:endParaRPr>
                    </a:p>
                  </a:txBody>
                  <a:tcPr marL="28575" marR="28575" marT="0" marB="0" anchor="ctr">
                    <a:solidFill>
                      <a:schemeClr val="bg1"/>
                    </a:solidFill>
                  </a:tcPr>
                </a:tc>
                <a:tc>
                  <a:txBody>
                    <a:bodyPr/>
                    <a:lstStyle/>
                    <a:p>
                      <a:pPr algn="ctr" rtl="0" fontAlgn="ctr"/>
                      <a:r>
                        <a:rPr lang="es-MX" sz="1400" dirty="0">
                          <a:effectLst/>
                          <a:latin typeface="Century Gothic" panose="020B0502020202020204" pitchFamily="34" charset="0"/>
                        </a:rPr>
                        <a:t>Ordenamiento territorial y desarrollo urbano</a:t>
                      </a:r>
                      <a:endParaRPr lang="es-MX" sz="1400" b="0" dirty="0">
                        <a:effectLst/>
                        <a:latin typeface="Century Gothic" panose="020B0502020202020204" pitchFamily="34" charset="0"/>
                        <a:ea typeface="Inter Bold" panose="020B0604020202020204" charset="0"/>
                      </a:endParaRPr>
                    </a:p>
                  </a:txBody>
                  <a:tcPr marL="28575" marR="28575" marT="0" marB="0" anchor="ctr">
                    <a:solidFill>
                      <a:schemeClr val="bg1"/>
                    </a:solidFill>
                  </a:tcPr>
                </a:tc>
                <a:tc>
                  <a:txBody>
                    <a:bodyPr/>
                    <a:lstStyle/>
                    <a:p>
                      <a:pPr algn="ctr" rtl="0" fontAlgn="b"/>
                      <a:r>
                        <a:rPr lang="es-MX" sz="1400" dirty="0">
                          <a:effectLst/>
                          <a:latin typeface="Century Gothic" panose="020B0502020202020204" pitchFamily="34" charset="0"/>
                        </a:rPr>
                        <a:t>Documentos de planeación (No especifica el alcance de la meta)</a:t>
                      </a:r>
                      <a:endParaRPr lang="es-MX" sz="1400" b="0" dirty="0">
                        <a:effectLst/>
                        <a:latin typeface="Century Gothic" panose="020B0502020202020204" pitchFamily="34" charset="0"/>
                        <a:ea typeface="Inter Bold" panose="020B0604020202020204" charset="0"/>
                      </a:endParaRPr>
                    </a:p>
                  </a:txBody>
                  <a:tcPr marL="28575" marR="28575" marT="0" marB="0" anchor="b">
                    <a:solidFill>
                      <a:schemeClr val="bg1"/>
                    </a:solidFill>
                  </a:tcPr>
                </a:tc>
                <a:tc>
                  <a:txBody>
                    <a:bodyPr/>
                    <a:lstStyle/>
                    <a:p>
                      <a:pPr algn="ctr" rtl="0" fontAlgn="ctr"/>
                      <a:r>
                        <a:rPr lang="es-CO" sz="1400" dirty="0">
                          <a:effectLst/>
                          <a:latin typeface="Century Gothic" panose="020B0502020202020204" pitchFamily="34" charset="0"/>
                        </a:rPr>
                        <a:t>No es claro </a:t>
                      </a:r>
                      <a:endParaRPr lang="es-CO" sz="1400" b="0" dirty="0">
                        <a:effectLst/>
                        <a:latin typeface="Century Gothic" panose="020B0502020202020204" pitchFamily="34" charset="0"/>
                        <a:ea typeface="Inter Bold" panose="020B0604020202020204" charset="0"/>
                      </a:endParaRPr>
                    </a:p>
                  </a:txBody>
                  <a:tcPr marL="28575" marR="28575" marT="0" marB="0" anchor="ctr">
                    <a:solidFill>
                      <a:schemeClr val="bg1"/>
                    </a:solidFill>
                  </a:tcPr>
                </a:tc>
                <a:tc>
                  <a:txBody>
                    <a:bodyPr/>
                    <a:lstStyle/>
                    <a:p>
                      <a:pPr algn="ctr"/>
                      <a:endParaRPr lang="es-CO" sz="1400" b="0" dirty="0">
                        <a:latin typeface="Century Gothic" panose="020B0502020202020204" pitchFamily="34" charset="0"/>
                        <a:ea typeface="Inter Bold" panose="020B0604020202020204" charset="0"/>
                      </a:endParaRPr>
                    </a:p>
                  </a:txBody>
                  <a:tcPr>
                    <a:solidFill>
                      <a:schemeClr val="bg1"/>
                    </a:solidFill>
                  </a:tcPr>
                </a:tc>
                <a:extLst>
                  <a:ext uri="{0D108BD9-81ED-4DB2-BD59-A6C34878D82A}">
                    <a16:rowId xmlns:a16="http://schemas.microsoft.com/office/drawing/2014/main" val="3452631032"/>
                  </a:ext>
                </a:extLst>
              </a:tr>
              <a:tr h="775929">
                <a:tc>
                  <a:txBody>
                    <a:bodyPr/>
                    <a:lstStyle/>
                    <a:p>
                      <a:pPr algn="ctr"/>
                      <a:r>
                        <a:rPr lang="es-MX" sz="1400" dirty="0">
                          <a:solidFill>
                            <a:schemeClr val="bg1"/>
                          </a:solidFill>
                          <a:latin typeface="Century Gothic" panose="020B0502020202020204" pitchFamily="34" charset="0"/>
                        </a:rPr>
                        <a:t>La cruz </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solidFill>
                            <a:schemeClr val="bg1"/>
                          </a:solidFill>
                          <a:latin typeface="Century Gothic" panose="020B0502020202020204" pitchFamily="34" charset="0"/>
                        </a:rPr>
                        <a:t>Si </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solidFill>
                            <a:schemeClr val="bg1"/>
                          </a:solidFill>
                          <a:latin typeface="Century Gothic" panose="020B0502020202020204" pitchFamily="34" charset="0"/>
                        </a:rPr>
                        <a:t>Si </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rtl="0" fontAlgn="ctr"/>
                      <a:r>
                        <a:rPr lang="es-CO" sz="1400" dirty="0">
                          <a:solidFill>
                            <a:schemeClr val="bg1"/>
                          </a:solidFill>
                          <a:effectLst/>
                          <a:latin typeface="Century Gothic" panose="020B0502020202020204" pitchFamily="34" charset="0"/>
                        </a:rPr>
                        <a:t>Vivienda, ciudad y</a:t>
                      </a:r>
                      <a:br>
                        <a:rPr lang="es-CO" sz="1400" dirty="0">
                          <a:solidFill>
                            <a:schemeClr val="bg1"/>
                          </a:solidFill>
                          <a:effectLst/>
                          <a:latin typeface="Century Gothic" panose="020B0502020202020204" pitchFamily="34" charset="0"/>
                        </a:rPr>
                      </a:br>
                      <a:r>
                        <a:rPr lang="es-CO" sz="1400" dirty="0">
                          <a:solidFill>
                            <a:schemeClr val="bg1"/>
                          </a:solidFill>
                          <a:effectLst/>
                          <a:latin typeface="Century Gothic" panose="020B0502020202020204" pitchFamily="34" charset="0"/>
                        </a:rPr>
                        <a:t>territorio</a:t>
                      </a:r>
                      <a:endParaRPr lang="es-CO" sz="1400" b="0" dirty="0">
                        <a:solidFill>
                          <a:schemeClr val="bg1"/>
                        </a:solidFill>
                        <a:effectLst/>
                        <a:latin typeface="Century Gothic" panose="020B0502020202020204" pitchFamily="34" charset="0"/>
                        <a:ea typeface="Inter Bold" panose="020B0604020202020204" charset="0"/>
                      </a:endParaRPr>
                    </a:p>
                  </a:txBody>
                  <a:tcPr marL="28575" marR="28575" marT="0" marB="0" anchor="ctr">
                    <a:solidFill>
                      <a:srgbClr val="01842D"/>
                    </a:solidFill>
                  </a:tcPr>
                </a:tc>
                <a:tc>
                  <a:txBody>
                    <a:bodyPr/>
                    <a:lstStyle/>
                    <a:p>
                      <a:pPr algn="ctr" rtl="0" fontAlgn="ctr"/>
                      <a:r>
                        <a:rPr lang="es-MX" sz="1400" dirty="0">
                          <a:solidFill>
                            <a:schemeClr val="bg1"/>
                          </a:solidFill>
                          <a:effectLst/>
                          <a:latin typeface="Century Gothic" panose="020B0502020202020204" pitchFamily="34" charset="0"/>
                        </a:rPr>
                        <a:t>Ordenamiento territorial y desarrollo urbano</a:t>
                      </a:r>
                      <a:endParaRPr lang="es-MX" sz="1400" b="0" dirty="0">
                        <a:solidFill>
                          <a:schemeClr val="bg1"/>
                        </a:solidFill>
                        <a:effectLst/>
                        <a:latin typeface="Century Gothic" panose="020B0502020202020204" pitchFamily="34" charset="0"/>
                        <a:ea typeface="Inter Bold" panose="020B0604020202020204" charset="0"/>
                      </a:endParaRPr>
                    </a:p>
                  </a:txBody>
                  <a:tcPr marL="28575" marR="28575" marT="0" marB="0" anchor="ctr">
                    <a:solidFill>
                      <a:srgbClr val="01842D"/>
                    </a:solidFill>
                  </a:tcPr>
                </a:tc>
                <a:tc>
                  <a:txBody>
                    <a:bodyPr/>
                    <a:lstStyle/>
                    <a:p>
                      <a:pPr algn="ctr" rtl="0" fontAlgn="b"/>
                      <a:r>
                        <a:rPr lang="es-MX" sz="1400" dirty="0">
                          <a:solidFill>
                            <a:schemeClr val="bg1"/>
                          </a:solidFill>
                          <a:effectLst/>
                          <a:latin typeface="Century Gothic" panose="020B0502020202020204" pitchFamily="34" charset="0"/>
                        </a:rPr>
                        <a:t>Documentos de planeación (No se especifica el alcance de la meta)</a:t>
                      </a:r>
                      <a:endParaRPr lang="es-MX" sz="1400" b="0" dirty="0">
                        <a:solidFill>
                          <a:schemeClr val="bg1"/>
                        </a:solidFill>
                        <a:effectLst/>
                        <a:latin typeface="Century Gothic" panose="020B0502020202020204" pitchFamily="34" charset="0"/>
                        <a:ea typeface="Inter Bold" panose="020B0604020202020204" charset="0"/>
                      </a:endParaRPr>
                    </a:p>
                  </a:txBody>
                  <a:tcPr marL="28575" marR="28575" marT="0" marB="0" anchor="b">
                    <a:solidFill>
                      <a:srgbClr val="01842D"/>
                    </a:solidFill>
                  </a:tcPr>
                </a:tc>
                <a:tc>
                  <a:txBody>
                    <a:bodyPr/>
                    <a:lstStyle/>
                    <a:p>
                      <a:pPr algn="ctr" rtl="0" fontAlgn="ctr"/>
                      <a:r>
                        <a:rPr lang="es-MX" sz="1400" dirty="0">
                          <a:solidFill>
                            <a:schemeClr val="bg1"/>
                          </a:solidFill>
                          <a:effectLst/>
                          <a:latin typeface="Century Gothic" panose="020B0502020202020204" pitchFamily="34" charset="0"/>
                        </a:rPr>
                        <a:t>No hay Plan de inversiones</a:t>
                      </a:r>
                      <a:endParaRPr lang="es-MX" sz="1400" b="0" dirty="0">
                        <a:solidFill>
                          <a:schemeClr val="bg1"/>
                        </a:solidFill>
                        <a:effectLst/>
                        <a:latin typeface="Century Gothic" panose="020B0502020202020204" pitchFamily="34" charset="0"/>
                        <a:ea typeface="Inter Bold" panose="020B0604020202020204" charset="0"/>
                      </a:endParaRPr>
                    </a:p>
                  </a:txBody>
                  <a:tcPr marL="28575" marR="28575" marT="0" marB="0" anchor="ctr">
                    <a:solidFill>
                      <a:srgbClr val="01842D"/>
                    </a:solidFill>
                  </a:tcPr>
                </a:tc>
                <a:tc>
                  <a:txBody>
                    <a:bodyPr/>
                    <a:lstStyle/>
                    <a:p>
                      <a:pPr algn="ctr" rtl="0" fontAlgn="ctr"/>
                      <a:r>
                        <a:rPr lang="es-MX" sz="1400" dirty="0">
                          <a:solidFill>
                            <a:schemeClr val="bg1"/>
                          </a:solidFill>
                          <a:effectLst/>
                          <a:latin typeface="Century Gothic" panose="020B0502020202020204" pitchFamily="34" charset="0"/>
                        </a:rPr>
                        <a:t>No hay Plan de inversiones</a:t>
                      </a:r>
                      <a:endParaRPr lang="es-MX" sz="1400" b="0" dirty="0">
                        <a:solidFill>
                          <a:schemeClr val="bg1"/>
                        </a:solidFill>
                        <a:effectLst/>
                        <a:latin typeface="Century Gothic" panose="020B0502020202020204" pitchFamily="34" charset="0"/>
                        <a:ea typeface="Inter Bold" panose="020B0604020202020204" charset="0"/>
                      </a:endParaRPr>
                    </a:p>
                  </a:txBody>
                  <a:tcPr marL="28575" marR="28575" marT="0" marB="0" anchor="ctr">
                    <a:solidFill>
                      <a:srgbClr val="01842D"/>
                    </a:solidFill>
                  </a:tcPr>
                </a:tc>
                <a:extLst>
                  <a:ext uri="{0D108BD9-81ED-4DB2-BD59-A6C34878D82A}">
                    <a16:rowId xmlns:a16="http://schemas.microsoft.com/office/drawing/2014/main" val="1703337477"/>
                  </a:ext>
                </a:extLst>
              </a:tr>
            </a:tbl>
          </a:graphicData>
        </a:graphic>
      </p:graphicFrame>
    </p:spTree>
    <p:extLst>
      <p:ext uri="{BB962C8B-B14F-4D97-AF65-F5344CB8AC3E}">
        <p14:creationId xmlns:p14="http://schemas.microsoft.com/office/powerpoint/2010/main" val="3239026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27" r="-60913" b="-15371"/>
            </a:stretch>
          </a:blipFill>
        </p:spPr>
      </p:sp>
      <p:grpSp>
        <p:nvGrpSpPr>
          <p:cNvPr id="3" name="Group 3"/>
          <p:cNvGrpSpPr/>
          <p:nvPr/>
        </p:nvGrpSpPr>
        <p:grpSpPr>
          <a:xfrm>
            <a:off x="11107207" y="-873677"/>
            <a:ext cx="8074594" cy="12345434"/>
            <a:chOff x="0" y="0"/>
            <a:chExt cx="2126642" cy="3251472"/>
          </a:xfrm>
        </p:grpSpPr>
        <p:sp>
          <p:nvSpPr>
            <p:cNvPr id="4" name="Freeform 4"/>
            <p:cNvSpPr/>
            <p:nvPr/>
          </p:nvSpPr>
          <p:spPr>
            <a:xfrm>
              <a:off x="0" y="0"/>
              <a:ext cx="2126642" cy="3251472"/>
            </a:xfrm>
            <a:custGeom>
              <a:avLst/>
              <a:gdLst/>
              <a:ahLst/>
              <a:cxnLst/>
              <a:rect l="l" t="t" r="r" b="b"/>
              <a:pathLst>
                <a:path w="2126642" h="3251472">
                  <a:moveTo>
                    <a:pt x="48899" y="0"/>
                  </a:moveTo>
                  <a:lnTo>
                    <a:pt x="2077743" y="0"/>
                  </a:lnTo>
                  <a:cubicBezTo>
                    <a:pt x="2090712" y="0"/>
                    <a:pt x="2103150" y="5152"/>
                    <a:pt x="2112320" y="14322"/>
                  </a:cubicBezTo>
                  <a:cubicBezTo>
                    <a:pt x="2121490" y="23492"/>
                    <a:pt x="2126642" y="35930"/>
                    <a:pt x="2126642" y="48899"/>
                  </a:cubicBezTo>
                  <a:lnTo>
                    <a:pt x="2126642" y="3202573"/>
                  </a:lnTo>
                  <a:cubicBezTo>
                    <a:pt x="2126642" y="3215542"/>
                    <a:pt x="2121490" y="3227980"/>
                    <a:pt x="2112320" y="3237150"/>
                  </a:cubicBezTo>
                  <a:cubicBezTo>
                    <a:pt x="2103150" y="3246320"/>
                    <a:pt x="2090712" y="3251472"/>
                    <a:pt x="2077743" y="3251472"/>
                  </a:cubicBezTo>
                  <a:lnTo>
                    <a:pt x="48899" y="3251472"/>
                  </a:lnTo>
                  <a:cubicBezTo>
                    <a:pt x="35930" y="3251472"/>
                    <a:pt x="23492" y="3246320"/>
                    <a:pt x="14322" y="3237150"/>
                  </a:cubicBezTo>
                  <a:cubicBezTo>
                    <a:pt x="5152" y="3227980"/>
                    <a:pt x="0" y="3215542"/>
                    <a:pt x="0" y="3202573"/>
                  </a:cubicBezTo>
                  <a:lnTo>
                    <a:pt x="0" y="48899"/>
                  </a:lnTo>
                  <a:cubicBezTo>
                    <a:pt x="0" y="35930"/>
                    <a:pt x="5152" y="23492"/>
                    <a:pt x="14322" y="14322"/>
                  </a:cubicBezTo>
                  <a:cubicBezTo>
                    <a:pt x="23492" y="5152"/>
                    <a:pt x="35930" y="0"/>
                    <a:pt x="48899" y="0"/>
                  </a:cubicBezTo>
                  <a:close/>
                </a:path>
              </a:pathLst>
            </a:custGeom>
            <a:solidFill>
              <a:srgbClr val="01842D"/>
            </a:solidFill>
          </p:spPr>
          <p:txBody>
            <a:bodyPr/>
            <a:lstStyle/>
            <a:p>
              <a:endParaRPr lang="es-CO" dirty="0"/>
            </a:p>
          </p:txBody>
        </p:sp>
        <p:sp>
          <p:nvSpPr>
            <p:cNvPr id="5" name="TextBox 5"/>
            <p:cNvSpPr txBox="1"/>
            <p:nvPr/>
          </p:nvSpPr>
          <p:spPr>
            <a:xfrm>
              <a:off x="0" y="-47625"/>
              <a:ext cx="2126642" cy="3299097"/>
            </a:xfrm>
            <a:prstGeom prst="rect">
              <a:avLst/>
            </a:prstGeom>
          </p:spPr>
          <p:txBody>
            <a:bodyPr lIns="50800" tIns="50800" rIns="50800" bIns="50800" rtlCol="0" anchor="ctr"/>
            <a:lstStyle/>
            <a:p>
              <a:pPr algn="ctr">
                <a:lnSpc>
                  <a:spcPts val="3393"/>
                </a:lnSpc>
              </a:pPr>
              <a:endParaRPr>
                <a:solidFill>
                  <a:srgbClr val="FFD002"/>
                </a:solidFill>
              </a:endParaRPr>
            </a:p>
          </p:txBody>
        </p:sp>
      </p:grpSp>
      <p:sp>
        <p:nvSpPr>
          <p:cNvPr id="6" name="Freeform 6"/>
          <p:cNvSpPr/>
          <p:nvPr/>
        </p:nvSpPr>
        <p:spPr>
          <a:xfrm>
            <a:off x="313862" y="242846"/>
            <a:ext cx="10924312" cy="10112389"/>
          </a:xfrm>
          <a:custGeom>
            <a:avLst/>
            <a:gdLst/>
            <a:ahLst/>
            <a:cxnLst/>
            <a:rect l="l" t="t" r="r" b="b"/>
            <a:pathLst>
              <a:path w="10924312" h="10112389">
                <a:moveTo>
                  <a:pt x="0" y="0"/>
                </a:moveTo>
                <a:lnTo>
                  <a:pt x="10924312" y="0"/>
                </a:lnTo>
                <a:lnTo>
                  <a:pt x="10924312" y="10112389"/>
                </a:lnTo>
                <a:lnTo>
                  <a:pt x="0" y="10112389"/>
                </a:lnTo>
                <a:lnTo>
                  <a:pt x="0" y="0"/>
                </a:lnTo>
                <a:close/>
              </a:path>
            </a:pathLst>
          </a:custGeom>
          <a:blipFill>
            <a:blip r:embed="rId4">
              <a:extLst>
                <a:ext uri="{96DAC541-7B7A-43D3-8B79-37D633B846F1}">
                  <asvg:svgBlip xmlns:asvg="http://schemas.microsoft.com/office/drawing/2016/SVG/main" r:embed="rId5"/>
                </a:ext>
              </a:extLst>
            </a:blip>
            <a:stretch>
              <a:fillRect l="-1850" t="-435" r="-42011"/>
            </a:stretch>
          </a:blipFill>
        </p:spPr>
      </p:sp>
      <p:grpSp>
        <p:nvGrpSpPr>
          <p:cNvPr id="7" name="Group 7"/>
          <p:cNvGrpSpPr/>
          <p:nvPr/>
        </p:nvGrpSpPr>
        <p:grpSpPr>
          <a:xfrm>
            <a:off x="818679" y="755740"/>
            <a:ext cx="17633632" cy="8905773"/>
            <a:chOff x="0" y="0"/>
            <a:chExt cx="2918927" cy="2345553"/>
          </a:xfrm>
        </p:grpSpPr>
        <p:sp>
          <p:nvSpPr>
            <p:cNvPr id="8" name="Freeform 8"/>
            <p:cNvSpPr/>
            <p:nvPr/>
          </p:nvSpPr>
          <p:spPr>
            <a:xfrm>
              <a:off x="0" y="0"/>
              <a:ext cx="2918927" cy="2345553"/>
            </a:xfrm>
            <a:custGeom>
              <a:avLst/>
              <a:gdLst/>
              <a:ahLst/>
              <a:cxnLst/>
              <a:rect l="l" t="t" r="r" b="b"/>
              <a:pathLst>
                <a:path w="2918927" h="2345553">
                  <a:moveTo>
                    <a:pt x="35626" y="0"/>
                  </a:moveTo>
                  <a:lnTo>
                    <a:pt x="2883301" y="0"/>
                  </a:lnTo>
                  <a:cubicBezTo>
                    <a:pt x="2892749" y="0"/>
                    <a:pt x="2901811" y="3753"/>
                    <a:pt x="2908492" y="10435"/>
                  </a:cubicBezTo>
                  <a:cubicBezTo>
                    <a:pt x="2915173" y="17116"/>
                    <a:pt x="2918927" y="26178"/>
                    <a:pt x="2918927" y="35626"/>
                  </a:cubicBezTo>
                  <a:lnTo>
                    <a:pt x="2918927" y="2309927"/>
                  </a:lnTo>
                  <a:cubicBezTo>
                    <a:pt x="2918927" y="2319376"/>
                    <a:pt x="2915173" y="2328438"/>
                    <a:pt x="2908492" y="2335119"/>
                  </a:cubicBezTo>
                  <a:cubicBezTo>
                    <a:pt x="2901811" y="2341800"/>
                    <a:pt x="2892749" y="2345553"/>
                    <a:pt x="2883301" y="2345553"/>
                  </a:cubicBezTo>
                  <a:lnTo>
                    <a:pt x="35626" y="2345553"/>
                  </a:lnTo>
                  <a:cubicBezTo>
                    <a:pt x="26178" y="2345553"/>
                    <a:pt x="17116" y="2341800"/>
                    <a:pt x="10435" y="2335119"/>
                  </a:cubicBezTo>
                  <a:cubicBezTo>
                    <a:pt x="3753" y="2328438"/>
                    <a:pt x="0" y="2319376"/>
                    <a:pt x="0" y="2309927"/>
                  </a:cubicBezTo>
                  <a:lnTo>
                    <a:pt x="0" y="35626"/>
                  </a:lnTo>
                  <a:cubicBezTo>
                    <a:pt x="0" y="26178"/>
                    <a:pt x="3753" y="17116"/>
                    <a:pt x="10435" y="10435"/>
                  </a:cubicBezTo>
                  <a:cubicBezTo>
                    <a:pt x="17116" y="3753"/>
                    <a:pt x="26178" y="0"/>
                    <a:pt x="35626" y="0"/>
                  </a:cubicBezTo>
                  <a:close/>
                </a:path>
              </a:pathLst>
            </a:custGeom>
            <a:solidFill>
              <a:srgbClr val="FFFFFF"/>
            </a:solidFill>
          </p:spPr>
        </p:sp>
        <p:sp>
          <p:nvSpPr>
            <p:cNvPr id="9" name="TextBox 9"/>
            <p:cNvSpPr txBox="1"/>
            <p:nvPr/>
          </p:nvSpPr>
          <p:spPr>
            <a:xfrm>
              <a:off x="0" y="-47625"/>
              <a:ext cx="2918927" cy="2393178"/>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rot="-2700000">
            <a:off x="18202749" y="659502"/>
            <a:ext cx="430411" cy="461495"/>
            <a:chOff x="0" y="0"/>
            <a:chExt cx="1247548" cy="1337643"/>
          </a:xfrm>
        </p:grpSpPr>
        <p:sp>
          <p:nvSpPr>
            <p:cNvPr id="11" name="Freeform 11"/>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2" name="TextBox 12"/>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rot="-2700000">
            <a:off x="18154950" y="9317791"/>
            <a:ext cx="430411" cy="461495"/>
            <a:chOff x="0" y="0"/>
            <a:chExt cx="1247548" cy="1337643"/>
          </a:xfrm>
        </p:grpSpPr>
        <p:sp>
          <p:nvSpPr>
            <p:cNvPr id="17" name="Freeform 17"/>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8" name="TextBox 18"/>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sp>
        <p:nvSpPr>
          <p:cNvPr id="21" name="TextBox 21"/>
          <p:cNvSpPr txBox="1"/>
          <p:nvPr/>
        </p:nvSpPr>
        <p:spPr>
          <a:xfrm>
            <a:off x="1106649" y="1140720"/>
            <a:ext cx="16535841" cy="2184124"/>
          </a:xfrm>
          <a:prstGeom prst="rect">
            <a:avLst/>
          </a:prstGeom>
        </p:spPr>
        <p:txBody>
          <a:bodyPr wrap="square" lIns="0" tIns="0" rIns="0" bIns="0" rtlCol="0" anchor="t">
            <a:spAutoFit/>
          </a:bodyPr>
          <a:lstStyle/>
          <a:p>
            <a:pPr algn="r">
              <a:lnSpc>
                <a:spcPts val="5750"/>
              </a:lnSpc>
            </a:pPr>
            <a:r>
              <a:rPr lang="en-US" sz="4600" b="1" dirty="0" err="1">
                <a:solidFill>
                  <a:srgbClr val="10A13B"/>
                </a:solidFill>
                <a:latin typeface="Inter Bold"/>
                <a:ea typeface="Inter Bold"/>
                <a:cs typeface="Inter Bold"/>
                <a:sym typeface="Inter Bold"/>
              </a:rPr>
              <a:t>Incorporación</a:t>
            </a:r>
            <a:r>
              <a:rPr lang="en-US" sz="4600" b="1" dirty="0">
                <a:solidFill>
                  <a:srgbClr val="10A13B"/>
                </a:solidFill>
                <a:latin typeface="Inter Bold"/>
                <a:ea typeface="Inter Bold"/>
                <a:cs typeface="Inter Bold"/>
                <a:sym typeface="Inter Bold"/>
              </a:rPr>
              <a:t> del </a:t>
            </a:r>
            <a:r>
              <a:rPr lang="en-US" sz="4600" b="1" dirty="0" err="1">
                <a:solidFill>
                  <a:srgbClr val="10A13B"/>
                </a:solidFill>
                <a:latin typeface="Inter Bold"/>
                <a:ea typeface="Inter Bold"/>
                <a:cs typeface="Inter Bold"/>
                <a:sym typeface="Inter Bold"/>
              </a:rPr>
              <a:t>ordenamiento</a:t>
            </a:r>
            <a:r>
              <a:rPr lang="en-US" sz="4600" b="1" dirty="0">
                <a:solidFill>
                  <a:srgbClr val="10A13B"/>
                </a:solidFill>
                <a:latin typeface="Inter Bold"/>
                <a:ea typeface="Inter Bold"/>
                <a:cs typeface="Inter Bold"/>
                <a:sym typeface="Inter Bold"/>
              </a:rPr>
              <a:t> territorial </a:t>
            </a:r>
            <a:r>
              <a:rPr lang="en-US" sz="4600" b="1" dirty="0" err="1">
                <a:solidFill>
                  <a:srgbClr val="10A13B"/>
                </a:solidFill>
                <a:latin typeface="Inter Bold"/>
                <a:ea typeface="Inter Bold"/>
                <a:cs typeface="Inter Bold"/>
                <a:sym typeface="Inter Bold"/>
              </a:rPr>
              <a:t>en</a:t>
            </a:r>
            <a:r>
              <a:rPr lang="en-US" sz="4600" b="1" dirty="0">
                <a:solidFill>
                  <a:srgbClr val="10A13B"/>
                </a:solidFill>
                <a:latin typeface="Inter Bold"/>
                <a:ea typeface="Inter Bold"/>
                <a:cs typeface="Inter Bold"/>
                <a:sym typeface="Inter Bold"/>
              </a:rPr>
              <a:t> los planes de </a:t>
            </a:r>
            <a:r>
              <a:rPr lang="en-US" sz="4600" b="1" dirty="0" err="1">
                <a:solidFill>
                  <a:srgbClr val="10A13B"/>
                </a:solidFill>
                <a:latin typeface="Inter Bold"/>
                <a:ea typeface="Inter Bold"/>
                <a:cs typeface="Inter Bold"/>
                <a:sym typeface="Inter Bold"/>
              </a:rPr>
              <a:t>desarrollo</a:t>
            </a:r>
            <a:r>
              <a:rPr lang="en-US" sz="4600" b="1" dirty="0">
                <a:solidFill>
                  <a:srgbClr val="10A13B"/>
                </a:solidFill>
                <a:latin typeface="Inter Bold"/>
                <a:ea typeface="Inter Bold"/>
                <a:cs typeface="Inter Bold"/>
                <a:sym typeface="Inter Bold"/>
              </a:rPr>
              <a:t> Municipal</a:t>
            </a:r>
          </a:p>
          <a:p>
            <a:pPr marL="0" lvl="0" indent="0" algn="r">
              <a:lnSpc>
                <a:spcPts val="5750"/>
              </a:lnSpc>
            </a:pPr>
            <a:endParaRPr lang="en-US" sz="4600" b="1" dirty="0">
              <a:solidFill>
                <a:srgbClr val="10A13B"/>
              </a:solidFill>
              <a:latin typeface="Inter Bold"/>
              <a:ea typeface="Inter Bold"/>
              <a:cs typeface="Inter Bold"/>
              <a:sym typeface="Inter Bold"/>
            </a:endParaRPr>
          </a:p>
        </p:txBody>
      </p:sp>
      <p:graphicFrame>
        <p:nvGraphicFramePr>
          <p:cNvPr id="19" name="Tabla 18">
            <a:extLst>
              <a:ext uri="{FF2B5EF4-FFF2-40B4-BE49-F238E27FC236}">
                <a16:creationId xmlns:a16="http://schemas.microsoft.com/office/drawing/2014/main" id="{E3FB95D5-C4C5-446C-8404-B4B79192E077}"/>
              </a:ext>
            </a:extLst>
          </p:cNvPr>
          <p:cNvGraphicFramePr>
            <a:graphicFrameLocks noGrp="1"/>
          </p:cNvGraphicFramePr>
          <p:nvPr>
            <p:extLst>
              <p:ext uri="{D42A27DB-BD31-4B8C-83A1-F6EECF244321}">
                <p14:modId xmlns:p14="http://schemas.microsoft.com/office/powerpoint/2010/main" val="2408588893"/>
              </p:ext>
            </p:extLst>
          </p:nvPr>
        </p:nvGraphicFramePr>
        <p:xfrm>
          <a:off x="1198185" y="2826472"/>
          <a:ext cx="16845015" cy="5700288"/>
        </p:xfrm>
        <a:graphic>
          <a:graphicData uri="http://schemas.openxmlformats.org/drawingml/2006/table">
            <a:tbl>
              <a:tblPr firstRow="1" bandRow="1">
                <a:tableStyleId>{F5AB1C69-6EDB-4FF4-983F-18BD219EF322}</a:tableStyleId>
              </a:tblPr>
              <a:tblGrid>
                <a:gridCol w="1902235">
                  <a:extLst>
                    <a:ext uri="{9D8B030D-6E8A-4147-A177-3AD203B41FA5}">
                      <a16:colId xmlns:a16="http://schemas.microsoft.com/office/drawing/2014/main" val="3937258134"/>
                    </a:ext>
                  </a:extLst>
                </a:gridCol>
                <a:gridCol w="1669745">
                  <a:extLst>
                    <a:ext uri="{9D8B030D-6E8A-4147-A177-3AD203B41FA5}">
                      <a16:colId xmlns:a16="http://schemas.microsoft.com/office/drawing/2014/main" val="1607782502"/>
                    </a:ext>
                  </a:extLst>
                </a:gridCol>
                <a:gridCol w="1783035">
                  <a:extLst>
                    <a:ext uri="{9D8B030D-6E8A-4147-A177-3AD203B41FA5}">
                      <a16:colId xmlns:a16="http://schemas.microsoft.com/office/drawing/2014/main" val="1963491926"/>
                    </a:ext>
                  </a:extLst>
                </a:gridCol>
                <a:gridCol w="1404661">
                  <a:extLst>
                    <a:ext uri="{9D8B030D-6E8A-4147-A177-3AD203B41FA5}">
                      <a16:colId xmlns:a16="http://schemas.microsoft.com/office/drawing/2014/main" val="738710285"/>
                    </a:ext>
                  </a:extLst>
                </a:gridCol>
                <a:gridCol w="1897436">
                  <a:extLst>
                    <a:ext uri="{9D8B030D-6E8A-4147-A177-3AD203B41FA5}">
                      <a16:colId xmlns:a16="http://schemas.microsoft.com/office/drawing/2014/main" val="831273137"/>
                    </a:ext>
                  </a:extLst>
                </a:gridCol>
                <a:gridCol w="3976649">
                  <a:extLst>
                    <a:ext uri="{9D8B030D-6E8A-4147-A177-3AD203B41FA5}">
                      <a16:colId xmlns:a16="http://schemas.microsoft.com/office/drawing/2014/main" val="3542864180"/>
                    </a:ext>
                  </a:extLst>
                </a:gridCol>
                <a:gridCol w="2105627">
                  <a:extLst>
                    <a:ext uri="{9D8B030D-6E8A-4147-A177-3AD203B41FA5}">
                      <a16:colId xmlns:a16="http://schemas.microsoft.com/office/drawing/2014/main" val="3694248002"/>
                    </a:ext>
                  </a:extLst>
                </a:gridCol>
                <a:gridCol w="2105627">
                  <a:extLst>
                    <a:ext uri="{9D8B030D-6E8A-4147-A177-3AD203B41FA5}">
                      <a16:colId xmlns:a16="http://schemas.microsoft.com/office/drawing/2014/main" val="4258694945"/>
                    </a:ext>
                  </a:extLst>
                </a:gridCol>
              </a:tblGrid>
              <a:tr h="1217930">
                <a:tc>
                  <a:txBody>
                    <a:bodyPr/>
                    <a:lstStyle/>
                    <a:p>
                      <a:pPr algn="ctr"/>
                      <a:r>
                        <a:rPr lang="es-MX" dirty="0"/>
                        <a:t>Municipio </a:t>
                      </a:r>
                      <a:endParaRPr lang="es-CO" dirty="0"/>
                    </a:p>
                  </a:txBody>
                  <a:tcPr anchor="ctr">
                    <a:solidFill>
                      <a:srgbClr val="24A642"/>
                    </a:solidFill>
                  </a:tcPr>
                </a:tc>
                <a:tc>
                  <a:txBody>
                    <a:bodyPr/>
                    <a:lstStyle/>
                    <a:p>
                      <a:pPr algn="ctr"/>
                      <a:r>
                        <a:rPr lang="es-MX" dirty="0"/>
                        <a:t>Inclusión del Ordenamiento Territorial en los PDM	</a:t>
                      </a:r>
                      <a:endParaRPr lang="es-CO" dirty="0"/>
                    </a:p>
                  </a:txBody>
                  <a:tcPr anchor="ctr">
                    <a:solidFill>
                      <a:srgbClr val="24A642"/>
                    </a:solidFill>
                  </a:tcPr>
                </a:tc>
                <a:tc>
                  <a:txBody>
                    <a:bodyPr/>
                    <a:lstStyle/>
                    <a:p>
                      <a:pPr algn="ctr"/>
                      <a:r>
                        <a:rPr lang="es-CO" dirty="0"/>
                        <a:t>Incorporación del Catastro multipropósito</a:t>
                      </a:r>
                    </a:p>
                  </a:txBody>
                  <a:tcPr anchor="ctr">
                    <a:solidFill>
                      <a:srgbClr val="24A642"/>
                    </a:solidFill>
                  </a:tcPr>
                </a:tc>
                <a:tc>
                  <a:txBody>
                    <a:bodyPr/>
                    <a:lstStyle/>
                    <a:p>
                      <a:pPr algn="ctr"/>
                      <a:r>
                        <a:rPr lang="es-CO" sz="1800" kern="1200" dirty="0">
                          <a:effectLst/>
                        </a:rPr>
                        <a:t>Sector</a:t>
                      </a:r>
                      <a:endParaRPr lang="es-CO" dirty="0"/>
                    </a:p>
                  </a:txBody>
                  <a:tcPr anchor="ctr">
                    <a:solidFill>
                      <a:srgbClr val="24A642"/>
                    </a:solidFill>
                  </a:tcPr>
                </a:tc>
                <a:tc>
                  <a:txBody>
                    <a:bodyPr/>
                    <a:lstStyle/>
                    <a:p>
                      <a:pPr algn="ctr"/>
                      <a:r>
                        <a:rPr lang="es-MX" dirty="0"/>
                        <a:t>Programa </a:t>
                      </a:r>
                      <a:endParaRPr lang="es-CO" dirty="0"/>
                    </a:p>
                  </a:txBody>
                  <a:tcPr anchor="ctr">
                    <a:solidFill>
                      <a:srgbClr val="24A642"/>
                    </a:solidFill>
                  </a:tcPr>
                </a:tc>
                <a:tc>
                  <a:txBody>
                    <a:bodyPr/>
                    <a:lstStyle/>
                    <a:p>
                      <a:pPr algn="ctr"/>
                      <a:r>
                        <a:rPr lang="es-MX" dirty="0"/>
                        <a:t>Meta </a:t>
                      </a:r>
                      <a:endParaRPr lang="es-CO" dirty="0"/>
                    </a:p>
                  </a:txBody>
                  <a:tcPr anchor="ctr">
                    <a:solidFill>
                      <a:srgbClr val="24A642"/>
                    </a:solidFill>
                  </a:tcPr>
                </a:tc>
                <a:tc>
                  <a:txBody>
                    <a:bodyPr/>
                    <a:lstStyle/>
                    <a:p>
                      <a:pPr algn="ctr"/>
                      <a:r>
                        <a:rPr lang="es-MX" dirty="0"/>
                        <a:t>Recursos </a:t>
                      </a:r>
                      <a:endParaRPr lang="es-CO" dirty="0"/>
                    </a:p>
                  </a:txBody>
                  <a:tcPr anchor="ctr">
                    <a:solidFill>
                      <a:srgbClr val="24A642"/>
                    </a:solidFill>
                  </a:tcPr>
                </a:tc>
                <a:tc>
                  <a:txBody>
                    <a:bodyPr/>
                    <a:lstStyle/>
                    <a:p>
                      <a:pPr algn="ctr"/>
                      <a:r>
                        <a:rPr lang="es-MX" dirty="0"/>
                        <a:t>Fuente</a:t>
                      </a:r>
                      <a:endParaRPr lang="es-CO" dirty="0"/>
                    </a:p>
                  </a:txBody>
                  <a:tcPr anchor="ctr">
                    <a:solidFill>
                      <a:srgbClr val="24A642"/>
                    </a:solidFill>
                  </a:tcPr>
                </a:tc>
                <a:extLst>
                  <a:ext uri="{0D108BD9-81ED-4DB2-BD59-A6C34878D82A}">
                    <a16:rowId xmlns:a16="http://schemas.microsoft.com/office/drawing/2014/main" val="905626332"/>
                  </a:ext>
                </a:extLst>
              </a:tr>
              <a:tr h="775929">
                <a:tc>
                  <a:txBody>
                    <a:bodyPr/>
                    <a:lstStyle/>
                    <a:p>
                      <a:pPr algn="ctr"/>
                      <a:r>
                        <a:rPr lang="es-MX" sz="1800" dirty="0"/>
                        <a:t>Colón</a:t>
                      </a:r>
                      <a:endParaRPr lang="es-CO" sz="1800" b="0" dirty="0">
                        <a:latin typeface="+mj-lt"/>
                        <a:ea typeface="Inter Bold" panose="020B0604020202020204" charset="0"/>
                      </a:endParaRPr>
                    </a:p>
                  </a:txBody>
                  <a:tcPr>
                    <a:solidFill>
                      <a:schemeClr val="bg1"/>
                    </a:solidFill>
                  </a:tcPr>
                </a:tc>
                <a:tc>
                  <a:txBody>
                    <a:bodyPr/>
                    <a:lstStyle/>
                    <a:p>
                      <a:pPr algn="ctr"/>
                      <a:r>
                        <a:rPr lang="es-MX" sz="1800" dirty="0"/>
                        <a:t>No </a:t>
                      </a:r>
                      <a:endParaRPr lang="es-CO" sz="1800" b="0" dirty="0">
                        <a:latin typeface="+mj-lt"/>
                        <a:ea typeface="Inter Bold" panose="020B0604020202020204" charset="0"/>
                      </a:endParaRPr>
                    </a:p>
                  </a:txBody>
                  <a:tcPr>
                    <a:solidFill>
                      <a:schemeClr val="bg1"/>
                    </a:solidFill>
                  </a:tcPr>
                </a:tc>
                <a:tc>
                  <a:txBody>
                    <a:bodyPr/>
                    <a:lstStyle/>
                    <a:p>
                      <a:pPr algn="ctr"/>
                      <a:r>
                        <a:rPr lang="es-MX" sz="1800" dirty="0"/>
                        <a:t>No </a:t>
                      </a:r>
                      <a:endParaRPr lang="es-CO" sz="1800" b="0" dirty="0">
                        <a:latin typeface="+mj-lt"/>
                        <a:ea typeface="Inter Bold" panose="020B0604020202020204" charset="0"/>
                      </a:endParaRPr>
                    </a:p>
                  </a:txBody>
                  <a:tcPr>
                    <a:solidFill>
                      <a:schemeClr val="bg1"/>
                    </a:solidFill>
                  </a:tcPr>
                </a:tc>
                <a:tc>
                  <a:txBody>
                    <a:bodyPr/>
                    <a:lstStyle/>
                    <a:p>
                      <a:pPr algn="ctr"/>
                      <a:r>
                        <a:rPr lang="es-MX" sz="1400" dirty="0"/>
                        <a:t>-</a:t>
                      </a:r>
                      <a:endParaRPr lang="es-CO" sz="1400" b="0" dirty="0">
                        <a:latin typeface="+mj-lt"/>
                        <a:ea typeface="Inter Bold" panose="020B0604020202020204" charset="0"/>
                      </a:endParaRPr>
                    </a:p>
                  </a:txBody>
                  <a:tcPr>
                    <a:solidFill>
                      <a:schemeClr val="bg1"/>
                    </a:solidFill>
                  </a:tcPr>
                </a:tc>
                <a:tc>
                  <a:txBody>
                    <a:bodyPr/>
                    <a:lstStyle/>
                    <a:p>
                      <a:pPr algn="ctr"/>
                      <a:r>
                        <a:rPr lang="es-MX" sz="1400" dirty="0"/>
                        <a:t>-</a:t>
                      </a:r>
                      <a:endParaRPr lang="es-CO" sz="1400" b="0" dirty="0">
                        <a:latin typeface="+mj-lt"/>
                        <a:ea typeface="Inter Bold" panose="020B0604020202020204" charset="0"/>
                      </a:endParaRPr>
                    </a:p>
                  </a:txBody>
                  <a:tcPr>
                    <a:solidFill>
                      <a:schemeClr val="bg1"/>
                    </a:solidFill>
                  </a:tcPr>
                </a:tc>
                <a:tc>
                  <a:txBody>
                    <a:bodyPr/>
                    <a:lstStyle/>
                    <a:p>
                      <a:pPr algn="ctr"/>
                      <a:r>
                        <a:rPr lang="es-MX" sz="1400" dirty="0"/>
                        <a:t>-</a:t>
                      </a:r>
                      <a:endParaRPr lang="es-CO" sz="1400" b="0" dirty="0">
                        <a:latin typeface="+mj-lt"/>
                        <a:ea typeface="Inter Bold" panose="020B0604020202020204" charset="0"/>
                      </a:endParaRPr>
                    </a:p>
                  </a:txBody>
                  <a:tcPr>
                    <a:solidFill>
                      <a:schemeClr val="bg1"/>
                    </a:solidFill>
                  </a:tcPr>
                </a:tc>
                <a:tc>
                  <a:txBody>
                    <a:bodyPr/>
                    <a:lstStyle/>
                    <a:p>
                      <a:pPr algn="ctr"/>
                      <a:r>
                        <a:rPr lang="es-MX" sz="1400" dirty="0"/>
                        <a:t>-</a:t>
                      </a:r>
                      <a:endParaRPr lang="es-CO" sz="1400" b="0" dirty="0">
                        <a:latin typeface="+mj-lt"/>
                        <a:ea typeface="Inter Bold" panose="020B0604020202020204" charset="0"/>
                      </a:endParaRPr>
                    </a:p>
                  </a:txBody>
                  <a:tcPr>
                    <a:solidFill>
                      <a:schemeClr val="bg1"/>
                    </a:solidFill>
                  </a:tcPr>
                </a:tc>
                <a:tc>
                  <a:txBody>
                    <a:bodyPr/>
                    <a:lstStyle/>
                    <a:p>
                      <a:pPr algn="ctr"/>
                      <a:r>
                        <a:rPr lang="es-MX" sz="1400" dirty="0"/>
                        <a:t>-</a:t>
                      </a:r>
                      <a:endParaRPr lang="es-CO" sz="1400" b="0" dirty="0">
                        <a:latin typeface="+mj-lt"/>
                        <a:ea typeface="Inter Bold" panose="020B0604020202020204" charset="0"/>
                      </a:endParaRPr>
                    </a:p>
                  </a:txBody>
                  <a:tcPr>
                    <a:solidFill>
                      <a:schemeClr val="bg1"/>
                    </a:solidFill>
                  </a:tcPr>
                </a:tc>
                <a:extLst>
                  <a:ext uri="{0D108BD9-81ED-4DB2-BD59-A6C34878D82A}">
                    <a16:rowId xmlns:a16="http://schemas.microsoft.com/office/drawing/2014/main" val="519280583"/>
                  </a:ext>
                </a:extLst>
              </a:tr>
              <a:tr h="775929">
                <a:tc>
                  <a:txBody>
                    <a:bodyPr/>
                    <a:lstStyle/>
                    <a:p>
                      <a:pPr algn="ctr"/>
                      <a:r>
                        <a:rPr lang="es-MX" sz="1800" dirty="0">
                          <a:solidFill>
                            <a:schemeClr val="bg1"/>
                          </a:solidFill>
                        </a:rPr>
                        <a:t>La unión</a:t>
                      </a:r>
                      <a:endParaRPr lang="es-CO" sz="1800" b="0" dirty="0">
                        <a:solidFill>
                          <a:schemeClr val="bg1"/>
                        </a:solidFill>
                        <a:latin typeface="+mj-lt"/>
                        <a:ea typeface="Inter Bold" panose="020B0604020202020204" charset="0"/>
                      </a:endParaRPr>
                    </a:p>
                  </a:txBody>
                  <a:tcPr>
                    <a:solidFill>
                      <a:srgbClr val="01842D"/>
                    </a:solidFill>
                  </a:tcPr>
                </a:tc>
                <a:tc>
                  <a:txBody>
                    <a:bodyPr/>
                    <a:lstStyle/>
                    <a:p>
                      <a:pPr algn="ctr"/>
                      <a:r>
                        <a:rPr lang="es-MX" sz="1800" b="0" dirty="0">
                          <a:solidFill>
                            <a:schemeClr val="bg1"/>
                          </a:solidFill>
                          <a:latin typeface="+mj-lt"/>
                          <a:ea typeface="Inter Bold" panose="020B0604020202020204" charset="0"/>
                        </a:rPr>
                        <a:t>Si</a:t>
                      </a:r>
                      <a:endParaRPr lang="es-CO" sz="1800" b="0" dirty="0">
                        <a:solidFill>
                          <a:schemeClr val="bg1"/>
                        </a:solidFill>
                        <a:latin typeface="+mj-lt"/>
                        <a:ea typeface="Inter Bold" panose="020B0604020202020204" charset="0"/>
                      </a:endParaRPr>
                    </a:p>
                  </a:txBody>
                  <a:tcPr>
                    <a:solidFill>
                      <a:srgbClr val="01842D"/>
                    </a:solidFill>
                  </a:tcPr>
                </a:tc>
                <a:tc>
                  <a:txBody>
                    <a:bodyPr/>
                    <a:lstStyle/>
                    <a:p>
                      <a:pPr algn="ctr"/>
                      <a:r>
                        <a:rPr lang="es-MX" sz="1800" dirty="0">
                          <a:solidFill>
                            <a:schemeClr val="bg1"/>
                          </a:solidFill>
                        </a:rPr>
                        <a:t>Si </a:t>
                      </a:r>
                      <a:endParaRPr lang="es-CO" sz="1800" b="0" dirty="0">
                        <a:solidFill>
                          <a:schemeClr val="bg1"/>
                        </a:solidFill>
                        <a:latin typeface="+mj-lt"/>
                        <a:ea typeface="Inter Bold" panose="020B0604020202020204" charset="0"/>
                      </a:endParaRPr>
                    </a:p>
                  </a:txBody>
                  <a:tcP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Vivienda, ciudad y</a:t>
                      </a:r>
                      <a:br>
                        <a:rPr lang="es-CO" sz="1400" b="0" dirty="0">
                          <a:solidFill>
                            <a:schemeClr val="bg1"/>
                          </a:solidFill>
                          <a:effectLst/>
                          <a:latin typeface="Century Gothic" panose="020B0502020202020204" pitchFamily="34" charset="0"/>
                        </a:rPr>
                      </a:br>
                      <a:r>
                        <a:rPr lang="es-CO" sz="1400" b="0" dirty="0">
                          <a:solidFill>
                            <a:schemeClr val="bg1"/>
                          </a:solidFill>
                          <a:effectLst/>
                          <a:latin typeface="Century Gothic" panose="020B0502020202020204" pitchFamily="34" charset="0"/>
                        </a:rPr>
                        <a:t>territorio</a:t>
                      </a: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Ordenamiento territorial y desarrollo urbano</a:t>
                      </a:r>
                    </a:p>
                  </a:txBody>
                  <a:tcPr marL="28575" marR="28575" marT="0" marB="0" anchor="ctr">
                    <a:solidFill>
                      <a:srgbClr val="01842D"/>
                    </a:solidFill>
                  </a:tcPr>
                </a:tc>
                <a:tc>
                  <a:txBody>
                    <a:bodyPr/>
                    <a:lstStyle/>
                    <a:p>
                      <a:pPr algn="ctr" rtl="0" fontAlgn="b"/>
                      <a:r>
                        <a:rPr lang="es-MX" sz="1400" b="0" dirty="0">
                          <a:solidFill>
                            <a:schemeClr val="bg1"/>
                          </a:solidFill>
                          <a:effectLst/>
                          <a:latin typeface="Century Gothic" panose="020B0502020202020204" pitchFamily="34" charset="0"/>
                        </a:rPr>
                        <a:t>Documentos de planeación en Ordenamiento Territorial implementados</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no es claro</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No especifica </a:t>
                      </a:r>
                    </a:p>
                  </a:txBody>
                  <a:tcPr marL="28575" marR="28575" marT="0" marB="0" anchor="ctr">
                    <a:solidFill>
                      <a:srgbClr val="01842D"/>
                    </a:solidFill>
                  </a:tcPr>
                </a:tc>
                <a:extLst>
                  <a:ext uri="{0D108BD9-81ED-4DB2-BD59-A6C34878D82A}">
                    <a16:rowId xmlns:a16="http://schemas.microsoft.com/office/drawing/2014/main" val="2963885877"/>
                  </a:ext>
                </a:extLst>
              </a:tr>
              <a:tr h="775929">
                <a:tc>
                  <a:txBody>
                    <a:bodyPr/>
                    <a:lstStyle/>
                    <a:p>
                      <a:pPr algn="ctr"/>
                      <a:r>
                        <a:rPr lang="es-MX" sz="1800" dirty="0"/>
                        <a:t>San Pablo</a:t>
                      </a:r>
                      <a:endParaRPr lang="es-CO" sz="1800" b="0" dirty="0">
                        <a:latin typeface="+mj-lt"/>
                        <a:ea typeface="Inter Bold" panose="020B0604020202020204" charset="0"/>
                      </a:endParaRPr>
                    </a:p>
                  </a:txBody>
                  <a:tcPr>
                    <a:solidFill>
                      <a:schemeClr val="bg1"/>
                    </a:solidFill>
                  </a:tcPr>
                </a:tc>
                <a:tc>
                  <a:txBody>
                    <a:bodyPr/>
                    <a:lstStyle/>
                    <a:p>
                      <a:pPr algn="ctr"/>
                      <a:r>
                        <a:rPr lang="es-MX" sz="1800" b="0" dirty="0">
                          <a:latin typeface="+mj-lt"/>
                          <a:ea typeface="Inter Bold" panose="020B0604020202020204" charset="0"/>
                        </a:rPr>
                        <a:t>No</a:t>
                      </a:r>
                      <a:endParaRPr lang="es-CO" sz="1800" b="0" dirty="0">
                        <a:latin typeface="+mj-lt"/>
                        <a:ea typeface="Inter Bold" panose="020B0604020202020204" charset="0"/>
                      </a:endParaRPr>
                    </a:p>
                  </a:txBody>
                  <a:tcPr>
                    <a:solidFill>
                      <a:schemeClr val="bg1"/>
                    </a:solidFill>
                  </a:tcPr>
                </a:tc>
                <a:tc>
                  <a:txBody>
                    <a:bodyPr/>
                    <a:lstStyle/>
                    <a:p>
                      <a:pPr algn="ctr"/>
                      <a:r>
                        <a:rPr lang="es-MX" sz="1800" dirty="0"/>
                        <a:t>No</a:t>
                      </a:r>
                      <a:endParaRPr lang="es-CO" sz="1800" b="0" dirty="0">
                        <a:latin typeface="+mj-lt"/>
                        <a:ea typeface="Inter Bold" panose="020B0604020202020204" charset="0"/>
                      </a:endParaRPr>
                    </a:p>
                  </a:txBody>
                  <a:tcPr>
                    <a:solidFill>
                      <a:schemeClr val="bg1"/>
                    </a:solidFill>
                  </a:tcPr>
                </a:tc>
                <a:tc>
                  <a:txBody>
                    <a:bodyPr/>
                    <a:lstStyle/>
                    <a:p>
                      <a:pPr algn="ctr" rtl="0" fontAlgn="ctr"/>
                      <a:r>
                        <a:rPr lang="es-CO" sz="1400" b="0" dirty="0">
                          <a:effectLst/>
                          <a:latin typeface="Century Gothic" panose="020B0502020202020204" pitchFamily="34" charset="0"/>
                        </a:rPr>
                        <a:t>Vivienda, ciudad y</a:t>
                      </a:r>
                      <a:br>
                        <a:rPr lang="es-CO" sz="1400" b="0" dirty="0">
                          <a:effectLst/>
                          <a:latin typeface="Century Gothic" panose="020B0502020202020204" pitchFamily="34" charset="0"/>
                        </a:rPr>
                      </a:br>
                      <a:r>
                        <a:rPr lang="es-CO" sz="1400" b="0" dirty="0">
                          <a:effectLst/>
                          <a:latin typeface="Century Gothic" panose="020B0502020202020204" pitchFamily="34" charset="0"/>
                        </a:rPr>
                        <a:t>territorio</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Ordenamiento territorial y desarrollo urbano</a:t>
                      </a:r>
                    </a:p>
                  </a:txBody>
                  <a:tcPr marL="28575" marR="28575" marT="0" marB="0" anchor="ctr">
                    <a:solidFill>
                      <a:schemeClr val="bg1"/>
                    </a:solidFill>
                  </a:tcPr>
                </a:tc>
                <a:tc>
                  <a:txBody>
                    <a:bodyPr/>
                    <a:lstStyle/>
                    <a:p>
                      <a:pPr algn="ctr" rtl="0" fontAlgn="b"/>
                      <a:r>
                        <a:rPr lang="es-MX" sz="1400" b="0" dirty="0">
                          <a:effectLst/>
                          <a:latin typeface="Century Gothic" panose="020B0502020202020204" pitchFamily="34" charset="0"/>
                        </a:rPr>
                        <a:t>No especifica metas en cuento al EOT, solo espacio público </a:t>
                      </a:r>
                    </a:p>
                  </a:txBody>
                  <a:tcPr marL="28575" marR="28575" marT="0" marB="0" anchor="ctr">
                    <a:solidFill>
                      <a:schemeClr val="bg1"/>
                    </a:solidFill>
                  </a:tcPr>
                </a:tc>
                <a:tc>
                  <a:txBody>
                    <a:bodyPr/>
                    <a:lstStyle/>
                    <a:p>
                      <a:pPr algn="ctr" rtl="0" fontAlgn="ctr"/>
                      <a:r>
                        <a:rPr lang="es-MX" sz="1400" dirty="0">
                          <a:effectLst/>
                        </a:rPr>
                        <a:t>-</a:t>
                      </a:r>
                      <a:endParaRPr lang="es-CO" sz="1400" dirty="0">
                        <a:effectLst/>
                      </a:endParaRPr>
                    </a:p>
                  </a:txBody>
                  <a:tcPr marL="28575" marR="28575" marT="0" marB="0" anchor="ctr">
                    <a:solidFill>
                      <a:schemeClr val="bg1"/>
                    </a:solidFill>
                  </a:tcPr>
                </a:tc>
                <a:tc>
                  <a:txBody>
                    <a:bodyPr/>
                    <a:lstStyle/>
                    <a:p>
                      <a:pPr algn="ctr" rtl="0" fontAlgn="ctr"/>
                      <a:r>
                        <a:rPr lang="es-MX" sz="1400" dirty="0">
                          <a:effectLst/>
                        </a:rPr>
                        <a:t>-</a:t>
                      </a:r>
                      <a:endParaRPr lang="es-CO" sz="1400" dirty="0">
                        <a:effectLst/>
                      </a:endParaRPr>
                    </a:p>
                  </a:txBody>
                  <a:tcPr marL="28575" marR="28575" marT="0" marB="0" anchor="ctr">
                    <a:solidFill>
                      <a:schemeClr val="bg1"/>
                    </a:solidFill>
                  </a:tcPr>
                </a:tc>
                <a:extLst>
                  <a:ext uri="{0D108BD9-81ED-4DB2-BD59-A6C34878D82A}">
                    <a16:rowId xmlns:a16="http://schemas.microsoft.com/office/drawing/2014/main" val="975919811"/>
                  </a:ext>
                </a:extLst>
              </a:tr>
              <a:tr h="874411">
                <a:tc>
                  <a:txBody>
                    <a:bodyPr/>
                    <a:lstStyle/>
                    <a:p>
                      <a:pPr algn="ctr"/>
                      <a:r>
                        <a:rPr lang="es-MX" sz="1800" dirty="0">
                          <a:solidFill>
                            <a:schemeClr val="bg1"/>
                          </a:solidFill>
                        </a:rPr>
                        <a:t>Buesaco</a:t>
                      </a:r>
                      <a:endParaRPr lang="es-CO" sz="1800" b="0" dirty="0">
                        <a:solidFill>
                          <a:schemeClr val="bg1"/>
                        </a:solidFill>
                        <a:latin typeface="+mj-lt"/>
                        <a:ea typeface="Inter Bold" panose="020B0604020202020204" charset="0"/>
                      </a:endParaRPr>
                    </a:p>
                  </a:txBody>
                  <a:tcPr>
                    <a:solidFill>
                      <a:srgbClr val="01842D"/>
                    </a:solidFill>
                  </a:tcPr>
                </a:tc>
                <a:tc>
                  <a:txBody>
                    <a:bodyPr/>
                    <a:lstStyle/>
                    <a:p>
                      <a:pPr algn="ctr"/>
                      <a:r>
                        <a:rPr lang="es-MX" sz="1800" dirty="0">
                          <a:solidFill>
                            <a:schemeClr val="bg1"/>
                          </a:solidFill>
                        </a:rPr>
                        <a:t>Si</a:t>
                      </a:r>
                      <a:endParaRPr lang="es-CO" sz="1800" b="0" dirty="0">
                        <a:solidFill>
                          <a:schemeClr val="bg1"/>
                        </a:solidFill>
                        <a:latin typeface="+mj-lt"/>
                        <a:ea typeface="Inter Bold" panose="020B0604020202020204" charset="0"/>
                      </a:endParaRPr>
                    </a:p>
                  </a:txBody>
                  <a:tcPr>
                    <a:solidFill>
                      <a:srgbClr val="01842D"/>
                    </a:solidFill>
                  </a:tcPr>
                </a:tc>
                <a:tc>
                  <a:txBody>
                    <a:bodyPr/>
                    <a:lstStyle/>
                    <a:p>
                      <a:pPr algn="ctr"/>
                      <a:r>
                        <a:rPr lang="es-MX" sz="1800" dirty="0">
                          <a:solidFill>
                            <a:schemeClr val="bg1"/>
                          </a:solidFill>
                        </a:rPr>
                        <a:t>No</a:t>
                      </a:r>
                      <a:endParaRPr lang="es-CO" sz="1800" b="0" dirty="0">
                        <a:solidFill>
                          <a:schemeClr val="bg1"/>
                        </a:solidFill>
                        <a:latin typeface="+mj-lt"/>
                        <a:ea typeface="Inter Bold" panose="020B0604020202020204" charset="0"/>
                      </a:endParaRPr>
                    </a:p>
                  </a:txBody>
                  <a:tcPr>
                    <a:solidFill>
                      <a:srgbClr val="01842D"/>
                    </a:solidFill>
                  </a:tcPr>
                </a:tc>
                <a:tc>
                  <a:txBody>
                    <a:bodyPr/>
                    <a:lstStyle/>
                    <a:p>
                      <a:pPr algn="ctr" rtl="0" fontAlgn="ctr"/>
                      <a:endParaRPr lang="es-CO" sz="1400" b="0" dirty="0">
                        <a:solidFill>
                          <a:schemeClr val="bg1"/>
                        </a:solidFill>
                        <a:effectLst/>
                        <a:latin typeface="+mj-lt"/>
                        <a:ea typeface="Inter Bold" panose="020B0604020202020204" charset="0"/>
                      </a:endParaRPr>
                    </a:p>
                  </a:txBody>
                  <a:tcPr marL="28575" marR="28575" marT="0" marB="0" anchor="ctr">
                    <a:solidFill>
                      <a:srgbClr val="01842D"/>
                    </a:solidFill>
                  </a:tcPr>
                </a:tc>
                <a:tc>
                  <a:txBody>
                    <a:bodyPr/>
                    <a:lstStyle/>
                    <a:p>
                      <a:pPr algn="ctr" rtl="0" fontAlgn="ctr"/>
                      <a:endParaRPr lang="es-MX" sz="1400" b="0" dirty="0">
                        <a:solidFill>
                          <a:schemeClr val="bg1"/>
                        </a:solidFill>
                        <a:effectLst/>
                        <a:latin typeface="+mj-lt"/>
                        <a:ea typeface="Inter Bold" panose="020B0604020202020204" charset="0"/>
                      </a:endParaRP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ea typeface="Inter Bold" panose="020B0604020202020204" charset="0"/>
                        </a:rPr>
                        <a:t>No reporto plan de desarrollo </a:t>
                      </a:r>
                      <a:endParaRPr lang="es-CO" sz="1400" b="0" dirty="0">
                        <a:solidFill>
                          <a:schemeClr val="bg1"/>
                        </a:solidFill>
                        <a:effectLst/>
                        <a:latin typeface="Century Gothic" panose="020B0502020202020204" pitchFamily="34" charset="0"/>
                        <a:ea typeface="Inter Bold" panose="020B0604020202020204" charset="0"/>
                      </a:endParaRPr>
                    </a:p>
                  </a:txBody>
                  <a:tcPr marL="28575" marR="28575" marT="0" marB="0" anchor="ctr">
                    <a:solidFill>
                      <a:srgbClr val="01842D"/>
                    </a:solidFill>
                  </a:tcPr>
                </a:tc>
                <a:tc>
                  <a:txBody>
                    <a:bodyPr/>
                    <a:lstStyle/>
                    <a:p>
                      <a:pPr algn="ctr" rtl="0" fontAlgn="ctr"/>
                      <a:endParaRPr lang="es-MX" sz="1400" b="0" dirty="0">
                        <a:solidFill>
                          <a:schemeClr val="bg1"/>
                        </a:solidFill>
                        <a:effectLst/>
                        <a:latin typeface="+mj-lt"/>
                        <a:ea typeface="Inter Bold" panose="020B0604020202020204" charset="0"/>
                      </a:endParaRPr>
                    </a:p>
                  </a:txBody>
                  <a:tcPr marL="28575" marR="28575" marT="0" marB="0" anchor="ctr">
                    <a:solidFill>
                      <a:srgbClr val="01842D"/>
                    </a:solidFill>
                  </a:tcPr>
                </a:tc>
                <a:tc>
                  <a:txBody>
                    <a:bodyPr/>
                    <a:lstStyle/>
                    <a:p>
                      <a:pPr algn="ctr" rtl="0" fontAlgn="ctr"/>
                      <a:endParaRPr lang="es-CO" sz="1400" b="0" dirty="0">
                        <a:solidFill>
                          <a:schemeClr val="bg1"/>
                        </a:solidFill>
                        <a:effectLst/>
                        <a:latin typeface="+mj-lt"/>
                        <a:ea typeface="Inter Bold" panose="020B0604020202020204" charset="0"/>
                      </a:endParaRPr>
                    </a:p>
                  </a:txBody>
                  <a:tcPr marL="28575" marR="28575" marT="0" marB="0" anchor="ctr">
                    <a:solidFill>
                      <a:srgbClr val="01842D"/>
                    </a:solidFill>
                  </a:tcPr>
                </a:tc>
                <a:extLst>
                  <a:ext uri="{0D108BD9-81ED-4DB2-BD59-A6C34878D82A}">
                    <a16:rowId xmlns:a16="http://schemas.microsoft.com/office/drawing/2014/main" val="1044067273"/>
                  </a:ext>
                </a:extLst>
              </a:tr>
              <a:tr h="775929">
                <a:tc>
                  <a:txBody>
                    <a:bodyPr/>
                    <a:lstStyle/>
                    <a:p>
                      <a:pPr algn="ctr"/>
                      <a:r>
                        <a:rPr lang="es-MX" sz="1800" dirty="0"/>
                        <a:t>Tablón de Gómez</a:t>
                      </a:r>
                      <a:endParaRPr lang="es-CO" sz="1800" b="0" dirty="0">
                        <a:latin typeface="+mj-lt"/>
                        <a:ea typeface="Inter Bold" panose="020B0604020202020204" charset="0"/>
                      </a:endParaRPr>
                    </a:p>
                  </a:txBody>
                  <a:tcPr>
                    <a:solidFill>
                      <a:schemeClr val="bg1"/>
                    </a:solidFill>
                  </a:tcPr>
                </a:tc>
                <a:tc>
                  <a:txBody>
                    <a:bodyPr/>
                    <a:lstStyle/>
                    <a:p>
                      <a:pPr algn="ctr"/>
                      <a:r>
                        <a:rPr lang="es-MX" sz="1800" dirty="0"/>
                        <a:t>Si</a:t>
                      </a:r>
                      <a:endParaRPr lang="es-CO" sz="1800" b="0" dirty="0">
                        <a:latin typeface="+mj-lt"/>
                        <a:ea typeface="Inter Bold" panose="020B0604020202020204" charset="0"/>
                      </a:endParaRPr>
                    </a:p>
                  </a:txBody>
                  <a:tcPr>
                    <a:solidFill>
                      <a:schemeClr val="bg1"/>
                    </a:solidFill>
                  </a:tcPr>
                </a:tc>
                <a:tc>
                  <a:txBody>
                    <a:bodyPr/>
                    <a:lstStyle/>
                    <a:p>
                      <a:pPr algn="ctr"/>
                      <a:r>
                        <a:rPr lang="es-MX" sz="1800" dirty="0"/>
                        <a:t>No</a:t>
                      </a:r>
                      <a:endParaRPr lang="es-CO" sz="1800" b="0" dirty="0">
                        <a:latin typeface="+mj-lt"/>
                        <a:ea typeface="Inter Bold" panose="020B0604020202020204" charset="0"/>
                      </a:endParaRPr>
                    </a:p>
                  </a:txBody>
                  <a:tcPr>
                    <a:solidFill>
                      <a:schemeClr val="bg1"/>
                    </a:solidFill>
                  </a:tcPr>
                </a:tc>
                <a:tc>
                  <a:txBody>
                    <a:bodyPr/>
                    <a:lstStyle/>
                    <a:p>
                      <a:pPr algn="ctr" rtl="0" fontAlgn="ctr"/>
                      <a:r>
                        <a:rPr lang="es-MX" sz="1400" b="0" dirty="0">
                          <a:effectLst/>
                          <a:latin typeface="Century Gothic" panose="020B0502020202020204" pitchFamily="34" charset="0"/>
                        </a:rPr>
                        <a:t>Ordenamiento del Territorio y Gestión del Riesgo </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Ordenamiento Territorial Sostenible</a:t>
                      </a:r>
                      <a:br>
                        <a:rPr lang="es-CO" sz="1400" b="0" dirty="0">
                          <a:effectLst/>
                          <a:latin typeface="Century Gothic" panose="020B0502020202020204" pitchFamily="34" charset="0"/>
                        </a:rPr>
                      </a:br>
                      <a:endParaRPr lang="es-CO" sz="1400" b="0" dirty="0">
                        <a:effectLst/>
                        <a:latin typeface="Century Gothic" panose="020B0502020202020204" pitchFamily="34" charset="0"/>
                      </a:endParaRPr>
                    </a:p>
                  </a:txBody>
                  <a:tcPr marL="28575" marR="28575" marT="0" marB="0" anchor="ctr">
                    <a:solidFill>
                      <a:schemeClr val="bg1"/>
                    </a:solidFill>
                  </a:tcPr>
                </a:tc>
                <a:tc>
                  <a:txBody>
                    <a:bodyPr/>
                    <a:lstStyle/>
                    <a:p>
                      <a:pPr algn="ctr" rtl="0" fontAlgn="b"/>
                      <a:r>
                        <a:rPr lang="es-MX" sz="1400" b="0" dirty="0">
                          <a:effectLst/>
                          <a:latin typeface="Century Gothic" panose="020B0502020202020204" pitchFamily="34" charset="0"/>
                        </a:rPr>
                        <a:t>Actualización del Esquema de Ordenamiento Territorial del Municipio</a:t>
                      </a:r>
                      <a:br>
                        <a:rPr lang="es-MX" sz="1400" b="0" dirty="0">
                          <a:effectLst/>
                          <a:latin typeface="Century Gothic" panose="020B0502020202020204" pitchFamily="34" charset="0"/>
                        </a:rPr>
                      </a:br>
                      <a:br>
                        <a:rPr lang="es-MX" sz="1400" b="0" dirty="0">
                          <a:effectLst/>
                          <a:latin typeface="Century Gothic" panose="020B0502020202020204" pitchFamily="34" charset="0"/>
                        </a:rPr>
                      </a:br>
                      <a:r>
                        <a:rPr lang="es-MX" sz="1400" b="0" dirty="0">
                          <a:effectLst/>
                          <a:latin typeface="Century Gothic" panose="020B0502020202020204" pitchFamily="34" charset="0"/>
                        </a:rPr>
                        <a:t>Proyectos orientados a la adaptación de la reforma rural integral y el catastro multipropósito</a:t>
                      </a:r>
                    </a:p>
                  </a:txBody>
                  <a:tcPr marL="28575" marR="28575" marT="0" marB="0" anchor="b">
                    <a:solidFill>
                      <a:schemeClr val="bg1"/>
                    </a:solidFill>
                  </a:tcPr>
                </a:tc>
                <a:tc>
                  <a:txBody>
                    <a:bodyPr/>
                    <a:lstStyle/>
                    <a:p>
                      <a:pPr algn="ctr" rtl="0" fontAlgn="ctr"/>
                      <a:r>
                        <a:rPr lang="es-CO" sz="1400" b="0" dirty="0">
                          <a:effectLst/>
                          <a:latin typeface="Century Gothic" panose="020B0502020202020204" pitchFamily="34" charset="0"/>
                        </a:rPr>
                        <a:t>No especifica </a:t>
                      </a:r>
                    </a:p>
                  </a:txBody>
                  <a:tcPr marL="28575" marR="28575" marT="0" marB="0" anchor="ctr">
                    <a:solidFill>
                      <a:schemeClr val="bg1"/>
                    </a:solidFill>
                  </a:tcPr>
                </a:tc>
                <a:tc>
                  <a:txBody>
                    <a:bodyPr/>
                    <a:lstStyle/>
                    <a:p>
                      <a:pPr algn="ctr" rtl="0" fontAlgn="ctr"/>
                      <a:r>
                        <a:rPr lang="es-CO" sz="1200" b="0" dirty="0">
                          <a:effectLst/>
                          <a:latin typeface="Century Gothic" panose="020B0502020202020204" pitchFamily="34" charset="0"/>
                        </a:rPr>
                        <a:t>-</a:t>
                      </a:r>
                    </a:p>
                  </a:txBody>
                  <a:tcPr marL="28575" marR="28575" marT="0" marB="0" anchor="ctr">
                    <a:solidFill>
                      <a:schemeClr val="bg1"/>
                    </a:solidFill>
                  </a:tcPr>
                </a:tc>
                <a:extLst>
                  <a:ext uri="{0D108BD9-81ED-4DB2-BD59-A6C34878D82A}">
                    <a16:rowId xmlns:a16="http://schemas.microsoft.com/office/drawing/2014/main" val="3452631032"/>
                  </a:ext>
                </a:extLst>
              </a:tr>
            </a:tbl>
          </a:graphicData>
        </a:graphic>
      </p:graphicFrame>
    </p:spTree>
    <p:extLst>
      <p:ext uri="{BB962C8B-B14F-4D97-AF65-F5344CB8AC3E}">
        <p14:creationId xmlns:p14="http://schemas.microsoft.com/office/powerpoint/2010/main" val="96950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27" r="-60913" b="-15371"/>
            </a:stretch>
          </a:blipFill>
        </p:spPr>
      </p:sp>
      <p:grpSp>
        <p:nvGrpSpPr>
          <p:cNvPr id="3" name="Group 3"/>
          <p:cNvGrpSpPr/>
          <p:nvPr/>
        </p:nvGrpSpPr>
        <p:grpSpPr>
          <a:xfrm>
            <a:off x="11107207" y="-873677"/>
            <a:ext cx="8074594" cy="12345434"/>
            <a:chOff x="0" y="0"/>
            <a:chExt cx="2126642" cy="3251472"/>
          </a:xfrm>
        </p:grpSpPr>
        <p:sp>
          <p:nvSpPr>
            <p:cNvPr id="4" name="Freeform 4"/>
            <p:cNvSpPr/>
            <p:nvPr/>
          </p:nvSpPr>
          <p:spPr>
            <a:xfrm>
              <a:off x="0" y="0"/>
              <a:ext cx="2126642" cy="3251472"/>
            </a:xfrm>
            <a:custGeom>
              <a:avLst/>
              <a:gdLst/>
              <a:ahLst/>
              <a:cxnLst/>
              <a:rect l="l" t="t" r="r" b="b"/>
              <a:pathLst>
                <a:path w="2126642" h="3251472">
                  <a:moveTo>
                    <a:pt x="48899" y="0"/>
                  </a:moveTo>
                  <a:lnTo>
                    <a:pt x="2077743" y="0"/>
                  </a:lnTo>
                  <a:cubicBezTo>
                    <a:pt x="2090712" y="0"/>
                    <a:pt x="2103150" y="5152"/>
                    <a:pt x="2112320" y="14322"/>
                  </a:cubicBezTo>
                  <a:cubicBezTo>
                    <a:pt x="2121490" y="23492"/>
                    <a:pt x="2126642" y="35930"/>
                    <a:pt x="2126642" y="48899"/>
                  </a:cubicBezTo>
                  <a:lnTo>
                    <a:pt x="2126642" y="3202573"/>
                  </a:lnTo>
                  <a:cubicBezTo>
                    <a:pt x="2126642" y="3215542"/>
                    <a:pt x="2121490" y="3227980"/>
                    <a:pt x="2112320" y="3237150"/>
                  </a:cubicBezTo>
                  <a:cubicBezTo>
                    <a:pt x="2103150" y="3246320"/>
                    <a:pt x="2090712" y="3251472"/>
                    <a:pt x="2077743" y="3251472"/>
                  </a:cubicBezTo>
                  <a:lnTo>
                    <a:pt x="48899" y="3251472"/>
                  </a:lnTo>
                  <a:cubicBezTo>
                    <a:pt x="35930" y="3251472"/>
                    <a:pt x="23492" y="3246320"/>
                    <a:pt x="14322" y="3237150"/>
                  </a:cubicBezTo>
                  <a:cubicBezTo>
                    <a:pt x="5152" y="3227980"/>
                    <a:pt x="0" y="3215542"/>
                    <a:pt x="0" y="3202573"/>
                  </a:cubicBezTo>
                  <a:lnTo>
                    <a:pt x="0" y="48899"/>
                  </a:lnTo>
                  <a:cubicBezTo>
                    <a:pt x="0" y="35930"/>
                    <a:pt x="5152" y="23492"/>
                    <a:pt x="14322" y="14322"/>
                  </a:cubicBezTo>
                  <a:cubicBezTo>
                    <a:pt x="23492" y="5152"/>
                    <a:pt x="35930" y="0"/>
                    <a:pt x="48899" y="0"/>
                  </a:cubicBezTo>
                  <a:close/>
                </a:path>
              </a:pathLst>
            </a:custGeom>
            <a:solidFill>
              <a:srgbClr val="01842D"/>
            </a:solidFill>
          </p:spPr>
        </p:sp>
        <p:sp>
          <p:nvSpPr>
            <p:cNvPr id="5" name="TextBox 5"/>
            <p:cNvSpPr txBox="1"/>
            <p:nvPr/>
          </p:nvSpPr>
          <p:spPr>
            <a:xfrm>
              <a:off x="0" y="-47625"/>
              <a:ext cx="2126642" cy="3299097"/>
            </a:xfrm>
            <a:prstGeom prst="rect">
              <a:avLst/>
            </a:prstGeom>
          </p:spPr>
          <p:txBody>
            <a:bodyPr lIns="50800" tIns="50800" rIns="50800" bIns="50800" rtlCol="0" anchor="ctr"/>
            <a:lstStyle/>
            <a:p>
              <a:pPr algn="ctr">
                <a:lnSpc>
                  <a:spcPts val="3393"/>
                </a:lnSpc>
              </a:pPr>
              <a:endParaRPr/>
            </a:p>
          </p:txBody>
        </p:sp>
      </p:grpSp>
      <p:sp>
        <p:nvSpPr>
          <p:cNvPr id="6" name="Freeform 6"/>
          <p:cNvSpPr/>
          <p:nvPr/>
        </p:nvSpPr>
        <p:spPr>
          <a:xfrm>
            <a:off x="313862" y="242846"/>
            <a:ext cx="10924312" cy="10112389"/>
          </a:xfrm>
          <a:custGeom>
            <a:avLst/>
            <a:gdLst/>
            <a:ahLst/>
            <a:cxnLst/>
            <a:rect l="l" t="t" r="r" b="b"/>
            <a:pathLst>
              <a:path w="10924312" h="10112389">
                <a:moveTo>
                  <a:pt x="0" y="0"/>
                </a:moveTo>
                <a:lnTo>
                  <a:pt x="10924312" y="0"/>
                </a:lnTo>
                <a:lnTo>
                  <a:pt x="10924312" y="10112389"/>
                </a:lnTo>
                <a:lnTo>
                  <a:pt x="0" y="10112389"/>
                </a:lnTo>
                <a:lnTo>
                  <a:pt x="0" y="0"/>
                </a:lnTo>
                <a:close/>
              </a:path>
            </a:pathLst>
          </a:custGeom>
          <a:blipFill>
            <a:blip r:embed="rId4">
              <a:extLst>
                <a:ext uri="{96DAC541-7B7A-43D3-8B79-37D633B846F1}">
                  <asvg:svgBlip xmlns:asvg="http://schemas.microsoft.com/office/drawing/2016/SVG/main" r:embed="rId5"/>
                </a:ext>
              </a:extLst>
            </a:blip>
            <a:stretch>
              <a:fillRect l="-1850" t="-435" r="-42011"/>
            </a:stretch>
          </a:blipFill>
        </p:spPr>
      </p:sp>
      <p:grpSp>
        <p:nvGrpSpPr>
          <p:cNvPr id="7" name="Group 7"/>
          <p:cNvGrpSpPr/>
          <p:nvPr/>
        </p:nvGrpSpPr>
        <p:grpSpPr>
          <a:xfrm>
            <a:off x="818679" y="755740"/>
            <a:ext cx="17633632" cy="8905773"/>
            <a:chOff x="0" y="0"/>
            <a:chExt cx="2918927" cy="2345553"/>
          </a:xfrm>
        </p:grpSpPr>
        <p:sp>
          <p:nvSpPr>
            <p:cNvPr id="8" name="Freeform 8"/>
            <p:cNvSpPr/>
            <p:nvPr/>
          </p:nvSpPr>
          <p:spPr>
            <a:xfrm>
              <a:off x="0" y="0"/>
              <a:ext cx="2918927" cy="2345553"/>
            </a:xfrm>
            <a:custGeom>
              <a:avLst/>
              <a:gdLst/>
              <a:ahLst/>
              <a:cxnLst/>
              <a:rect l="l" t="t" r="r" b="b"/>
              <a:pathLst>
                <a:path w="2918927" h="2345553">
                  <a:moveTo>
                    <a:pt x="35626" y="0"/>
                  </a:moveTo>
                  <a:lnTo>
                    <a:pt x="2883301" y="0"/>
                  </a:lnTo>
                  <a:cubicBezTo>
                    <a:pt x="2892749" y="0"/>
                    <a:pt x="2901811" y="3753"/>
                    <a:pt x="2908492" y="10435"/>
                  </a:cubicBezTo>
                  <a:cubicBezTo>
                    <a:pt x="2915173" y="17116"/>
                    <a:pt x="2918927" y="26178"/>
                    <a:pt x="2918927" y="35626"/>
                  </a:cubicBezTo>
                  <a:lnTo>
                    <a:pt x="2918927" y="2309927"/>
                  </a:lnTo>
                  <a:cubicBezTo>
                    <a:pt x="2918927" y="2319376"/>
                    <a:pt x="2915173" y="2328438"/>
                    <a:pt x="2908492" y="2335119"/>
                  </a:cubicBezTo>
                  <a:cubicBezTo>
                    <a:pt x="2901811" y="2341800"/>
                    <a:pt x="2892749" y="2345553"/>
                    <a:pt x="2883301" y="2345553"/>
                  </a:cubicBezTo>
                  <a:lnTo>
                    <a:pt x="35626" y="2345553"/>
                  </a:lnTo>
                  <a:cubicBezTo>
                    <a:pt x="26178" y="2345553"/>
                    <a:pt x="17116" y="2341800"/>
                    <a:pt x="10435" y="2335119"/>
                  </a:cubicBezTo>
                  <a:cubicBezTo>
                    <a:pt x="3753" y="2328438"/>
                    <a:pt x="0" y="2319376"/>
                    <a:pt x="0" y="2309927"/>
                  </a:cubicBezTo>
                  <a:lnTo>
                    <a:pt x="0" y="35626"/>
                  </a:lnTo>
                  <a:cubicBezTo>
                    <a:pt x="0" y="26178"/>
                    <a:pt x="3753" y="17116"/>
                    <a:pt x="10435" y="10435"/>
                  </a:cubicBezTo>
                  <a:cubicBezTo>
                    <a:pt x="17116" y="3753"/>
                    <a:pt x="26178" y="0"/>
                    <a:pt x="35626" y="0"/>
                  </a:cubicBezTo>
                  <a:close/>
                </a:path>
              </a:pathLst>
            </a:custGeom>
            <a:solidFill>
              <a:srgbClr val="FFFFFF"/>
            </a:solidFill>
          </p:spPr>
        </p:sp>
        <p:sp>
          <p:nvSpPr>
            <p:cNvPr id="9" name="TextBox 9"/>
            <p:cNvSpPr txBox="1"/>
            <p:nvPr/>
          </p:nvSpPr>
          <p:spPr>
            <a:xfrm>
              <a:off x="0" y="-47625"/>
              <a:ext cx="2918927" cy="2393178"/>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rot="-2700000">
            <a:off x="18202749" y="659502"/>
            <a:ext cx="430411" cy="461495"/>
            <a:chOff x="0" y="0"/>
            <a:chExt cx="1247548" cy="1337643"/>
          </a:xfrm>
        </p:grpSpPr>
        <p:sp>
          <p:nvSpPr>
            <p:cNvPr id="11" name="Freeform 11"/>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2" name="TextBox 12"/>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rot="-2700000">
            <a:off x="18154950" y="9317791"/>
            <a:ext cx="430411" cy="461495"/>
            <a:chOff x="0" y="0"/>
            <a:chExt cx="1247548" cy="1337643"/>
          </a:xfrm>
        </p:grpSpPr>
        <p:sp>
          <p:nvSpPr>
            <p:cNvPr id="17" name="Freeform 17"/>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8" name="TextBox 18"/>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sp>
        <p:nvSpPr>
          <p:cNvPr id="21" name="TextBox 21"/>
          <p:cNvSpPr txBox="1"/>
          <p:nvPr/>
        </p:nvSpPr>
        <p:spPr>
          <a:xfrm>
            <a:off x="1106649" y="1140720"/>
            <a:ext cx="16535841" cy="2184124"/>
          </a:xfrm>
          <a:prstGeom prst="rect">
            <a:avLst/>
          </a:prstGeom>
        </p:spPr>
        <p:txBody>
          <a:bodyPr wrap="square" lIns="0" tIns="0" rIns="0" bIns="0" rtlCol="0" anchor="t">
            <a:spAutoFit/>
          </a:bodyPr>
          <a:lstStyle/>
          <a:p>
            <a:pPr algn="r">
              <a:lnSpc>
                <a:spcPts val="5750"/>
              </a:lnSpc>
            </a:pPr>
            <a:r>
              <a:rPr lang="en-US" sz="4600" b="1" dirty="0" err="1">
                <a:solidFill>
                  <a:srgbClr val="10A13B"/>
                </a:solidFill>
                <a:latin typeface="Inter Bold"/>
                <a:ea typeface="Inter Bold"/>
                <a:cs typeface="Inter Bold"/>
                <a:sym typeface="Inter Bold"/>
              </a:rPr>
              <a:t>Incorporación</a:t>
            </a:r>
            <a:r>
              <a:rPr lang="en-US" sz="4600" b="1" dirty="0">
                <a:solidFill>
                  <a:srgbClr val="10A13B"/>
                </a:solidFill>
                <a:latin typeface="Inter Bold"/>
                <a:ea typeface="Inter Bold"/>
                <a:cs typeface="Inter Bold"/>
                <a:sym typeface="Inter Bold"/>
              </a:rPr>
              <a:t> del </a:t>
            </a:r>
            <a:r>
              <a:rPr lang="en-US" sz="4600" b="1" dirty="0" err="1">
                <a:solidFill>
                  <a:srgbClr val="10A13B"/>
                </a:solidFill>
                <a:latin typeface="Inter Bold"/>
                <a:ea typeface="Inter Bold"/>
                <a:cs typeface="Inter Bold"/>
                <a:sym typeface="Inter Bold"/>
              </a:rPr>
              <a:t>ordenamiento</a:t>
            </a:r>
            <a:r>
              <a:rPr lang="en-US" sz="4600" b="1" dirty="0">
                <a:solidFill>
                  <a:srgbClr val="10A13B"/>
                </a:solidFill>
                <a:latin typeface="Inter Bold"/>
                <a:ea typeface="Inter Bold"/>
                <a:cs typeface="Inter Bold"/>
                <a:sym typeface="Inter Bold"/>
              </a:rPr>
              <a:t> territorial </a:t>
            </a:r>
            <a:r>
              <a:rPr lang="en-US" sz="4600" b="1" dirty="0" err="1">
                <a:solidFill>
                  <a:srgbClr val="10A13B"/>
                </a:solidFill>
                <a:latin typeface="Inter Bold"/>
                <a:ea typeface="Inter Bold"/>
                <a:cs typeface="Inter Bold"/>
                <a:sym typeface="Inter Bold"/>
              </a:rPr>
              <a:t>en</a:t>
            </a:r>
            <a:r>
              <a:rPr lang="en-US" sz="4600" b="1" dirty="0">
                <a:solidFill>
                  <a:srgbClr val="10A13B"/>
                </a:solidFill>
                <a:latin typeface="Inter Bold"/>
                <a:ea typeface="Inter Bold"/>
                <a:cs typeface="Inter Bold"/>
                <a:sym typeface="Inter Bold"/>
              </a:rPr>
              <a:t> los planes de </a:t>
            </a:r>
            <a:r>
              <a:rPr lang="en-US" sz="4600" b="1" dirty="0" err="1">
                <a:solidFill>
                  <a:srgbClr val="10A13B"/>
                </a:solidFill>
                <a:latin typeface="Inter Bold"/>
                <a:ea typeface="Inter Bold"/>
                <a:cs typeface="Inter Bold"/>
                <a:sym typeface="Inter Bold"/>
              </a:rPr>
              <a:t>desarrollo</a:t>
            </a:r>
            <a:r>
              <a:rPr lang="en-US" sz="4600" b="1" dirty="0">
                <a:solidFill>
                  <a:srgbClr val="10A13B"/>
                </a:solidFill>
                <a:latin typeface="Inter Bold"/>
                <a:ea typeface="Inter Bold"/>
                <a:cs typeface="Inter Bold"/>
                <a:sym typeface="Inter Bold"/>
              </a:rPr>
              <a:t> Municipal</a:t>
            </a:r>
          </a:p>
          <a:p>
            <a:pPr marL="0" lvl="0" indent="0" algn="r">
              <a:lnSpc>
                <a:spcPts val="5750"/>
              </a:lnSpc>
            </a:pPr>
            <a:endParaRPr lang="en-US" sz="4600" b="1" dirty="0">
              <a:solidFill>
                <a:srgbClr val="10A13B"/>
              </a:solidFill>
              <a:latin typeface="Inter Bold"/>
              <a:ea typeface="Inter Bold"/>
              <a:cs typeface="Inter Bold"/>
              <a:sym typeface="Inter Bold"/>
            </a:endParaRPr>
          </a:p>
        </p:txBody>
      </p:sp>
      <p:graphicFrame>
        <p:nvGraphicFramePr>
          <p:cNvPr id="19" name="Tabla 18">
            <a:extLst>
              <a:ext uri="{FF2B5EF4-FFF2-40B4-BE49-F238E27FC236}">
                <a16:creationId xmlns:a16="http://schemas.microsoft.com/office/drawing/2014/main" id="{E3FB95D5-C4C5-446C-8404-B4B79192E077}"/>
              </a:ext>
            </a:extLst>
          </p:cNvPr>
          <p:cNvGraphicFramePr>
            <a:graphicFrameLocks noGrp="1"/>
          </p:cNvGraphicFramePr>
          <p:nvPr>
            <p:extLst>
              <p:ext uri="{D42A27DB-BD31-4B8C-83A1-F6EECF244321}">
                <p14:modId xmlns:p14="http://schemas.microsoft.com/office/powerpoint/2010/main" val="3316798233"/>
              </p:ext>
            </p:extLst>
          </p:nvPr>
        </p:nvGraphicFramePr>
        <p:xfrm>
          <a:off x="1198185" y="2826472"/>
          <a:ext cx="16845015" cy="6455246"/>
        </p:xfrm>
        <a:graphic>
          <a:graphicData uri="http://schemas.openxmlformats.org/drawingml/2006/table">
            <a:tbl>
              <a:tblPr firstRow="1" bandRow="1">
                <a:tableStyleId>{F5AB1C69-6EDB-4FF4-983F-18BD219EF322}</a:tableStyleId>
              </a:tblPr>
              <a:tblGrid>
                <a:gridCol w="1902235">
                  <a:extLst>
                    <a:ext uri="{9D8B030D-6E8A-4147-A177-3AD203B41FA5}">
                      <a16:colId xmlns:a16="http://schemas.microsoft.com/office/drawing/2014/main" val="3937258134"/>
                    </a:ext>
                  </a:extLst>
                </a:gridCol>
                <a:gridCol w="1852580">
                  <a:extLst>
                    <a:ext uri="{9D8B030D-6E8A-4147-A177-3AD203B41FA5}">
                      <a16:colId xmlns:a16="http://schemas.microsoft.com/office/drawing/2014/main" val="1607782502"/>
                    </a:ext>
                  </a:extLst>
                </a:gridCol>
                <a:gridCol w="1676400">
                  <a:extLst>
                    <a:ext uri="{9D8B030D-6E8A-4147-A177-3AD203B41FA5}">
                      <a16:colId xmlns:a16="http://schemas.microsoft.com/office/drawing/2014/main" val="1963491926"/>
                    </a:ext>
                  </a:extLst>
                </a:gridCol>
                <a:gridCol w="1328461">
                  <a:extLst>
                    <a:ext uri="{9D8B030D-6E8A-4147-A177-3AD203B41FA5}">
                      <a16:colId xmlns:a16="http://schemas.microsoft.com/office/drawing/2014/main" val="738710285"/>
                    </a:ext>
                  </a:extLst>
                </a:gridCol>
                <a:gridCol w="1948139">
                  <a:extLst>
                    <a:ext uri="{9D8B030D-6E8A-4147-A177-3AD203B41FA5}">
                      <a16:colId xmlns:a16="http://schemas.microsoft.com/office/drawing/2014/main" val="831273137"/>
                    </a:ext>
                  </a:extLst>
                </a:gridCol>
                <a:gridCol w="3925946">
                  <a:extLst>
                    <a:ext uri="{9D8B030D-6E8A-4147-A177-3AD203B41FA5}">
                      <a16:colId xmlns:a16="http://schemas.microsoft.com/office/drawing/2014/main" val="3542864180"/>
                    </a:ext>
                  </a:extLst>
                </a:gridCol>
                <a:gridCol w="2105627">
                  <a:extLst>
                    <a:ext uri="{9D8B030D-6E8A-4147-A177-3AD203B41FA5}">
                      <a16:colId xmlns:a16="http://schemas.microsoft.com/office/drawing/2014/main" val="3694248002"/>
                    </a:ext>
                  </a:extLst>
                </a:gridCol>
                <a:gridCol w="2105627">
                  <a:extLst>
                    <a:ext uri="{9D8B030D-6E8A-4147-A177-3AD203B41FA5}">
                      <a16:colId xmlns:a16="http://schemas.microsoft.com/office/drawing/2014/main" val="4258694945"/>
                    </a:ext>
                  </a:extLst>
                </a:gridCol>
              </a:tblGrid>
              <a:tr h="1217930">
                <a:tc>
                  <a:txBody>
                    <a:bodyPr/>
                    <a:lstStyle/>
                    <a:p>
                      <a:pPr algn="ctr"/>
                      <a:r>
                        <a:rPr lang="es-MX" sz="1600" dirty="0">
                          <a:latin typeface="Century Gothic" panose="020B0502020202020204" pitchFamily="34" charset="0"/>
                        </a:rPr>
                        <a:t>Municipio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Inclusión del Ordenamiento Territorial en los PDM	</a:t>
                      </a:r>
                      <a:endParaRPr lang="es-CO" sz="1600" dirty="0">
                        <a:latin typeface="Century Gothic" panose="020B0502020202020204" pitchFamily="34" charset="0"/>
                      </a:endParaRPr>
                    </a:p>
                  </a:txBody>
                  <a:tcPr anchor="ctr">
                    <a:solidFill>
                      <a:srgbClr val="24A642"/>
                    </a:solidFill>
                  </a:tcPr>
                </a:tc>
                <a:tc>
                  <a:txBody>
                    <a:bodyPr/>
                    <a:lstStyle/>
                    <a:p>
                      <a:pPr algn="ctr"/>
                      <a:r>
                        <a:rPr lang="es-CO" sz="1600" dirty="0">
                          <a:latin typeface="Century Gothic" panose="020B0502020202020204" pitchFamily="34" charset="0"/>
                        </a:rPr>
                        <a:t>Incorporación del Catastro multipropósito</a:t>
                      </a:r>
                    </a:p>
                  </a:txBody>
                  <a:tcPr anchor="ctr">
                    <a:solidFill>
                      <a:srgbClr val="24A642"/>
                    </a:solidFill>
                  </a:tcPr>
                </a:tc>
                <a:tc>
                  <a:txBody>
                    <a:bodyPr/>
                    <a:lstStyle/>
                    <a:p>
                      <a:pPr algn="ctr"/>
                      <a:r>
                        <a:rPr lang="es-CO" sz="1600" kern="1200" dirty="0">
                          <a:effectLst/>
                          <a:latin typeface="Century Gothic" panose="020B0502020202020204" pitchFamily="34" charset="0"/>
                        </a:rPr>
                        <a:t>Sector</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Programa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Meta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Recursos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Fuente</a:t>
                      </a:r>
                      <a:endParaRPr lang="es-CO" sz="1600" dirty="0">
                        <a:latin typeface="Century Gothic" panose="020B0502020202020204" pitchFamily="34" charset="0"/>
                      </a:endParaRPr>
                    </a:p>
                  </a:txBody>
                  <a:tcPr anchor="ctr">
                    <a:solidFill>
                      <a:srgbClr val="24A642"/>
                    </a:solidFill>
                  </a:tcPr>
                </a:tc>
                <a:extLst>
                  <a:ext uri="{0D108BD9-81ED-4DB2-BD59-A6C34878D82A}">
                    <a16:rowId xmlns:a16="http://schemas.microsoft.com/office/drawing/2014/main" val="905626332"/>
                  </a:ext>
                </a:extLst>
              </a:tr>
              <a:tr h="775929">
                <a:tc>
                  <a:txBody>
                    <a:bodyPr/>
                    <a:lstStyle/>
                    <a:p>
                      <a:pPr algn="ctr"/>
                      <a:r>
                        <a:rPr lang="es-MX" sz="1400" dirty="0">
                          <a:latin typeface="Century Gothic" panose="020B0502020202020204" pitchFamily="34" charset="0"/>
                        </a:rPr>
                        <a:t>Túquerres </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No </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No </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nchor="ctr">
                    <a:solidFill>
                      <a:schemeClr val="bg1"/>
                    </a:solidFill>
                  </a:tcPr>
                </a:tc>
                <a:extLst>
                  <a:ext uri="{0D108BD9-81ED-4DB2-BD59-A6C34878D82A}">
                    <a16:rowId xmlns:a16="http://schemas.microsoft.com/office/drawing/2014/main" val="519280583"/>
                  </a:ext>
                </a:extLst>
              </a:tr>
              <a:tr h="775929">
                <a:tc>
                  <a:txBody>
                    <a:bodyPr/>
                    <a:lstStyle/>
                    <a:p>
                      <a:pPr algn="ctr"/>
                      <a:r>
                        <a:rPr lang="es-MX" sz="1400" dirty="0">
                          <a:solidFill>
                            <a:schemeClr val="bg1"/>
                          </a:solidFill>
                          <a:latin typeface="Century Gothic" panose="020B0502020202020204" pitchFamily="34" charset="0"/>
                        </a:rPr>
                        <a:t>Sapuyes</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No</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Vivienda, ciudad y</a:t>
                      </a:r>
                      <a:br>
                        <a:rPr lang="es-CO" sz="1400" b="0" dirty="0">
                          <a:solidFill>
                            <a:schemeClr val="bg1"/>
                          </a:solidFill>
                          <a:effectLst/>
                          <a:latin typeface="Century Gothic" panose="020B0502020202020204" pitchFamily="34" charset="0"/>
                        </a:rPr>
                      </a:br>
                      <a:r>
                        <a:rPr lang="es-CO" sz="1400" b="0" dirty="0">
                          <a:solidFill>
                            <a:schemeClr val="bg1"/>
                          </a:solidFill>
                          <a:effectLst/>
                          <a:latin typeface="Century Gothic" panose="020B0502020202020204" pitchFamily="34" charset="0"/>
                        </a:rPr>
                        <a:t>territorio</a:t>
                      </a: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Ordenamiento territorial y desarrollo urbano</a:t>
                      </a:r>
                    </a:p>
                  </a:txBody>
                  <a:tcPr marL="28575" marR="28575" marT="0" marB="0" anchor="ctr">
                    <a:solidFill>
                      <a:srgbClr val="01842D"/>
                    </a:solidFill>
                  </a:tcPr>
                </a:tc>
                <a:tc>
                  <a:txBody>
                    <a:bodyPr/>
                    <a:lstStyle/>
                    <a:p>
                      <a:pPr algn="ctr" rtl="0" fontAlgn="b"/>
                      <a:r>
                        <a:rPr lang="es-CO" sz="1400" b="0" dirty="0">
                          <a:solidFill>
                            <a:schemeClr val="bg1"/>
                          </a:solidFill>
                          <a:effectLst/>
                          <a:latin typeface="Century Gothic" panose="020B0502020202020204" pitchFamily="34" charset="0"/>
                        </a:rPr>
                        <a:t>Documentos de planeación elaborados (Documentos anexos a la actualización del Esquema de ordenamiento territorial, Documentos de diagnóstico sociales, económicos, ambientales e institucionales)</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185,895,001,63</a:t>
                      </a:r>
                      <a:br>
                        <a:rPr lang="es-CO" sz="1400" b="0" dirty="0">
                          <a:solidFill>
                            <a:schemeClr val="bg1"/>
                          </a:solidFill>
                          <a:effectLst/>
                          <a:latin typeface="Century Gothic" panose="020B0502020202020204" pitchFamily="34" charset="0"/>
                        </a:rPr>
                      </a:br>
                      <a:r>
                        <a:rPr lang="es-CO" sz="1400" b="0" dirty="0">
                          <a:solidFill>
                            <a:schemeClr val="bg1"/>
                          </a:solidFill>
                          <a:effectLst/>
                          <a:latin typeface="Century Gothic" panose="020B0502020202020204" pitchFamily="34" charset="0"/>
                        </a:rPr>
                        <a:t>(Programa presupuestal)</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SGR</a:t>
                      </a:r>
                    </a:p>
                  </a:txBody>
                  <a:tcPr marL="28575" marR="28575" marT="0" marB="0" anchor="ctr">
                    <a:solidFill>
                      <a:srgbClr val="01842D"/>
                    </a:solidFill>
                  </a:tcPr>
                </a:tc>
                <a:extLst>
                  <a:ext uri="{0D108BD9-81ED-4DB2-BD59-A6C34878D82A}">
                    <a16:rowId xmlns:a16="http://schemas.microsoft.com/office/drawing/2014/main" val="2963885877"/>
                  </a:ext>
                </a:extLst>
              </a:tr>
              <a:tr h="775929">
                <a:tc>
                  <a:txBody>
                    <a:bodyPr/>
                    <a:lstStyle/>
                    <a:p>
                      <a:pPr algn="ctr"/>
                      <a:r>
                        <a:rPr lang="es-MX" sz="1400" dirty="0">
                          <a:latin typeface="Century Gothic" panose="020B0502020202020204" pitchFamily="34" charset="0"/>
                        </a:rPr>
                        <a:t>Ospina </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Si</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No</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rtl="0" fontAlgn="ctr"/>
                      <a:r>
                        <a:rPr lang="es-CO" sz="1400" b="0">
                          <a:effectLst/>
                          <a:latin typeface="Century Gothic" panose="020B0502020202020204" pitchFamily="34" charset="0"/>
                        </a:rPr>
                        <a:t>Vivienda, ciudad y</a:t>
                      </a:r>
                      <a:br>
                        <a:rPr lang="es-CO" sz="1400" b="0">
                          <a:effectLst/>
                          <a:latin typeface="Century Gothic" panose="020B0502020202020204" pitchFamily="34" charset="0"/>
                        </a:rPr>
                      </a:br>
                      <a:r>
                        <a:rPr lang="es-CO" sz="1400" b="0">
                          <a:effectLst/>
                          <a:latin typeface="Century Gothic" panose="020B0502020202020204" pitchFamily="34" charset="0"/>
                        </a:rPr>
                        <a:t>territorio</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Ordenamiento territorial y desarrollo urbano</a:t>
                      </a:r>
                    </a:p>
                  </a:txBody>
                  <a:tcPr marL="28575" marR="28575" marT="0" marB="0" anchor="ctr">
                    <a:solidFill>
                      <a:schemeClr val="bg1"/>
                    </a:solidFill>
                  </a:tcPr>
                </a:tc>
                <a:tc>
                  <a:txBody>
                    <a:bodyPr/>
                    <a:lstStyle/>
                    <a:p>
                      <a:pPr algn="ctr" rtl="0" fontAlgn="b"/>
                      <a:r>
                        <a:rPr lang="es-MX" sz="1400" b="0" dirty="0">
                          <a:effectLst/>
                          <a:latin typeface="Century Gothic" panose="020B0502020202020204" pitchFamily="34" charset="0"/>
                        </a:rPr>
                        <a:t>Documentos de formulación del Plan de Ordenamiento Departamental elaborados</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No incluye recursos</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a:t>
                      </a:r>
                    </a:p>
                  </a:txBody>
                  <a:tcPr marL="28575" marR="28575" marT="0" marB="0" anchor="ctr">
                    <a:solidFill>
                      <a:schemeClr val="bg1"/>
                    </a:solidFill>
                  </a:tcPr>
                </a:tc>
                <a:extLst>
                  <a:ext uri="{0D108BD9-81ED-4DB2-BD59-A6C34878D82A}">
                    <a16:rowId xmlns:a16="http://schemas.microsoft.com/office/drawing/2014/main" val="975919811"/>
                  </a:ext>
                </a:extLst>
              </a:tr>
              <a:tr h="874411">
                <a:tc>
                  <a:txBody>
                    <a:bodyPr/>
                    <a:lstStyle/>
                    <a:p>
                      <a:pPr algn="ctr"/>
                      <a:r>
                        <a:rPr lang="es-MX" sz="1400" b="0" dirty="0">
                          <a:solidFill>
                            <a:schemeClr val="bg1"/>
                          </a:solidFill>
                          <a:latin typeface="Century Gothic" panose="020B0502020202020204" pitchFamily="34" charset="0"/>
                          <a:ea typeface="Inter Bold" panose="020B0604020202020204" charset="0"/>
                        </a:rPr>
                        <a:t>Guachucal</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solidFill>
                            <a:schemeClr val="bg1"/>
                          </a:solidFill>
                          <a:latin typeface="Century Gothic" panose="020B0502020202020204" pitchFamily="34" charset="0"/>
                        </a:rPr>
                        <a:t>Si</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solidFill>
                            <a:schemeClr val="bg1"/>
                          </a:solidFill>
                          <a:latin typeface="Century Gothic" panose="020B0502020202020204" pitchFamily="34" charset="0"/>
                        </a:rPr>
                        <a:t>No</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Ordenamiento territorial</a:t>
                      </a: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Ordenamiento </a:t>
                      </a:r>
                      <a:br>
                        <a:rPr lang="es-MX" sz="1400" b="0" dirty="0">
                          <a:solidFill>
                            <a:schemeClr val="bg1"/>
                          </a:solidFill>
                          <a:effectLst/>
                          <a:latin typeface="Century Gothic" panose="020B0502020202020204" pitchFamily="34" charset="0"/>
                        </a:rPr>
                      </a:br>
                      <a:r>
                        <a:rPr lang="es-MX" sz="1400" b="0" dirty="0">
                          <a:solidFill>
                            <a:schemeClr val="bg1"/>
                          </a:solidFill>
                          <a:effectLst/>
                          <a:latin typeface="Century Gothic" panose="020B0502020202020204" pitchFamily="34" charset="0"/>
                        </a:rPr>
                        <a:t>territorial y desarrollo urbano</a:t>
                      </a:r>
                    </a:p>
                  </a:txBody>
                  <a:tcPr marL="28575" marR="28575" marT="0" marB="0" anchor="ctr">
                    <a:solidFill>
                      <a:srgbClr val="01842D"/>
                    </a:solidFill>
                  </a:tcPr>
                </a:tc>
                <a:tc>
                  <a:txBody>
                    <a:bodyPr/>
                    <a:lstStyle/>
                    <a:p>
                      <a:pPr algn="ctr" rtl="0" fontAlgn="b"/>
                      <a:r>
                        <a:rPr lang="es-MX" sz="1400" b="0" dirty="0">
                          <a:solidFill>
                            <a:schemeClr val="bg1"/>
                          </a:solidFill>
                          <a:effectLst/>
                          <a:latin typeface="Century Gothic" panose="020B0502020202020204" pitchFamily="34" charset="0"/>
                        </a:rPr>
                        <a:t>Documentos de planeación (Gestiones para la</a:t>
                      </a:r>
                      <a:br>
                        <a:rPr lang="es-MX" sz="1400" b="0" dirty="0">
                          <a:solidFill>
                            <a:schemeClr val="bg1"/>
                          </a:solidFill>
                          <a:effectLst/>
                          <a:latin typeface="Century Gothic" panose="020B0502020202020204" pitchFamily="34" charset="0"/>
                        </a:rPr>
                      </a:br>
                      <a:r>
                        <a:rPr lang="es-MX" sz="1400" b="0" dirty="0">
                          <a:solidFill>
                            <a:schemeClr val="bg1"/>
                          </a:solidFill>
                          <a:effectLst/>
                          <a:latin typeface="Century Gothic" panose="020B0502020202020204" pitchFamily="34" charset="0"/>
                        </a:rPr>
                        <a:t>Elaboración y/o actualización y adopción del EOT).</a:t>
                      </a:r>
                      <a:br>
                        <a:rPr lang="es-MX" sz="1400" b="0" dirty="0">
                          <a:solidFill>
                            <a:schemeClr val="bg1"/>
                          </a:solidFill>
                          <a:effectLst/>
                          <a:latin typeface="Century Gothic" panose="020B0502020202020204" pitchFamily="34" charset="0"/>
                        </a:rPr>
                      </a:br>
                      <a:endParaRPr lang="es-MX" sz="1400" b="0" dirty="0">
                        <a:solidFill>
                          <a:schemeClr val="bg1"/>
                        </a:solidFill>
                        <a:effectLst/>
                        <a:latin typeface="Century Gothic" panose="020B0502020202020204" pitchFamily="34" charset="0"/>
                      </a:endParaRP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$ 1.293.037.500</a:t>
                      </a:r>
                      <a:br>
                        <a:rPr lang="es-MX" sz="1400" b="0" dirty="0">
                          <a:solidFill>
                            <a:schemeClr val="bg1"/>
                          </a:solidFill>
                          <a:effectLst/>
                          <a:latin typeface="Century Gothic" panose="020B0502020202020204" pitchFamily="34" charset="0"/>
                        </a:rPr>
                      </a:br>
                      <a:r>
                        <a:rPr lang="es-MX" sz="1400" b="0" dirty="0">
                          <a:solidFill>
                            <a:schemeClr val="bg1"/>
                          </a:solidFill>
                          <a:effectLst/>
                          <a:latin typeface="Century Gothic" panose="020B0502020202020204" pitchFamily="34" charset="0"/>
                        </a:rPr>
                        <a:t>(Total fuente de libre destinación ) </a:t>
                      </a:r>
                    </a:p>
                  </a:txBody>
                  <a:tcPr marL="28575" marR="28575" marT="0" marB="0" anchor="ctr">
                    <a:solidFill>
                      <a:srgbClr val="01842D"/>
                    </a:solidFill>
                  </a:tcPr>
                </a:tc>
                <a:tc>
                  <a:txBody>
                    <a:bodyPr/>
                    <a:lstStyle/>
                    <a:p>
                      <a:pPr algn="ctr" rtl="0" fontAlgn="ctr"/>
                      <a:r>
                        <a:rPr lang="it-IT" sz="1400" b="0" dirty="0">
                          <a:solidFill>
                            <a:schemeClr val="bg1"/>
                          </a:solidFill>
                          <a:effectLst/>
                          <a:latin typeface="Century Gothic" panose="020B0502020202020204" pitchFamily="34" charset="0"/>
                        </a:rPr>
                        <a:t>SGP-PROPOSITO GENERAL-PROPOSITO GENERAL LIBRE</a:t>
                      </a:r>
                      <a:br>
                        <a:rPr lang="it-IT" sz="1400" b="0" dirty="0">
                          <a:solidFill>
                            <a:schemeClr val="bg1"/>
                          </a:solidFill>
                          <a:effectLst/>
                          <a:latin typeface="Century Gothic" panose="020B0502020202020204" pitchFamily="34" charset="0"/>
                        </a:rPr>
                      </a:br>
                      <a:r>
                        <a:rPr lang="it-IT" sz="1400" b="0" dirty="0">
                          <a:solidFill>
                            <a:schemeClr val="bg1"/>
                          </a:solidFill>
                          <a:effectLst/>
                          <a:latin typeface="Century Gothic" panose="020B0502020202020204" pitchFamily="34" charset="0"/>
                        </a:rPr>
                        <a:t>INVERSION</a:t>
                      </a:r>
                    </a:p>
                  </a:txBody>
                  <a:tcPr marL="28575" marR="28575" marT="0" marB="0" anchor="ctr">
                    <a:solidFill>
                      <a:srgbClr val="01842D"/>
                    </a:solidFill>
                  </a:tcPr>
                </a:tc>
                <a:extLst>
                  <a:ext uri="{0D108BD9-81ED-4DB2-BD59-A6C34878D82A}">
                    <a16:rowId xmlns:a16="http://schemas.microsoft.com/office/drawing/2014/main" val="1044067273"/>
                  </a:ext>
                </a:extLst>
              </a:tr>
              <a:tr h="775929">
                <a:tc>
                  <a:txBody>
                    <a:bodyPr/>
                    <a:lstStyle/>
                    <a:p>
                      <a:pPr algn="ctr"/>
                      <a:r>
                        <a:rPr lang="es-MX" sz="1400" b="0" dirty="0">
                          <a:latin typeface="Century Gothic" panose="020B0502020202020204" pitchFamily="34" charset="0"/>
                          <a:ea typeface="Inter Bold" panose="020B0604020202020204" charset="0"/>
                        </a:rPr>
                        <a:t>Cumbal </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Si</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No</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rtl="0" fontAlgn="ctr"/>
                      <a:r>
                        <a:rPr lang="es-CO" sz="1400" b="0">
                          <a:effectLst/>
                          <a:latin typeface="Century Gothic" panose="020B0502020202020204" pitchFamily="34" charset="0"/>
                        </a:rPr>
                        <a:t>Vivienda, ciudad y</a:t>
                      </a:r>
                      <a:br>
                        <a:rPr lang="es-CO" sz="1400" b="0">
                          <a:effectLst/>
                          <a:latin typeface="Century Gothic" panose="020B0502020202020204" pitchFamily="34" charset="0"/>
                        </a:rPr>
                      </a:br>
                      <a:r>
                        <a:rPr lang="es-CO" sz="1400" b="0">
                          <a:effectLst/>
                          <a:latin typeface="Century Gothic" panose="020B0502020202020204" pitchFamily="34" charset="0"/>
                        </a:rPr>
                        <a:t>territorio</a:t>
                      </a:r>
                    </a:p>
                  </a:txBody>
                  <a:tcPr marL="28575" marR="28575" marT="0" marB="0" anchor="ctr">
                    <a:solidFill>
                      <a:schemeClr val="bg1"/>
                    </a:solidFill>
                  </a:tcPr>
                </a:tc>
                <a:tc>
                  <a:txBody>
                    <a:bodyPr/>
                    <a:lstStyle/>
                    <a:p>
                      <a:pPr algn="ctr" rtl="0" fontAlgn="ctr"/>
                      <a:r>
                        <a:rPr lang="es-MX" sz="1400" b="0">
                          <a:effectLst/>
                          <a:latin typeface="Century Gothic" panose="020B0502020202020204" pitchFamily="34" charset="0"/>
                        </a:rPr>
                        <a:t>Ordenamiento territorial y desarrollo urbano</a:t>
                      </a:r>
                    </a:p>
                  </a:txBody>
                  <a:tcPr marL="28575" marR="28575" marT="0" marB="0" anchor="ctr">
                    <a:solidFill>
                      <a:schemeClr val="bg1"/>
                    </a:solidFill>
                  </a:tcPr>
                </a:tc>
                <a:tc>
                  <a:txBody>
                    <a:bodyPr/>
                    <a:lstStyle/>
                    <a:p>
                      <a:pPr algn="ctr" rtl="0" fontAlgn="b"/>
                      <a:r>
                        <a:rPr lang="es-CO" sz="1400" b="0" dirty="0">
                          <a:effectLst/>
                          <a:latin typeface="Century Gothic" panose="020B0502020202020204" pitchFamily="34" charset="0"/>
                        </a:rPr>
                        <a:t>Documentos de planeación elaborados</a:t>
                      </a:r>
                    </a:p>
                  </a:txBody>
                  <a:tcPr marL="28575" marR="28575" marT="0" marB="0" anchor="ctr">
                    <a:solidFill>
                      <a:schemeClr val="bg1"/>
                    </a:solidFill>
                  </a:tcPr>
                </a:tc>
                <a:tc>
                  <a:txBody>
                    <a:bodyPr/>
                    <a:lstStyle/>
                    <a:p>
                      <a:pPr algn="ctr" rtl="0" fontAlgn="b"/>
                      <a:r>
                        <a:rPr lang="es-CO" sz="1400" b="0" dirty="0">
                          <a:effectLst/>
                          <a:latin typeface="Century Gothic" panose="020B0502020202020204" pitchFamily="34" charset="0"/>
                        </a:rPr>
                        <a:t>1.780.000.000</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No especifica </a:t>
                      </a:r>
                    </a:p>
                  </a:txBody>
                  <a:tcPr marL="28575" marR="28575" marT="0" marB="0" anchor="ctr">
                    <a:solidFill>
                      <a:schemeClr val="bg1"/>
                    </a:solidFill>
                  </a:tcPr>
                </a:tc>
                <a:extLst>
                  <a:ext uri="{0D108BD9-81ED-4DB2-BD59-A6C34878D82A}">
                    <a16:rowId xmlns:a16="http://schemas.microsoft.com/office/drawing/2014/main" val="3452631032"/>
                  </a:ext>
                </a:extLst>
              </a:tr>
              <a:tr h="775929">
                <a:tc>
                  <a:txBody>
                    <a:bodyPr/>
                    <a:lstStyle/>
                    <a:p>
                      <a:pPr algn="ctr"/>
                      <a:r>
                        <a:rPr lang="es-MX" sz="1400" dirty="0">
                          <a:solidFill>
                            <a:schemeClr val="bg1"/>
                          </a:solidFill>
                          <a:latin typeface="Century Gothic" panose="020B0502020202020204" pitchFamily="34" charset="0"/>
                        </a:rPr>
                        <a:t>Mallama</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solidFill>
                            <a:schemeClr val="bg1"/>
                          </a:solidFill>
                          <a:latin typeface="Century Gothic" panose="020B0502020202020204" pitchFamily="34" charset="0"/>
                        </a:rPr>
                        <a:t>Si </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solidFill>
                            <a:schemeClr val="bg1"/>
                          </a:solidFill>
                          <a:latin typeface="Century Gothic" panose="020B0502020202020204" pitchFamily="34" charset="0"/>
                        </a:rPr>
                        <a:t>Si </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solidFill>
                            <a:schemeClr val="bg1"/>
                          </a:solidFill>
                          <a:latin typeface="Century Gothic" panose="020B0502020202020204" pitchFamily="34" charset="0"/>
                        </a:rPr>
                        <a:t>-</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dirty="0">
                          <a:solidFill>
                            <a:schemeClr val="bg1"/>
                          </a:solidFill>
                          <a:latin typeface="Century Gothic" panose="020B0502020202020204" pitchFamily="34" charset="0"/>
                        </a:rPr>
                        <a:t>-</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dirty="0">
                          <a:solidFill>
                            <a:schemeClr val="bg1"/>
                          </a:solidFill>
                          <a:latin typeface="Century Gothic" panose="020B0502020202020204" pitchFamily="34" charset="0"/>
                        </a:rPr>
                        <a:t>-</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dirty="0">
                          <a:solidFill>
                            <a:schemeClr val="bg1"/>
                          </a:solidFill>
                          <a:latin typeface="Century Gothic" panose="020B0502020202020204" pitchFamily="34" charset="0"/>
                        </a:rPr>
                        <a:t>-</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dirty="0">
                          <a:solidFill>
                            <a:schemeClr val="bg1"/>
                          </a:solidFill>
                          <a:latin typeface="Century Gothic" panose="020B0502020202020204" pitchFamily="34" charset="0"/>
                        </a:rPr>
                        <a:t>-</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extLst>
                  <a:ext uri="{0D108BD9-81ED-4DB2-BD59-A6C34878D82A}">
                    <a16:rowId xmlns:a16="http://schemas.microsoft.com/office/drawing/2014/main" val="1703337477"/>
                  </a:ext>
                </a:extLst>
              </a:tr>
            </a:tbl>
          </a:graphicData>
        </a:graphic>
      </p:graphicFrame>
    </p:spTree>
    <p:extLst>
      <p:ext uri="{BB962C8B-B14F-4D97-AF65-F5344CB8AC3E}">
        <p14:creationId xmlns:p14="http://schemas.microsoft.com/office/powerpoint/2010/main" val="3284492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27" r="-60913" b="-15371"/>
            </a:stretch>
          </a:blipFill>
        </p:spPr>
      </p:sp>
      <p:grpSp>
        <p:nvGrpSpPr>
          <p:cNvPr id="3" name="Group 3"/>
          <p:cNvGrpSpPr/>
          <p:nvPr/>
        </p:nvGrpSpPr>
        <p:grpSpPr>
          <a:xfrm>
            <a:off x="11107207" y="-873677"/>
            <a:ext cx="8074594" cy="12345434"/>
            <a:chOff x="0" y="0"/>
            <a:chExt cx="2126642" cy="3251472"/>
          </a:xfrm>
        </p:grpSpPr>
        <p:sp>
          <p:nvSpPr>
            <p:cNvPr id="4" name="Freeform 4"/>
            <p:cNvSpPr/>
            <p:nvPr/>
          </p:nvSpPr>
          <p:spPr>
            <a:xfrm>
              <a:off x="0" y="0"/>
              <a:ext cx="2126642" cy="3251472"/>
            </a:xfrm>
            <a:custGeom>
              <a:avLst/>
              <a:gdLst/>
              <a:ahLst/>
              <a:cxnLst/>
              <a:rect l="l" t="t" r="r" b="b"/>
              <a:pathLst>
                <a:path w="2126642" h="3251472">
                  <a:moveTo>
                    <a:pt x="48899" y="0"/>
                  </a:moveTo>
                  <a:lnTo>
                    <a:pt x="2077743" y="0"/>
                  </a:lnTo>
                  <a:cubicBezTo>
                    <a:pt x="2090712" y="0"/>
                    <a:pt x="2103150" y="5152"/>
                    <a:pt x="2112320" y="14322"/>
                  </a:cubicBezTo>
                  <a:cubicBezTo>
                    <a:pt x="2121490" y="23492"/>
                    <a:pt x="2126642" y="35930"/>
                    <a:pt x="2126642" y="48899"/>
                  </a:cubicBezTo>
                  <a:lnTo>
                    <a:pt x="2126642" y="3202573"/>
                  </a:lnTo>
                  <a:cubicBezTo>
                    <a:pt x="2126642" y="3215542"/>
                    <a:pt x="2121490" y="3227980"/>
                    <a:pt x="2112320" y="3237150"/>
                  </a:cubicBezTo>
                  <a:cubicBezTo>
                    <a:pt x="2103150" y="3246320"/>
                    <a:pt x="2090712" y="3251472"/>
                    <a:pt x="2077743" y="3251472"/>
                  </a:cubicBezTo>
                  <a:lnTo>
                    <a:pt x="48899" y="3251472"/>
                  </a:lnTo>
                  <a:cubicBezTo>
                    <a:pt x="35930" y="3251472"/>
                    <a:pt x="23492" y="3246320"/>
                    <a:pt x="14322" y="3237150"/>
                  </a:cubicBezTo>
                  <a:cubicBezTo>
                    <a:pt x="5152" y="3227980"/>
                    <a:pt x="0" y="3215542"/>
                    <a:pt x="0" y="3202573"/>
                  </a:cubicBezTo>
                  <a:lnTo>
                    <a:pt x="0" y="48899"/>
                  </a:lnTo>
                  <a:cubicBezTo>
                    <a:pt x="0" y="35930"/>
                    <a:pt x="5152" y="23492"/>
                    <a:pt x="14322" y="14322"/>
                  </a:cubicBezTo>
                  <a:cubicBezTo>
                    <a:pt x="23492" y="5152"/>
                    <a:pt x="35930" y="0"/>
                    <a:pt x="48899" y="0"/>
                  </a:cubicBezTo>
                  <a:close/>
                </a:path>
              </a:pathLst>
            </a:custGeom>
            <a:solidFill>
              <a:srgbClr val="01842D"/>
            </a:solidFill>
          </p:spPr>
        </p:sp>
        <p:sp>
          <p:nvSpPr>
            <p:cNvPr id="5" name="TextBox 5"/>
            <p:cNvSpPr txBox="1"/>
            <p:nvPr/>
          </p:nvSpPr>
          <p:spPr>
            <a:xfrm>
              <a:off x="0" y="-47625"/>
              <a:ext cx="2126642" cy="3299097"/>
            </a:xfrm>
            <a:prstGeom prst="rect">
              <a:avLst/>
            </a:prstGeom>
          </p:spPr>
          <p:txBody>
            <a:bodyPr lIns="50800" tIns="50800" rIns="50800" bIns="50800" rtlCol="0" anchor="ctr"/>
            <a:lstStyle/>
            <a:p>
              <a:pPr algn="ctr">
                <a:lnSpc>
                  <a:spcPts val="3393"/>
                </a:lnSpc>
              </a:pPr>
              <a:endParaRPr/>
            </a:p>
          </p:txBody>
        </p:sp>
      </p:grpSp>
      <p:sp>
        <p:nvSpPr>
          <p:cNvPr id="6" name="Freeform 6"/>
          <p:cNvSpPr/>
          <p:nvPr/>
        </p:nvSpPr>
        <p:spPr>
          <a:xfrm>
            <a:off x="313862" y="242846"/>
            <a:ext cx="10924312" cy="10112389"/>
          </a:xfrm>
          <a:custGeom>
            <a:avLst/>
            <a:gdLst/>
            <a:ahLst/>
            <a:cxnLst/>
            <a:rect l="l" t="t" r="r" b="b"/>
            <a:pathLst>
              <a:path w="10924312" h="10112389">
                <a:moveTo>
                  <a:pt x="0" y="0"/>
                </a:moveTo>
                <a:lnTo>
                  <a:pt x="10924312" y="0"/>
                </a:lnTo>
                <a:lnTo>
                  <a:pt x="10924312" y="10112389"/>
                </a:lnTo>
                <a:lnTo>
                  <a:pt x="0" y="10112389"/>
                </a:lnTo>
                <a:lnTo>
                  <a:pt x="0" y="0"/>
                </a:lnTo>
                <a:close/>
              </a:path>
            </a:pathLst>
          </a:custGeom>
          <a:blipFill>
            <a:blip r:embed="rId4">
              <a:extLst>
                <a:ext uri="{96DAC541-7B7A-43D3-8B79-37D633B846F1}">
                  <asvg:svgBlip xmlns:asvg="http://schemas.microsoft.com/office/drawing/2016/SVG/main" r:embed="rId5"/>
                </a:ext>
              </a:extLst>
            </a:blip>
            <a:stretch>
              <a:fillRect l="-1850" t="-435" r="-42011"/>
            </a:stretch>
          </a:blipFill>
        </p:spPr>
      </p:sp>
      <p:grpSp>
        <p:nvGrpSpPr>
          <p:cNvPr id="7" name="Group 7"/>
          <p:cNvGrpSpPr/>
          <p:nvPr/>
        </p:nvGrpSpPr>
        <p:grpSpPr>
          <a:xfrm>
            <a:off x="818679" y="755740"/>
            <a:ext cx="17633632" cy="8905773"/>
            <a:chOff x="0" y="0"/>
            <a:chExt cx="2918927" cy="2345553"/>
          </a:xfrm>
        </p:grpSpPr>
        <p:sp>
          <p:nvSpPr>
            <p:cNvPr id="8" name="Freeform 8"/>
            <p:cNvSpPr/>
            <p:nvPr/>
          </p:nvSpPr>
          <p:spPr>
            <a:xfrm>
              <a:off x="0" y="0"/>
              <a:ext cx="2918927" cy="2345553"/>
            </a:xfrm>
            <a:custGeom>
              <a:avLst/>
              <a:gdLst/>
              <a:ahLst/>
              <a:cxnLst/>
              <a:rect l="l" t="t" r="r" b="b"/>
              <a:pathLst>
                <a:path w="2918927" h="2345553">
                  <a:moveTo>
                    <a:pt x="35626" y="0"/>
                  </a:moveTo>
                  <a:lnTo>
                    <a:pt x="2883301" y="0"/>
                  </a:lnTo>
                  <a:cubicBezTo>
                    <a:pt x="2892749" y="0"/>
                    <a:pt x="2901811" y="3753"/>
                    <a:pt x="2908492" y="10435"/>
                  </a:cubicBezTo>
                  <a:cubicBezTo>
                    <a:pt x="2915173" y="17116"/>
                    <a:pt x="2918927" y="26178"/>
                    <a:pt x="2918927" y="35626"/>
                  </a:cubicBezTo>
                  <a:lnTo>
                    <a:pt x="2918927" y="2309927"/>
                  </a:lnTo>
                  <a:cubicBezTo>
                    <a:pt x="2918927" y="2319376"/>
                    <a:pt x="2915173" y="2328438"/>
                    <a:pt x="2908492" y="2335119"/>
                  </a:cubicBezTo>
                  <a:cubicBezTo>
                    <a:pt x="2901811" y="2341800"/>
                    <a:pt x="2892749" y="2345553"/>
                    <a:pt x="2883301" y="2345553"/>
                  </a:cubicBezTo>
                  <a:lnTo>
                    <a:pt x="35626" y="2345553"/>
                  </a:lnTo>
                  <a:cubicBezTo>
                    <a:pt x="26178" y="2345553"/>
                    <a:pt x="17116" y="2341800"/>
                    <a:pt x="10435" y="2335119"/>
                  </a:cubicBezTo>
                  <a:cubicBezTo>
                    <a:pt x="3753" y="2328438"/>
                    <a:pt x="0" y="2319376"/>
                    <a:pt x="0" y="2309927"/>
                  </a:cubicBezTo>
                  <a:lnTo>
                    <a:pt x="0" y="35626"/>
                  </a:lnTo>
                  <a:cubicBezTo>
                    <a:pt x="0" y="26178"/>
                    <a:pt x="3753" y="17116"/>
                    <a:pt x="10435" y="10435"/>
                  </a:cubicBezTo>
                  <a:cubicBezTo>
                    <a:pt x="17116" y="3753"/>
                    <a:pt x="26178" y="0"/>
                    <a:pt x="35626" y="0"/>
                  </a:cubicBezTo>
                  <a:close/>
                </a:path>
              </a:pathLst>
            </a:custGeom>
            <a:solidFill>
              <a:srgbClr val="FFFFFF"/>
            </a:solidFill>
          </p:spPr>
        </p:sp>
        <p:sp>
          <p:nvSpPr>
            <p:cNvPr id="9" name="TextBox 9"/>
            <p:cNvSpPr txBox="1"/>
            <p:nvPr/>
          </p:nvSpPr>
          <p:spPr>
            <a:xfrm>
              <a:off x="0" y="-47625"/>
              <a:ext cx="2918927" cy="2393178"/>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rot="-2700000">
            <a:off x="18202749" y="659502"/>
            <a:ext cx="430411" cy="461495"/>
            <a:chOff x="0" y="0"/>
            <a:chExt cx="1247548" cy="1337643"/>
          </a:xfrm>
        </p:grpSpPr>
        <p:sp>
          <p:nvSpPr>
            <p:cNvPr id="11" name="Freeform 11"/>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2" name="TextBox 12"/>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rot="-2700000">
            <a:off x="18154950" y="9317791"/>
            <a:ext cx="430411" cy="461495"/>
            <a:chOff x="0" y="0"/>
            <a:chExt cx="1247548" cy="1337643"/>
          </a:xfrm>
        </p:grpSpPr>
        <p:sp>
          <p:nvSpPr>
            <p:cNvPr id="17" name="Freeform 17"/>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8" name="TextBox 18"/>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sp>
        <p:nvSpPr>
          <p:cNvPr id="21" name="TextBox 21"/>
          <p:cNvSpPr txBox="1"/>
          <p:nvPr/>
        </p:nvSpPr>
        <p:spPr>
          <a:xfrm>
            <a:off x="1106649" y="1140720"/>
            <a:ext cx="16535841" cy="2184124"/>
          </a:xfrm>
          <a:prstGeom prst="rect">
            <a:avLst/>
          </a:prstGeom>
        </p:spPr>
        <p:txBody>
          <a:bodyPr wrap="square" lIns="0" tIns="0" rIns="0" bIns="0" rtlCol="0" anchor="t">
            <a:spAutoFit/>
          </a:bodyPr>
          <a:lstStyle/>
          <a:p>
            <a:pPr algn="r">
              <a:lnSpc>
                <a:spcPts val="5750"/>
              </a:lnSpc>
            </a:pPr>
            <a:r>
              <a:rPr lang="en-US" sz="4600" b="1" dirty="0" err="1">
                <a:solidFill>
                  <a:srgbClr val="10A13B"/>
                </a:solidFill>
                <a:latin typeface="Inter Bold"/>
                <a:ea typeface="Inter Bold"/>
                <a:cs typeface="Inter Bold"/>
                <a:sym typeface="Inter Bold"/>
              </a:rPr>
              <a:t>Incorporación</a:t>
            </a:r>
            <a:r>
              <a:rPr lang="en-US" sz="4600" b="1" dirty="0">
                <a:solidFill>
                  <a:srgbClr val="10A13B"/>
                </a:solidFill>
                <a:latin typeface="Inter Bold"/>
                <a:ea typeface="Inter Bold"/>
                <a:cs typeface="Inter Bold"/>
                <a:sym typeface="Inter Bold"/>
              </a:rPr>
              <a:t> del </a:t>
            </a:r>
            <a:r>
              <a:rPr lang="en-US" sz="4600" b="1" dirty="0" err="1">
                <a:solidFill>
                  <a:srgbClr val="10A13B"/>
                </a:solidFill>
                <a:latin typeface="Inter Bold"/>
                <a:ea typeface="Inter Bold"/>
                <a:cs typeface="Inter Bold"/>
                <a:sym typeface="Inter Bold"/>
              </a:rPr>
              <a:t>ordenamiento</a:t>
            </a:r>
            <a:r>
              <a:rPr lang="en-US" sz="4600" b="1" dirty="0">
                <a:solidFill>
                  <a:srgbClr val="10A13B"/>
                </a:solidFill>
                <a:latin typeface="Inter Bold"/>
                <a:ea typeface="Inter Bold"/>
                <a:cs typeface="Inter Bold"/>
                <a:sym typeface="Inter Bold"/>
              </a:rPr>
              <a:t> territorial </a:t>
            </a:r>
            <a:r>
              <a:rPr lang="en-US" sz="4600" b="1" dirty="0" err="1">
                <a:solidFill>
                  <a:srgbClr val="10A13B"/>
                </a:solidFill>
                <a:latin typeface="Inter Bold"/>
                <a:ea typeface="Inter Bold"/>
                <a:cs typeface="Inter Bold"/>
                <a:sym typeface="Inter Bold"/>
              </a:rPr>
              <a:t>en</a:t>
            </a:r>
            <a:r>
              <a:rPr lang="en-US" sz="4600" b="1" dirty="0">
                <a:solidFill>
                  <a:srgbClr val="10A13B"/>
                </a:solidFill>
                <a:latin typeface="Inter Bold"/>
                <a:ea typeface="Inter Bold"/>
                <a:cs typeface="Inter Bold"/>
                <a:sym typeface="Inter Bold"/>
              </a:rPr>
              <a:t> los planes de </a:t>
            </a:r>
            <a:r>
              <a:rPr lang="en-US" sz="4600" b="1" dirty="0" err="1">
                <a:solidFill>
                  <a:srgbClr val="10A13B"/>
                </a:solidFill>
                <a:latin typeface="Inter Bold"/>
                <a:ea typeface="Inter Bold"/>
                <a:cs typeface="Inter Bold"/>
                <a:sym typeface="Inter Bold"/>
              </a:rPr>
              <a:t>desarrollo</a:t>
            </a:r>
            <a:r>
              <a:rPr lang="en-US" sz="4600" b="1" dirty="0">
                <a:solidFill>
                  <a:srgbClr val="10A13B"/>
                </a:solidFill>
                <a:latin typeface="Inter Bold"/>
                <a:ea typeface="Inter Bold"/>
                <a:cs typeface="Inter Bold"/>
                <a:sym typeface="Inter Bold"/>
              </a:rPr>
              <a:t> Municipal</a:t>
            </a:r>
          </a:p>
          <a:p>
            <a:pPr marL="0" lvl="0" indent="0" algn="r">
              <a:lnSpc>
                <a:spcPts val="5750"/>
              </a:lnSpc>
            </a:pPr>
            <a:endParaRPr lang="en-US" sz="4600" b="1" dirty="0">
              <a:solidFill>
                <a:srgbClr val="10A13B"/>
              </a:solidFill>
              <a:latin typeface="Inter Bold"/>
              <a:ea typeface="Inter Bold"/>
              <a:cs typeface="Inter Bold"/>
              <a:sym typeface="Inter Bold"/>
            </a:endParaRPr>
          </a:p>
        </p:txBody>
      </p:sp>
      <p:graphicFrame>
        <p:nvGraphicFramePr>
          <p:cNvPr id="19" name="Tabla 18">
            <a:extLst>
              <a:ext uri="{FF2B5EF4-FFF2-40B4-BE49-F238E27FC236}">
                <a16:creationId xmlns:a16="http://schemas.microsoft.com/office/drawing/2014/main" id="{E3FB95D5-C4C5-446C-8404-B4B79192E077}"/>
              </a:ext>
            </a:extLst>
          </p:cNvPr>
          <p:cNvGraphicFramePr>
            <a:graphicFrameLocks noGrp="1"/>
          </p:cNvGraphicFramePr>
          <p:nvPr>
            <p:extLst>
              <p:ext uri="{D42A27DB-BD31-4B8C-83A1-F6EECF244321}">
                <p14:modId xmlns:p14="http://schemas.microsoft.com/office/powerpoint/2010/main" val="2124134913"/>
              </p:ext>
            </p:extLst>
          </p:nvPr>
        </p:nvGraphicFramePr>
        <p:xfrm>
          <a:off x="1198185" y="2826472"/>
          <a:ext cx="16845015" cy="5196057"/>
        </p:xfrm>
        <a:graphic>
          <a:graphicData uri="http://schemas.openxmlformats.org/drawingml/2006/table">
            <a:tbl>
              <a:tblPr firstRow="1" bandRow="1">
                <a:tableStyleId>{F5AB1C69-6EDB-4FF4-983F-18BD219EF322}</a:tableStyleId>
              </a:tblPr>
              <a:tblGrid>
                <a:gridCol w="1902235">
                  <a:extLst>
                    <a:ext uri="{9D8B030D-6E8A-4147-A177-3AD203B41FA5}">
                      <a16:colId xmlns:a16="http://schemas.microsoft.com/office/drawing/2014/main" val="3937258134"/>
                    </a:ext>
                  </a:extLst>
                </a:gridCol>
                <a:gridCol w="1852580">
                  <a:extLst>
                    <a:ext uri="{9D8B030D-6E8A-4147-A177-3AD203B41FA5}">
                      <a16:colId xmlns:a16="http://schemas.microsoft.com/office/drawing/2014/main" val="1607782502"/>
                    </a:ext>
                  </a:extLst>
                </a:gridCol>
                <a:gridCol w="1676400">
                  <a:extLst>
                    <a:ext uri="{9D8B030D-6E8A-4147-A177-3AD203B41FA5}">
                      <a16:colId xmlns:a16="http://schemas.microsoft.com/office/drawing/2014/main" val="1963491926"/>
                    </a:ext>
                  </a:extLst>
                </a:gridCol>
                <a:gridCol w="1328461">
                  <a:extLst>
                    <a:ext uri="{9D8B030D-6E8A-4147-A177-3AD203B41FA5}">
                      <a16:colId xmlns:a16="http://schemas.microsoft.com/office/drawing/2014/main" val="738710285"/>
                    </a:ext>
                  </a:extLst>
                </a:gridCol>
                <a:gridCol w="1948139">
                  <a:extLst>
                    <a:ext uri="{9D8B030D-6E8A-4147-A177-3AD203B41FA5}">
                      <a16:colId xmlns:a16="http://schemas.microsoft.com/office/drawing/2014/main" val="831273137"/>
                    </a:ext>
                  </a:extLst>
                </a:gridCol>
                <a:gridCol w="3925946">
                  <a:extLst>
                    <a:ext uri="{9D8B030D-6E8A-4147-A177-3AD203B41FA5}">
                      <a16:colId xmlns:a16="http://schemas.microsoft.com/office/drawing/2014/main" val="3542864180"/>
                    </a:ext>
                  </a:extLst>
                </a:gridCol>
                <a:gridCol w="2105627">
                  <a:extLst>
                    <a:ext uri="{9D8B030D-6E8A-4147-A177-3AD203B41FA5}">
                      <a16:colId xmlns:a16="http://schemas.microsoft.com/office/drawing/2014/main" val="3694248002"/>
                    </a:ext>
                  </a:extLst>
                </a:gridCol>
                <a:gridCol w="2105627">
                  <a:extLst>
                    <a:ext uri="{9D8B030D-6E8A-4147-A177-3AD203B41FA5}">
                      <a16:colId xmlns:a16="http://schemas.microsoft.com/office/drawing/2014/main" val="4258694945"/>
                    </a:ext>
                  </a:extLst>
                </a:gridCol>
              </a:tblGrid>
              <a:tr h="1217930">
                <a:tc>
                  <a:txBody>
                    <a:bodyPr/>
                    <a:lstStyle/>
                    <a:p>
                      <a:pPr algn="ctr"/>
                      <a:r>
                        <a:rPr lang="es-MX" sz="1600" dirty="0">
                          <a:latin typeface="Century Gothic" panose="020B0502020202020204" pitchFamily="34" charset="0"/>
                        </a:rPr>
                        <a:t>Municipio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Inclusión del Ordenamiento Territorial en los PDM	</a:t>
                      </a:r>
                      <a:endParaRPr lang="es-CO" sz="1600" dirty="0">
                        <a:latin typeface="Century Gothic" panose="020B0502020202020204" pitchFamily="34" charset="0"/>
                      </a:endParaRPr>
                    </a:p>
                  </a:txBody>
                  <a:tcPr anchor="ctr">
                    <a:solidFill>
                      <a:srgbClr val="24A642"/>
                    </a:solidFill>
                  </a:tcPr>
                </a:tc>
                <a:tc>
                  <a:txBody>
                    <a:bodyPr/>
                    <a:lstStyle/>
                    <a:p>
                      <a:pPr algn="ctr"/>
                      <a:r>
                        <a:rPr lang="es-CO" sz="1600" dirty="0">
                          <a:latin typeface="Century Gothic" panose="020B0502020202020204" pitchFamily="34" charset="0"/>
                        </a:rPr>
                        <a:t>Incorporación del Catastro multipropósito</a:t>
                      </a:r>
                    </a:p>
                  </a:txBody>
                  <a:tcPr anchor="ctr">
                    <a:solidFill>
                      <a:srgbClr val="24A642"/>
                    </a:solidFill>
                  </a:tcPr>
                </a:tc>
                <a:tc>
                  <a:txBody>
                    <a:bodyPr/>
                    <a:lstStyle/>
                    <a:p>
                      <a:pPr algn="ctr"/>
                      <a:r>
                        <a:rPr lang="es-CO" sz="1600" kern="1200" dirty="0">
                          <a:effectLst/>
                          <a:latin typeface="Century Gothic" panose="020B0502020202020204" pitchFamily="34" charset="0"/>
                        </a:rPr>
                        <a:t>Sector</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Programa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Meta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Recursos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Fuente</a:t>
                      </a:r>
                      <a:endParaRPr lang="es-CO" sz="1600" dirty="0">
                        <a:latin typeface="Century Gothic" panose="020B0502020202020204" pitchFamily="34" charset="0"/>
                      </a:endParaRPr>
                    </a:p>
                  </a:txBody>
                  <a:tcPr anchor="ctr">
                    <a:solidFill>
                      <a:srgbClr val="24A642"/>
                    </a:solidFill>
                  </a:tcPr>
                </a:tc>
                <a:extLst>
                  <a:ext uri="{0D108BD9-81ED-4DB2-BD59-A6C34878D82A}">
                    <a16:rowId xmlns:a16="http://schemas.microsoft.com/office/drawing/2014/main" val="905626332"/>
                  </a:ext>
                </a:extLst>
              </a:tr>
              <a:tr h="775929">
                <a:tc>
                  <a:txBody>
                    <a:bodyPr/>
                    <a:lstStyle/>
                    <a:p>
                      <a:pPr algn="ctr"/>
                      <a:r>
                        <a:rPr lang="es-MX" sz="1400" dirty="0" err="1">
                          <a:latin typeface="Century Gothic" panose="020B0502020202020204" pitchFamily="34" charset="0"/>
                        </a:rPr>
                        <a:t>Imues</a:t>
                      </a:r>
                      <a:r>
                        <a:rPr lang="es-MX" sz="1400" dirty="0">
                          <a:latin typeface="Century Gothic" panose="020B0502020202020204" pitchFamily="34" charset="0"/>
                        </a:rPr>
                        <a:t> </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No </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No </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solidFill>
                      <a:schemeClr val="bg1"/>
                    </a:solidFill>
                  </a:tcPr>
                </a:tc>
                <a:extLst>
                  <a:ext uri="{0D108BD9-81ED-4DB2-BD59-A6C34878D82A}">
                    <a16:rowId xmlns:a16="http://schemas.microsoft.com/office/drawing/2014/main" val="519280583"/>
                  </a:ext>
                </a:extLst>
              </a:tr>
              <a:tr h="775929">
                <a:tc>
                  <a:txBody>
                    <a:bodyPr/>
                    <a:lstStyle/>
                    <a:p>
                      <a:pPr algn="ctr"/>
                      <a:r>
                        <a:rPr lang="es-MX" sz="1400" dirty="0">
                          <a:solidFill>
                            <a:schemeClr val="bg1"/>
                          </a:solidFill>
                          <a:latin typeface="Century Gothic" panose="020B0502020202020204" pitchFamily="34" charset="0"/>
                        </a:rPr>
                        <a:t>Guaitarilla </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solidFill>
                            <a:schemeClr val="bg1"/>
                          </a:solidFill>
                          <a:latin typeface="Century Gothic" panose="020B0502020202020204" pitchFamily="34" charset="0"/>
                        </a:rPr>
                        <a:t>No</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No</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Vivienda, Ciudad y Territorio</a:t>
                      </a: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Ordenamiento territorial y desarrollo urbano.</a:t>
                      </a:r>
                    </a:p>
                  </a:txBody>
                  <a:tcPr marL="28575" marR="28575" marT="0" marB="0" anchor="ctr">
                    <a:solidFill>
                      <a:srgbClr val="01842D"/>
                    </a:solidFill>
                  </a:tcPr>
                </a:tc>
                <a:tc>
                  <a:txBody>
                    <a:bodyPr/>
                    <a:lstStyle/>
                    <a:p>
                      <a:pPr algn="ctr" rtl="0" fontAlgn="b"/>
                      <a:r>
                        <a:rPr lang="es-MX" sz="1400" b="0" dirty="0">
                          <a:solidFill>
                            <a:schemeClr val="bg1"/>
                          </a:solidFill>
                          <a:effectLst/>
                          <a:latin typeface="Century Gothic" panose="020B0502020202020204" pitchFamily="34" charset="0"/>
                        </a:rPr>
                        <a:t>No contempla metas relacionadas con el EOT </a:t>
                      </a:r>
                    </a:p>
                  </a:txBody>
                  <a:tcPr marL="28575" marR="28575" marT="0" marB="0" anchor="ctr">
                    <a:solidFill>
                      <a:srgbClr val="01842D"/>
                    </a:solidFill>
                  </a:tcPr>
                </a:tc>
                <a:tc>
                  <a:txBody>
                    <a:bodyPr/>
                    <a:lstStyle/>
                    <a:p>
                      <a:pPr algn="ctr" rtl="0" fontAlgn="ctr"/>
                      <a:endParaRPr lang="es-CO" sz="1400" b="0" dirty="0">
                        <a:solidFill>
                          <a:schemeClr val="bg1"/>
                        </a:solidFill>
                        <a:effectLst/>
                        <a:latin typeface="Century Gothic" panose="020B0502020202020204" pitchFamily="34" charset="0"/>
                      </a:endParaRPr>
                    </a:p>
                  </a:txBody>
                  <a:tcPr marL="28575" marR="28575" marT="0" marB="0" anchor="ctr">
                    <a:solidFill>
                      <a:srgbClr val="01842D"/>
                    </a:solidFill>
                  </a:tcPr>
                </a:tc>
                <a:tc>
                  <a:txBody>
                    <a:bodyPr/>
                    <a:lstStyle/>
                    <a:p>
                      <a:pPr algn="ctr" rtl="0" fontAlgn="ctr"/>
                      <a:endParaRPr lang="es-MX" sz="1400" b="0" dirty="0">
                        <a:effectLst/>
                        <a:latin typeface="Century Gothic" panose="020B0502020202020204" pitchFamily="34" charset="0"/>
                      </a:endParaRPr>
                    </a:p>
                  </a:txBody>
                  <a:tcPr marL="28575" marR="28575" marT="0" marB="0" anchor="ctr">
                    <a:solidFill>
                      <a:srgbClr val="01842D"/>
                    </a:solidFill>
                  </a:tcPr>
                </a:tc>
                <a:extLst>
                  <a:ext uri="{0D108BD9-81ED-4DB2-BD59-A6C34878D82A}">
                    <a16:rowId xmlns:a16="http://schemas.microsoft.com/office/drawing/2014/main" val="2963885877"/>
                  </a:ext>
                </a:extLst>
              </a:tr>
              <a:tr h="775929">
                <a:tc>
                  <a:txBody>
                    <a:bodyPr/>
                    <a:lstStyle/>
                    <a:p>
                      <a:pPr algn="ctr"/>
                      <a:r>
                        <a:rPr lang="es-MX" sz="1400" dirty="0">
                          <a:latin typeface="Century Gothic" panose="020B0502020202020204" pitchFamily="34" charset="0"/>
                        </a:rPr>
                        <a:t>Samaniego  </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No </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No </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solidFill>
                      <a:schemeClr val="bg1"/>
                    </a:solidFill>
                  </a:tcPr>
                </a:tc>
                <a:extLst>
                  <a:ext uri="{0D108BD9-81ED-4DB2-BD59-A6C34878D82A}">
                    <a16:rowId xmlns:a16="http://schemas.microsoft.com/office/drawing/2014/main" val="975919811"/>
                  </a:ext>
                </a:extLst>
              </a:tr>
              <a:tr h="874411">
                <a:tc>
                  <a:txBody>
                    <a:bodyPr/>
                    <a:lstStyle/>
                    <a:p>
                      <a:pPr algn="ctr"/>
                      <a:r>
                        <a:rPr lang="es-MX" sz="1400" b="0" dirty="0">
                          <a:solidFill>
                            <a:schemeClr val="bg1"/>
                          </a:solidFill>
                          <a:latin typeface="Century Gothic" panose="020B0502020202020204" pitchFamily="34" charset="0"/>
                          <a:ea typeface="Inter Bold" panose="020B0604020202020204" charset="0"/>
                        </a:rPr>
                        <a:t>Providencia </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latin typeface="Century Gothic" panose="020B0502020202020204" pitchFamily="34" charset="0"/>
                        </a:rPr>
                        <a:t>No </a:t>
                      </a:r>
                      <a:endParaRPr lang="es-CO" sz="1400" b="0" dirty="0">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latin typeface="Century Gothic" panose="020B0502020202020204" pitchFamily="34" charset="0"/>
                        </a:rPr>
                        <a:t>No </a:t>
                      </a:r>
                      <a:endParaRPr lang="es-CO" sz="1400" b="0" dirty="0">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latin typeface="Century Gothic" panose="020B0502020202020204" pitchFamily="34" charset="0"/>
                        </a:rPr>
                        <a:t>-</a:t>
                      </a:r>
                      <a:endParaRPr lang="es-CO" sz="1400" b="0" dirty="0">
                        <a:latin typeface="Century Gothic" panose="020B0502020202020204" pitchFamily="34" charset="0"/>
                        <a:ea typeface="Inter Bold" panose="020B0604020202020204" charset="0"/>
                      </a:endParaRPr>
                    </a:p>
                  </a:txBody>
                  <a:tcPr>
                    <a:solidFill>
                      <a:srgbClr val="01842D"/>
                    </a:solidFill>
                  </a:tcPr>
                </a:tc>
                <a:extLst>
                  <a:ext uri="{0D108BD9-81ED-4DB2-BD59-A6C34878D82A}">
                    <a16:rowId xmlns:a16="http://schemas.microsoft.com/office/drawing/2014/main" val="1044067273"/>
                  </a:ext>
                </a:extLst>
              </a:tr>
              <a:tr h="775929">
                <a:tc>
                  <a:txBody>
                    <a:bodyPr/>
                    <a:lstStyle/>
                    <a:p>
                      <a:pPr algn="ctr"/>
                      <a:r>
                        <a:rPr lang="es-MX" sz="1400" b="0" dirty="0">
                          <a:latin typeface="Century Gothic" panose="020B0502020202020204" pitchFamily="34" charset="0"/>
                          <a:ea typeface="Inter Bold" panose="020B0604020202020204" charset="0"/>
                        </a:rPr>
                        <a:t>Santacruz </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Si</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No</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rtl="0" fontAlgn="ctr"/>
                      <a:r>
                        <a:rPr lang="es-CO" sz="1400" b="0" dirty="0">
                          <a:effectLst/>
                          <a:latin typeface="Century Gothic" panose="020B0502020202020204" pitchFamily="34" charset="0"/>
                        </a:rPr>
                        <a:t>Vivienda, ciudad y</a:t>
                      </a:r>
                      <a:br>
                        <a:rPr lang="es-CO" sz="1400" b="0" dirty="0">
                          <a:effectLst/>
                          <a:latin typeface="Century Gothic" panose="020B0502020202020204" pitchFamily="34" charset="0"/>
                        </a:rPr>
                      </a:br>
                      <a:r>
                        <a:rPr lang="es-CO" sz="1400" b="0" dirty="0">
                          <a:effectLst/>
                          <a:latin typeface="Century Gothic" panose="020B0502020202020204" pitchFamily="34" charset="0"/>
                        </a:rPr>
                        <a:t>territorio</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Ordenamiento territorial y desarrollo urbano</a:t>
                      </a:r>
                    </a:p>
                  </a:txBody>
                  <a:tcPr marL="28575" marR="28575" marT="0" marB="0" anchor="ctr">
                    <a:solidFill>
                      <a:schemeClr val="bg1"/>
                    </a:solidFill>
                  </a:tcPr>
                </a:tc>
                <a:tc>
                  <a:txBody>
                    <a:bodyPr/>
                    <a:lstStyle/>
                    <a:p>
                      <a:pPr rtl="0" fontAlgn="b"/>
                      <a:r>
                        <a:rPr lang="es-MX" sz="1400" b="0" dirty="0">
                          <a:effectLst/>
                          <a:latin typeface="Century Gothic" panose="020B0502020202020204" pitchFamily="34" charset="0"/>
                        </a:rPr>
                        <a:t>Gestión de actualización del Esquema de ordenamiento Territorial - EOT</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No incluye recursos</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a:t>
                      </a:r>
                    </a:p>
                  </a:txBody>
                  <a:tcPr marL="28575" marR="28575" marT="0" marB="0" anchor="ctr">
                    <a:solidFill>
                      <a:schemeClr val="bg1"/>
                    </a:solidFill>
                  </a:tcPr>
                </a:tc>
                <a:extLst>
                  <a:ext uri="{0D108BD9-81ED-4DB2-BD59-A6C34878D82A}">
                    <a16:rowId xmlns:a16="http://schemas.microsoft.com/office/drawing/2014/main" val="3452631032"/>
                  </a:ext>
                </a:extLst>
              </a:tr>
            </a:tbl>
          </a:graphicData>
        </a:graphic>
      </p:graphicFrame>
    </p:spTree>
    <p:extLst>
      <p:ext uri="{BB962C8B-B14F-4D97-AF65-F5344CB8AC3E}">
        <p14:creationId xmlns:p14="http://schemas.microsoft.com/office/powerpoint/2010/main" val="1226764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Google Shape;128;p26"/>
          <p:cNvSpPr/>
          <p:nvPr/>
        </p:nvSpPr>
        <p:spPr>
          <a:xfrm rot="5400000">
            <a:off x="2630655" y="-292041"/>
            <a:ext cx="6717600" cy="10692483"/>
          </a:xfrm>
          <a:prstGeom prst="rect">
            <a:avLst/>
          </a:prstGeom>
          <a:solidFill>
            <a:srgbClr val="089240"/>
          </a:solidFill>
          <a:ln>
            <a:noFill/>
          </a:ln>
        </p:spPr>
        <p:txBody>
          <a:bodyPr spcFirstLastPara="1" wrap="square" lIns="182850" tIns="182850" rIns="182850" bIns="182850" anchor="ctr" anchorCtr="0">
            <a:noAutofit/>
          </a:bodyPr>
          <a:lstStyle/>
          <a:p>
            <a:endParaRPr sz="3600" dirty="0"/>
          </a:p>
        </p:txBody>
      </p:sp>
      <p:sp>
        <p:nvSpPr>
          <p:cNvPr id="130" name="Google Shape;130;p26"/>
          <p:cNvSpPr txBox="1">
            <a:spLocks noGrp="1"/>
          </p:cNvSpPr>
          <p:nvPr>
            <p:ph type="ctrTitle"/>
          </p:nvPr>
        </p:nvSpPr>
        <p:spPr>
          <a:xfrm>
            <a:off x="307536" y="3627501"/>
            <a:ext cx="11028159" cy="3564600"/>
          </a:xfrm>
          <a:prstGeom prst="rect">
            <a:avLst/>
          </a:prstGeom>
        </p:spPr>
        <p:txBody>
          <a:bodyPr spcFirstLastPara="1" vert="horz" wrap="square" lIns="182850" tIns="182850" rIns="182850" bIns="182850" rtlCol="0" anchor="b" anchorCtr="0">
            <a:noAutofit/>
          </a:bodyPr>
          <a:lstStyle/>
          <a:p>
            <a:pPr algn="ctr"/>
            <a:br>
              <a:rPr lang="es-MX" sz="8100" b="1" dirty="0">
                <a:solidFill>
                  <a:schemeClr val="lt1"/>
                </a:solidFill>
                <a:latin typeface="Century Gothic" panose="020B0502020202020204" pitchFamily="34" charset="0"/>
                <a:ea typeface="Livvic"/>
                <a:cs typeface="Livvic"/>
                <a:sym typeface="Livvic"/>
              </a:rPr>
            </a:br>
            <a:br>
              <a:rPr lang="es-MX" sz="8100" b="1" dirty="0">
                <a:solidFill>
                  <a:schemeClr val="lt1"/>
                </a:solidFill>
                <a:latin typeface="Century Gothic" panose="020B0502020202020204" pitchFamily="34" charset="0"/>
                <a:ea typeface="Livvic"/>
                <a:cs typeface="Livvic"/>
                <a:sym typeface="Livvic"/>
              </a:rPr>
            </a:br>
            <a:br>
              <a:rPr lang="es-MX" sz="8100" b="1" dirty="0">
                <a:solidFill>
                  <a:schemeClr val="lt1"/>
                </a:solidFill>
                <a:latin typeface="Century Gothic" panose="020B0502020202020204" pitchFamily="34" charset="0"/>
                <a:ea typeface="Livvic"/>
                <a:cs typeface="Livvic"/>
                <a:sym typeface="Livvic"/>
              </a:rPr>
            </a:br>
            <a:r>
              <a:rPr lang="es-MX" sz="8100" b="1" dirty="0">
                <a:solidFill>
                  <a:schemeClr val="lt1"/>
                </a:solidFill>
                <a:latin typeface="Century Gothic" panose="020B0502020202020204" pitchFamily="34" charset="0"/>
                <a:ea typeface="Livvic"/>
                <a:cs typeface="Livvic"/>
                <a:sym typeface="Livvic"/>
              </a:rPr>
              <a:t>Lineamientos generales del ordenamiento territorial </a:t>
            </a:r>
            <a:endParaRPr sz="8100" b="1" dirty="0">
              <a:solidFill>
                <a:schemeClr val="lt1"/>
              </a:solidFill>
              <a:latin typeface="Century Gothic" panose="020B0502020202020204" pitchFamily="34" charset="0"/>
              <a:ea typeface="Livvic"/>
              <a:cs typeface="Livvic"/>
              <a:sym typeface="Livvic"/>
            </a:endParaRPr>
          </a:p>
        </p:txBody>
      </p:sp>
      <p:sp>
        <p:nvSpPr>
          <p:cNvPr id="131" name="Google Shape;131;p26"/>
          <p:cNvSpPr/>
          <p:nvPr/>
        </p:nvSpPr>
        <p:spPr>
          <a:xfrm rot="-5400000" flipH="1">
            <a:off x="14708400" y="4833101"/>
            <a:ext cx="6717600" cy="442200"/>
          </a:xfrm>
          <a:prstGeom prst="rect">
            <a:avLst/>
          </a:prstGeom>
          <a:solidFill>
            <a:srgbClr val="24A642"/>
          </a:solidFill>
          <a:ln>
            <a:noFill/>
          </a:ln>
        </p:spPr>
        <p:txBody>
          <a:bodyPr spcFirstLastPara="1" wrap="square" lIns="182850" tIns="182850" rIns="182850" bIns="182850" anchor="ctr" anchorCtr="0">
            <a:noAutofit/>
          </a:bodyPr>
          <a:lstStyle/>
          <a:p>
            <a:endParaRPr sz="3600" dirty="0"/>
          </a:p>
        </p:txBody>
      </p:sp>
      <p:pic>
        <p:nvPicPr>
          <p:cNvPr id="17" name="Imagen 16">
            <a:extLst>
              <a:ext uri="{FF2B5EF4-FFF2-40B4-BE49-F238E27FC236}">
                <a16:creationId xmlns:a16="http://schemas.microsoft.com/office/drawing/2014/main" id="{8ADCCC6B-39C0-4DA8-84FF-E0C5FBF177DA}"/>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43214" y="1695401"/>
            <a:ext cx="10692482" cy="6828084"/>
          </a:xfrm>
          <a:prstGeom prst="rect">
            <a:avLst/>
          </a:prstGeom>
        </p:spPr>
      </p:pic>
      <p:pic>
        <p:nvPicPr>
          <p:cNvPr id="11" name="Imagen 10">
            <a:extLst>
              <a:ext uri="{FF2B5EF4-FFF2-40B4-BE49-F238E27FC236}">
                <a16:creationId xmlns:a16="http://schemas.microsoft.com/office/drawing/2014/main" id="{53A97D8A-6BFD-4B66-9396-C0DF329FD9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493" b="51231"/>
          <a:stretch/>
        </p:blipFill>
        <p:spPr>
          <a:xfrm>
            <a:off x="13681766" y="7727407"/>
            <a:ext cx="4606235" cy="2559593"/>
          </a:xfrm>
          <a:prstGeom prst="rect">
            <a:avLst/>
          </a:prstGeom>
        </p:spPr>
      </p:pic>
      <p:pic>
        <p:nvPicPr>
          <p:cNvPr id="10" name="Imagen 9">
            <a:extLst>
              <a:ext uri="{FF2B5EF4-FFF2-40B4-BE49-F238E27FC236}">
                <a16:creationId xmlns:a16="http://schemas.microsoft.com/office/drawing/2014/main" id="{880B8871-CC18-44F7-A86C-5AD3011543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926" y="95760"/>
            <a:ext cx="3456755" cy="1485900"/>
          </a:xfrm>
          <a:prstGeom prst="rect">
            <a:avLst/>
          </a:prstGeom>
        </p:spPr>
      </p:pic>
      <p:pic>
        <p:nvPicPr>
          <p:cNvPr id="4" name="Imagen 3">
            <a:extLst>
              <a:ext uri="{FF2B5EF4-FFF2-40B4-BE49-F238E27FC236}">
                <a16:creationId xmlns:a16="http://schemas.microsoft.com/office/drawing/2014/main" id="{695D9452-3E0D-49BA-9BB1-B6C7BA4F1698}"/>
              </a:ext>
            </a:extLst>
          </p:cNvPr>
          <p:cNvPicPr>
            <a:picLocks noChangeAspect="1"/>
          </p:cNvPicPr>
          <p:nvPr/>
        </p:nvPicPr>
        <p:blipFill rotWithShape="1">
          <a:blip r:embed="rId7">
            <a:extLst>
              <a:ext uri="{28A0092B-C50C-407E-A947-70E740481C1C}">
                <a14:useLocalDpi xmlns:a14="http://schemas.microsoft.com/office/drawing/2010/main" val="0"/>
              </a:ext>
            </a:extLst>
          </a:blip>
          <a:srcRect l="4795" t="3333" r="4941" b="18218"/>
          <a:stretch/>
        </p:blipFill>
        <p:spPr>
          <a:xfrm>
            <a:off x="11506200" y="1695400"/>
            <a:ext cx="6019800" cy="6953300"/>
          </a:xfrm>
          <a:prstGeom prst="rect">
            <a:avLst/>
          </a:prstGeom>
        </p:spPr>
      </p:pic>
    </p:spTree>
    <p:extLst>
      <p:ext uri="{BB962C8B-B14F-4D97-AF65-F5344CB8AC3E}">
        <p14:creationId xmlns:p14="http://schemas.microsoft.com/office/powerpoint/2010/main" val="2197844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27" r="-60913" b="-15371"/>
            </a:stretch>
          </a:blipFill>
        </p:spPr>
      </p:sp>
      <p:grpSp>
        <p:nvGrpSpPr>
          <p:cNvPr id="3" name="Group 3"/>
          <p:cNvGrpSpPr/>
          <p:nvPr/>
        </p:nvGrpSpPr>
        <p:grpSpPr>
          <a:xfrm>
            <a:off x="11107207" y="-873677"/>
            <a:ext cx="8074594" cy="12345434"/>
            <a:chOff x="0" y="0"/>
            <a:chExt cx="2126642" cy="3251472"/>
          </a:xfrm>
        </p:grpSpPr>
        <p:sp>
          <p:nvSpPr>
            <p:cNvPr id="4" name="Freeform 4"/>
            <p:cNvSpPr/>
            <p:nvPr/>
          </p:nvSpPr>
          <p:spPr>
            <a:xfrm>
              <a:off x="0" y="0"/>
              <a:ext cx="2126642" cy="3251472"/>
            </a:xfrm>
            <a:custGeom>
              <a:avLst/>
              <a:gdLst/>
              <a:ahLst/>
              <a:cxnLst/>
              <a:rect l="l" t="t" r="r" b="b"/>
              <a:pathLst>
                <a:path w="2126642" h="3251472">
                  <a:moveTo>
                    <a:pt x="48899" y="0"/>
                  </a:moveTo>
                  <a:lnTo>
                    <a:pt x="2077743" y="0"/>
                  </a:lnTo>
                  <a:cubicBezTo>
                    <a:pt x="2090712" y="0"/>
                    <a:pt x="2103150" y="5152"/>
                    <a:pt x="2112320" y="14322"/>
                  </a:cubicBezTo>
                  <a:cubicBezTo>
                    <a:pt x="2121490" y="23492"/>
                    <a:pt x="2126642" y="35930"/>
                    <a:pt x="2126642" y="48899"/>
                  </a:cubicBezTo>
                  <a:lnTo>
                    <a:pt x="2126642" y="3202573"/>
                  </a:lnTo>
                  <a:cubicBezTo>
                    <a:pt x="2126642" y="3215542"/>
                    <a:pt x="2121490" y="3227980"/>
                    <a:pt x="2112320" y="3237150"/>
                  </a:cubicBezTo>
                  <a:cubicBezTo>
                    <a:pt x="2103150" y="3246320"/>
                    <a:pt x="2090712" y="3251472"/>
                    <a:pt x="2077743" y="3251472"/>
                  </a:cubicBezTo>
                  <a:lnTo>
                    <a:pt x="48899" y="3251472"/>
                  </a:lnTo>
                  <a:cubicBezTo>
                    <a:pt x="35930" y="3251472"/>
                    <a:pt x="23492" y="3246320"/>
                    <a:pt x="14322" y="3237150"/>
                  </a:cubicBezTo>
                  <a:cubicBezTo>
                    <a:pt x="5152" y="3227980"/>
                    <a:pt x="0" y="3215542"/>
                    <a:pt x="0" y="3202573"/>
                  </a:cubicBezTo>
                  <a:lnTo>
                    <a:pt x="0" y="48899"/>
                  </a:lnTo>
                  <a:cubicBezTo>
                    <a:pt x="0" y="35930"/>
                    <a:pt x="5152" y="23492"/>
                    <a:pt x="14322" y="14322"/>
                  </a:cubicBezTo>
                  <a:cubicBezTo>
                    <a:pt x="23492" y="5152"/>
                    <a:pt x="35930" y="0"/>
                    <a:pt x="48899" y="0"/>
                  </a:cubicBezTo>
                  <a:close/>
                </a:path>
              </a:pathLst>
            </a:custGeom>
            <a:solidFill>
              <a:srgbClr val="01842D"/>
            </a:solidFill>
          </p:spPr>
        </p:sp>
        <p:sp>
          <p:nvSpPr>
            <p:cNvPr id="5" name="TextBox 5"/>
            <p:cNvSpPr txBox="1"/>
            <p:nvPr/>
          </p:nvSpPr>
          <p:spPr>
            <a:xfrm>
              <a:off x="0" y="-47625"/>
              <a:ext cx="2126642" cy="3299097"/>
            </a:xfrm>
            <a:prstGeom prst="rect">
              <a:avLst/>
            </a:prstGeom>
          </p:spPr>
          <p:txBody>
            <a:bodyPr lIns="50800" tIns="50800" rIns="50800" bIns="50800" rtlCol="0" anchor="ctr"/>
            <a:lstStyle/>
            <a:p>
              <a:pPr algn="ctr">
                <a:lnSpc>
                  <a:spcPts val="3393"/>
                </a:lnSpc>
              </a:pPr>
              <a:endParaRPr/>
            </a:p>
          </p:txBody>
        </p:sp>
      </p:grpSp>
      <p:sp>
        <p:nvSpPr>
          <p:cNvPr id="6" name="Freeform 6"/>
          <p:cNvSpPr/>
          <p:nvPr/>
        </p:nvSpPr>
        <p:spPr>
          <a:xfrm>
            <a:off x="313862" y="242846"/>
            <a:ext cx="10924312" cy="10112389"/>
          </a:xfrm>
          <a:custGeom>
            <a:avLst/>
            <a:gdLst/>
            <a:ahLst/>
            <a:cxnLst/>
            <a:rect l="l" t="t" r="r" b="b"/>
            <a:pathLst>
              <a:path w="10924312" h="10112389">
                <a:moveTo>
                  <a:pt x="0" y="0"/>
                </a:moveTo>
                <a:lnTo>
                  <a:pt x="10924312" y="0"/>
                </a:lnTo>
                <a:lnTo>
                  <a:pt x="10924312" y="10112389"/>
                </a:lnTo>
                <a:lnTo>
                  <a:pt x="0" y="10112389"/>
                </a:lnTo>
                <a:lnTo>
                  <a:pt x="0" y="0"/>
                </a:lnTo>
                <a:close/>
              </a:path>
            </a:pathLst>
          </a:custGeom>
          <a:blipFill>
            <a:blip r:embed="rId4">
              <a:extLst>
                <a:ext uri="{96DAC541-7B7A-43D3-8B79-37D633B846F1}">
                  <asvg:svgBlip xmlns:asvg="http://schemas.microsoft.com/office/drawing/2016/SVG/main" r:embed="rId5"/>
                </a:ext>
              </a:extLst>
            </a:blip>
            <a:stretch>
              <a:fillRect l="-1850" t="-435" r="-42011"/>
            </a:stretch>
          </a:blipFill>
        </p:spPr>
      </p:sp>
      <p:grpSp>
        <p:nvGrpSpPr>
          <p:cNvPr id="7" name="Group 7"/>
          <p:cNvGrpSpPr/>
          <p:nvPr/>
        </p:nvGrpSpPr>
        <p:grpSpPr>
          <a:xfrm>
            <a:off x="818679" y="755740"/>
            <a:ext cx="17633632" cy="8905773"/>
            <a:chOff x="0" y="0"/>
            <a:chExt cx="2918927" cy="2345553"/>
          </a:xfrm>
        </p:grpSpPr>
        <p:sp>
          <p:nvSpPr>
            <p:cNvPr id="8" name="Freeform 8"/>
            <p:cNvSpPr/>
            <p:nvPr/>
          </p:nvSpPr>
          <p:spPr>
            <a:xfrm>
              <a:off x="0" y="0"/>
              <a:ext cx="2918927" cy="2345553"/>
            </a:xfrm>
            <a:custGeom>
              <a:avLst/>
              <a:gdLst/>
              <a:ahLst/>
              <a:cxnLst/>
              <a:rect l="l" t="t" r="r" b="b"/>
              <a:pathLst>
                <a:path w="2918927" h="2345553">
                  <a:moveTo>
                    <a:pt x="35626" y="0"/>
                  </a:moveTo>
                  <a:lnTo>
                    <a:pt x="2883301" y="0"/>
                  </a:lnTo>
                  <a:cubicBezTo>
                    <a:pt x="2892749" y="0"/>
                    <a:pt x="2901811" y="3753"/>
                    <a:pt x="2908492" y="10435"/>
                  </a:cubicBezTo>
                  <a:cubicBezTo>
                    <a:pt x="2915173" y="17116"/>
                    <a:pt x="2918927" y="26178"/>
                    <a:pt x="2918927" y="35626"/>
                  </a:cubicBezTo>
                  <a:lnTo>
                    <a:pt x="2918927" y="2309927"/>
                  </a:lnTo>
                  <a:cubicBezTo>
                    <a:pt x="2918927" y="2319376"/>
                    <a:pt x="2915173" y="2328438"/>
                    <a:pt x="2908492" y="2335119"/>
                  </a:cubicBezTo>
                  <a:cubicBezTo>
                    <a:pt x="2901811" y="2341800"/>
                    <a:pt x="2892749" y="2345553"/>
                    <a:pt x="2883301" y="2345553"/>
                  </a:cubicBezTo>
                  <a:lnTo>
                    <a:pt x="35626" y="2345553"/>
                  </a:lnTo>
                  <a:cubicBezTo>
                    <a:pt x="26178" y="2345553"/>
                    <a:pt x="17116" y="2341800"/>
                    <a:pt x="10435" y="2335119"/>
                  </a:cubicBezTo>
                  <a:cubicBezTo>
                    <a:pt x="3753" y="2328438"/>
                    <a:pt x="0" y="2319376"/>
                    <a:pt x="0" y="2309927"/>
                  </a:cubicBezTo>
                  <a:lnTo>
                    <a:pt x="0" y="35626"/>
                  </a:lnTo>
                  <a:cubicBezTo>
                    <a:pt x="0" y="26178"/>
                    <a:pt x="3753" y="17116"/>
                    <a:pt x="10435" y="10435"/>
                  </a:cubicBezTo>
                  <a:cubicBezTo>
                    <a:pt x="17116" y="3753"/>
                    <a:pt x="26178" y="0"/>
                    <a:pt x="35626" y="0"/>
                  </a:cubicBezTo>
                  <a:close/>
                </a:path>
              </a:pathLst>
            </a:custGeom>
            <a:solidFill>
              <a:srgbClr val="FFFFFF"/>
            </a:solidFill>
          </p:spPr>
        </p:sp>
        <p:sp>
          <p:nvSpPr>
            <p:cNvPr id="9" name="TextBox 9"/>
            <p:cNvSpPr txBox="1"/>
            <p:nvPr/>
          </p:nvSpPr>
          <p:spPr>
            <a:xfrm>
              <a:off x="0" y="-47625"/>
              <a:ext cx="2918927" cy="2393178"/>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rot="-2700000">
            <a:off x="18202749" y="659502"/>
            <a:ext cx="430411" cy="461495"/>
            <a:chOff x="0" y="0"/>
            <a:chExt cx="1247548" cy="1337643"/>
          </a:xfrm>
        </p:grpSpPr>
        <p:sp>
          <p:nvSpPr>
            <p:cNvPr id="11" name="Freeform 11"/>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2" name="TextBox 12"/>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rot="-2700000">
            <a:off x="18154950" y="9317791"/>
            <a:ext cx="430411" cy="461495"/>
            <a:chOff x="0" y="0"/>
            <a:chExt cx="1247548" cy="1337643"/>
          </a:xfrm>
        </p:grpSpPr>
        <p:sp>
          <p:nvSpPr>
            <p:cNvPr id="17" name="Freeform 17"/>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8" name="TextBox 18"/>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sp>
        <p:nvSpPr>
          <p:cNvPr id="21" name="TextBox 21"/>
          <p:cNvSpPr txBox="1"/>
          <p:nvPr/>
        </p:nvSpPr>
        <p:spPr>
          <a:xfrm>
            <a:off x="1106649" y="1140720"/>
            <a:ext cx="16535841" cy="2184124"/>
          </a:xfrm>
          <a:prstGeom prst="rect">
            <a:avLst/>
          </a:prstGeom>
        </p:spPr>
        <p:txBody>
          <a:bodyPr wrap="square" lIns="0" tIns="0" rIns="0" bIns="0" rtlCol="0" anchor="t">
            <a:spAutoFit/>
          </a:bodyPr>
          <a:lstStyle/>
          <a:p>
            <a:pPr algn="r">
              <a:lnSpc>
                <a:spcPts val="5750"/>
              </a:lnSpc>
            </a:pPr>
            <a:r>
              <a:rPr lang="en-US" sz="4600" b="1" dirty="0" err="1">
                <a:solidFill>
                  <a:srgbClr val="10A13B"/>
                </a:solidFill>
                <a:latin typeface="Inter Bold"/>
                <a:ea typeface="Inter Bold"/>
                <a:cs typeface="Inter Bold"/>
                <a:sym typeface="Inter Bold"/>
              </a:rPr>
              <a:t>Incorporación</a:t>
            </a:r>
            <a:r>
              <a:rPr lang="en-US" sz="4600" b="1" dirty="0">
                <a:solidFill>
                  <a:srgbClr val="10A13B"/>
                </a:solidFill>
                <a:latin typeface="Inter Bold"/>
                <a:ea typeface="Inter Bold"/>
                <a:cs typeface="Inter Bold"/>
                <a:sym typeface="Inter Bold"/>
              </a:rPr>
              <a:t> del </a:t>
            </a:r>
            <a:r>
              <a:rPr lang="en-US" sz="4600" b="1" dirty="0" err="1">
                <a:solidFill>
                  <a:srgbClr val="10A13B"/>
                </a:solidFill>
                <a:latin typeface="Inter Bold"/>
                <a:ea typeface="Inter Bold"/>
                <a:cs typeface="Inter Bold"/>
                <a:sym typeface="Inter Bold"/>
              </a:rPr>
              <a:t>ordenamiento</a:t>
            </a:r>
            <a:r>
              <a:rPr lang="en-US" sz="4600" b="1" dirty="0">
                <a:solidFill>
                  <a:srgbClr val="10A13B"/>
                </a:solidFill>
                <a:latin typeface="Inter Bold"/>
                <a:ea typeface="Inter Bold"/>
                <a:cs typeface="Inter Bold"/>
                <a:sym typeface="Inter Bold"/>
              </a:rPr>
              <a:t> territorial </a:t>
            </a:r>
            <a:r>
              <a:rPr lang="en-US" sz="4600" b="1" dirty="0" err="1">
                <a:solidFill>
                  <a:srgbClr val="10A13B"/>
                </a:solidFill>
                <a:latin typeface="Inter Bold"/>
                <a:ea typeface="Inter Bold"/>
                <a:cs typeface="Inter Bold"/>
                <a:sym typeface="Inter Bold"/>
              </a:rPr>
              <a:t>en</a:t>
            </a:r>
            <a:r>
              <a:rPr lang="en-US" sz="4600" b="1" dirty="0">
                <a:solidFill>
                  <a:srgbClr val="10A13B"/>
                </a:solidFill>
                <a:latin typeface="Inter Bold"/>
                <a:ea typeface="Inter Bold"/>
                <a:cs typeface="Inter Bold"/>
                <a:sym typeface="Inter Bold"/>
              </a:rPr>
              <a:t> los planes de </a:t>
            </a:r>
            <a:r>
              <a:rPr lang="en-US" sz="4600" b="1" dirty="0" err="1">
                <a:solidFill>
                  <a:srgbClr val="10A13B"/>
                </a:solidFill>
                <a:latin typeface="Inter Bold"/>
                <a:ea typeface="Inter Bold"/>
                <a:cs typeface="Inter Bold"/>
                <a:sym typeface="Inter Bold"/>
              </a:rPr>
              <a:t>desarrollo</a:t>
            </a:r>
            <a:r>
              <a:rPr lang="en-US" sz="4600" b="1" dirty="0">
                <a:solidFill>
                  <a:srgbClr val="10A13B"/>
                </a:solidFill>
                <a:latin typeface="Inter Bold"/>
                <a:ea typeface="Inter Bold"/>
                <a:cs typeface="Inter Bold"/>
                <a:sym typeface="Inter Bold"/>
              </a:rPr>
              <a:t> Municipal</a:t>
            </a:r>
          </a:p>
          <a:p>
            <a:pPr marL="0" lvl="0" indent="0" algn="r">
              <a:lnSpc>
                <a:spcPts val="5750"/>
              </a:lnSpc>
            </a:pPr>
            <a:endParaRPr lang="en-US" sz="4600" b="1" dirty="0">
              <a:solidFill>
                <a:srgbClr val="10A13B"/>
              </a:solidFill>
              <a:latin typeface="Inter Bold"/>
              <a:ea typeface="Inter Bold"/>
              <a:cs typeface="Inter Bold"/>
              <a:sym typeface="Inter Bold"/>
            </a:endParaRPr>
          </a:p>
        </p:txBody>
      </p:sp>
      <p:graphicFrame>
        <p:nvGraphicFramePr>
          <p:cNvPr id="19" name="Tabla 18">
            <a:extLst>
              <a:ext uri="{FF2B5EF4-FFF2-40B4-BE49-F238E27FC236}">
                <a16:creationId xmlns:a16="http://schemas.microsoft.com/office/drawing/2014/main" id="{E3FB95D5-C4C5-446C-8404-B4B79192E077}"/>
              </a:ext>
            </a:extLst>
          </p:cNvPr>
          <p:cNvGraphicFramePr>
            <a:graphicFrameLocks noGrp="1"/>
          </p:cNvGraphicFramePr>
          <p:nvPr>
            <p:extLst>
              <p:ext uri="{D42A27DB-BD31-4B8C-83A1-F6EECF244321}">
                <p14:modId xmlns:p14="http://schemas.microsoft.com/office/powerpoint/2010/main" val="2188784172"/>
              </p:ext>
            </p:extLst>
          </p:nvPr>
        </p:nvGraphicFramePr>
        <p:xfrm>
          <a:off x="1198185" y="2826472"/>
          <a:ext cx="16845015" cy="6553728"/>
        </p:xfrm>
        <a:graphic>
          <a:graphicData uri="http://schemas.openxmlformats.org/drawingml/2006/table">
            <a:tbl>
              <a:tblPr firstRow="1" bandRow="1">
                <a:tableStyleId>{F5AB1C69-6EDB-4FF4-983F-18BD219EF322}</a:tableStyleId>
              </a:tblPr>
              <a:tblGrid>
                <a:gridCol w="1902235">
                  <a:extLst>
                    <a:ext uri="{9D8B030D-6E8A-4147-A177-3AD203B41FA5}">
                      <a16:colId xmlns:a16="http://schemas.microsoft.com/office/drawing/2014/main" val="3937258134"/>
                    </a:ext>
                  </a:extLst>
                </a:gridCol>
                <a:gridCol w="1852580">
                  <a:extLst>
                    <a:ext uri="{9D8B030D-6E8A-4147-A177-3AD203B41FA5}">
                      <a16:colId xmlns:a16="http://schemas.microsoft.com/office/drawing/2014/main" val="1607782502"/>
                    </a:ext>
                  </a:extLst>
                </a:gridCol>
                <a:gridCol w="1676400">
                  <a:extLst>
                    <a:ext uri="{9D8B030D-6E8A-4147-A177-3AD203B41FA5}">
                      <a16:colId xmlns:a16="http://schemas.microsoft.com/office/drawing/2014/main" val="1963491926"/>
                    </a:ext>
                  </a:extLst>
                </a:gridCol>
                <a:gridCol w="1328461">
                  <a:extLst>
                    <a:ext uri="{9D8B030D-6E8A-4147-A177-3AD203B41FA5}">
                      <a16:colId xmlns:a16="http://schemas.microsoft.com/office/drawing/2014/main" val="738710285"/>
                    </a:ext>
                  </a:extLst>
                </a:gridCol>
                <a:gridCol w="1948139">
                  <a:extLst>
                    <a:ext uri="{9D8B030D-6E8A-4147-A177-3AD203B41FA5}">
                      <a16:colId xmlns:a16="http://schemas.microsoft.com/office/drawing/2014/main" val="831273137"/>
                    </a:ext>
                  </a:extLst>
                </a:gridCol>
                <a:gridCol w="3925946">
                  <a:extLst>
                    <a:ext uri="{9D8B030D-6E8A-4147-A177-3AD203B41FA5}">
                      <a16:colId xmlns:a16="http://schemas.microsoft.com/office/drawing/2014/main" val="3542864180"/>
                    </a:ext>
                  </a:extLst>
                </a:gridCol>
                <a:gridCol w="2105627">
                  <a:extLst>
                    <a:ext uri="{9D8B030D-6E8A-4147-A177-3AD203B41FA5}">
                      <a16:colId xmlns:a16="http://schemas.microsoft.com/office/drawing/2014/main" val="3694248002"/>
                    </a:ext>
                  </a:extLst>
                </a:gridCol>
                <a:gridCol w="2105627">
                  <a:extLst>
                    <a:ext uri="{9D8B030D-6E8A-4147-A177-3AD203B41FA5}">
                      <a16:colId xmlns:a16="http://schemas.microsoft.com/office/drawing/2014/main" val="4258694945"/>
                    </a:ext>
                  </a:extLst>
                </a:gridCol>
              </a:tblGrid>
              <a:tr h="1217930">
                <a:tc>
                  <a:txBody>
                    <a:bodyPr/>
                    <a:lstStyle/>
                    <a:p>
                      <a:pPr algn="ctr"/>
                      <a:r>
                        <a:rPr lang="es-MX" sz="1600" dirty="0">
                          <a:latin typeface="Century Gothic" panose="020B0502020202020204" pitchFamily="34" charset="0"/>
                        </a:rPr>
                        <a:t>Municipio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Inclusión del Ordenamiento Territorial en los PDM	</a:t>
                      </a:r>
                      <a:endParaRPr lang="es-CO" sz="1600" dirty="0">
                        <a:latin typeface="Century Gothic" panose="020B0502020202020204" pitchFamily="34" charset="0"/>
                      </a:endParaRPr>
                    </a:p>
                  </a:txBody>
                  <a:tcPr anchor="ctr">
                    <a:solidFill>
                      <a:srgbClr val="24A642"/>
                    </a:solidFill>
                  </a:tcPr>
                </a:tc>
                <a:tc>
                  <a:txBody>
                    <a:bodyPr/>
                    <a:lstStyle/>
                    <a:p>
                      <a:pPr algn="ctr"/>
                      <a:r>
                        <a:rPr lang="es-CO" sz="1600" dirty="0">
                          <a:latin typeface="Century Gothic" panose="020B0502020202020204" pitchFamily="34" charset="0"/>
                        </a:rPr>
                        <a:t>Incorporación del Catastro multipropósito</a:t>
                      </a:r>
                    </a:p>
                  </a:txBody>
                  <a:tcPr anchor="ctr">
                    <a:solidFill>
                      <a:srgbClr val="24A642"/>
                    </a:solidFill>
                  </a:tcPr>
                </a:tc>
                <a:tc>
                  <a:txBody>
                    <a:bodyPr/>
                    <a:lstStyle/>
                    <a:p>
                      <a:pPr algn="ctr"/>
                      <a:r>
                        <a:rPr lang="es-CO" sz="1600" kern="1200" dirty="0">
                          <a:effectLst/>
                          <a:latin typeface="Century Gothic" panose="020B0502020202020204" pitchFamily="34" charset="0"/>
                        </a:rPr>
                        <a:t>Sector</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Programa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Meta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Recursos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Fuente</a:t>
                      </a:r>
                      <a:endParaRPr lang="es-CO" sz="1600" dirty="0">
                        <a:latin typeface="Century Gothic" panose="020B0502020202020204" pitchFamily="34" charset="0"/>
                      </a:endParaRPr>
                    </a:p>
                  </a:txBody>
                  <a:tcPr anchor="ctr">
                    <a:solidFill>
                      <a:srgbClr val="24A642"/>
                    </a:solidFill>
                  </a:tcPr>
                </a:tc>
                <a:extLst>
                  <a:ext uri="{0D108BD9-81ED-4DB2-BD59-A6C34878D82A}">
                    <a16:rowId xmlns:a16="http://schemas.microsoft.com/office/drawing/2014/main" val="905626332"/>
                  </a:ext>
                </a:extLst>
              </a:tr>
              <a:tr h="775929">
                <a:tc>
                  <a:txBody>
                    <a:bodyPr/>
                    <a:lstStyle/>
                    <a:p>
                      <a:pPr algn="ctr"/>
                      <a:r>
                        <a:rPr lang="es-MX" sz="1400" dirty="0">
                          <a:latin typeface="Century Gothic" panose="020B0502020202020204" pitchFamily="34" charset="0"/>
                        </a:rPr>
                        <a:t>Ipiales</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b="0" dirty="0">
                          <a:latin typeface="Century Gothic" panose="020B0502020202020204" pitchFamily="34" charset="0"/>
                          <a:ea typeface="Inter Bold" panose="020B0604020202020204" charset="0"/>
                        </a:rPr>
                        <a:t>SI</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b="0" dirty="0">
                          <a:latin typeface="Century Gothic" panose="020B0502020202020204" pitchFamily="34" charset="0"/>
                          <a:ea typeface="Inter Bold" panose="020B0604020202020204" charset="0"/>
                        </a:rPr>
                        <a:t>SI</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rtl="0" fontAlgn="ctr"/>
                      <a:r>
                        <a:rPr lang="es-MX" sz="1400" b="0" dirty="0">
                          <a:effectLst/>
                          <a:latin typeface="Century Gothic" panose="020B0502020202020204" pitchFamily="34" charset="0"/>
                        </a:rPr>
                        <a:t>Vivienda,</a:t>
                      </a:r>
                      <a:br>
                        <a:rPr lang="es-MX" sz="1400" b="0" dirty="0">
                          <a:effectLst/>
                          <a:latin typeface="Century Gothic" panose="020B0502020202020204" pitchFamily="34" charset="0"/>
                        </a:rPr>
                      </a:br>
                      <a:r>
                        <a:rPr lang="es-MX" sz="1400" b="0" dirty="0">
                          <a:effectLst/>
                          <a:latin typeface="Century Gothic" panose="020B0502020202020204" pitchFamily="34" charset="0"/>
                        </a:rPr>
                        <a:t>Ciudad y Territorio</a:t>
                      </a:r>
                      <a:br>
                        <a:rPr lang="es-MX" sz="1400" b="0" dirty="0">
                          <a:effectLst/>
                          <a:latin typeface="Century Gothic" panose="020B0502020202020204" pitchFamily="34" charset="0"/>
                        </a:rPr>
                      </a:br>
                      <a:br>
                        <a:rPr lang="es-MX" sz="1400" b="0" dirty="0">
                          <a:effectLst/>
                          <a:latin typeface="Century Gothic" panose="020B0502020202020204" pitchFamily="34" charset="0"/>
                        </a:rPr>
                      </a:br>
                      <a:r>
                        <a:rPr lang="es-MX" sz="1400" b="0" dirty="0">
                          <a:effectLst/>
                          <a:latin typeface="Century Gothic" panose="020B0502020202020204" pitchFamily="34" charset="0"/>
                        </a:rPr>
                        <a:t>Información </a:t>
                      </a:r>
                      <a:br>
                        <a:rPr lang="es-MX" sz="1400" b="0" dirty="0">
                          <a:effectLst/>
                          <a:latin typeface="Century Gothic" panose="020B0502020202020204" pitchFamily="34" charset="0"/>
                        </a:rPr>
                      </a:br>
                      <a:r>
                        <a:rPr lang="es-MX" sz="1400" b="0" dirty="0">
                          <a:effectLst/>
                          <a:latin typeface="Century Gothic" panose="020B0502020202020204" pitchFamily="34" charset="0"/>
                        </a:rPr>
                        <a:t>Estadística</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Desarrollo Territorial</a:t>
                      </a:r>
                      <a:br>
                        <a:rPr lang="es-CO" sz="1400" b="0" dirty="0">
                          <a:effectLst/>
                          <a:latin typeface="Century Gothic" panose="020B0502020202020204" pitchFamily="34" charset="0"/>
                        </a:rPr>
                      </a:br>
                      <a:endParaRPr lang="es-CO" sz="1400" b="0" dirty="0">
                        <a:effectLst/>
                        <a:latin typeface="Century Gothic" panose="020B0502020202020204" pitchFamily="34" charset="0"/>
                      </a:endParaRPr>
                    </a:p>
                  </a:txBody>
                  <a:tcPr marL="28575" marR="28575" marT="0" marB="0" anchor="ctr">
                    <a:solidFill>
                      <a:schemeClr val="bg1"/>
                    </a:solidFill>
                  </a:tcPr>
                </a:tc>
                <a:tc>
                  <a:txBody>
                    <a:bodyPr/>
                    <a:lstStyle/>
                    <a:p>
                      <a:pPr rtl="0" fontAlgn="b"/>
                      <a:r>
                        <a:rPr lang="es-MX" sz="1400" b="0">
                          <a:effectLst/>
                          <a:latin typeface="Century Gothic" panose="020B0502020202020204" pitchFamily="34" charset="0"/>
                        </a:rPr>
                        <a:t>Ipiales Con Plan de Ordenamiento Territorial (Documentos de planeación)</a:t>
                      </a:r>
                      <a:br>
                        <a:rPr lang="es-MX" sz="1400" b="0">
                          <a:effectLst/>
                          <a:latin typeface="Century Gothic" panose="020B0502020202020204" pitchFamily="34" charset="0"/>
                        </a:rPr>
                      </a:br>
                      <a:br>
                        <a:rPr lang="es-MX" sz="1400" b="0">
                          <a:effectLst/>
                          <a:latin typeface="Century Gothic" panose="020B0502020202020204" pitchFamily="34" charset="0"/>
                        </a:rPr>
                      </a:br>
                      <a:r>
                        <a:rPr lang="es-MX" sz="1400" b="0">
                          <a:effectLst/>
                          <a:latin typeface="Century Gothic" panose="020B0502020202020204" pitchFamily="34" charset="0"/>
                        </a:rPr>
                        <a:t>Gestión Catastral (Actualización o conservación catastral) </a:t>
                      </a:r>
                    </a:p>
                  </a:txBody>
                  <a:tcPr marL="28575" marR="28575" marT="0" marB="0" anchor="b">
                    <a:solidFill>
                      <a:schemeClr val="bg1"/>
                    </a:solidFill>
                  </a:tcPr>
                </a:tc>
                <a:tc>
                  <a:txBody>
                    <a:bodyPr/>
                    <a:lstStyle/>
                    <a:p>
                      <a:pPr algn="ctr" rtl="0" fontAlgn="ctr"/>
                      <a:r>
                        <a:rPr lang="es-CO" sz="1400" b="0">
                          <a:effectLst/>
                          <a:latin typeface="Century Gothic" panose="020B0502020202020204" pitchFamily="34" charset="0"/>
                        </a:rPr>
                        <a:t>8.000.000.000</a:t>
                      </a:r>
                    </a:p>
                  </a:txBody>
                  <a:tcPr marL="28575" marR="28575" marT="0" marB="0" anchor="ctr">
                    <a:solidFill>
                      <a:schemeClr val="bg1"/>
                    </a:solidFill>
                  </a:tcPr>
                </a:tc>
                <a:tc>
                  <a:txBody>
                    <a:bodyPr/>
                    <a:lstStyle/>
                    <a:p>
                      <a:pPr rtl="0" fontAlgn="ctr"/>
                      <a:r>
                        <a:rPr lang="es-CO" sz="1400" b="0" dirty="0">
                          <a:effectLst/>
                          <a:latin typeface="Century Gothic" panose="020B0502020202020204" pitchFamily="34" charset="0"/>
                        </a:rPr>
                        <a:t>No especifica </a:t>
                      </a:r>
                    </a:p>
                  </a:txBody>
                  <a:tcPr marL="28575" marR="28575" marT="0" marB="0" anchor="ctr">
                    <a:solidFill>
                      <a:schemeClr val="bg1"/>
                    </a:solidFill>
                  </a:tcPr>
                </a:tc>
                <a:extLst>
                  <a:ext uri="{0D108BD9-81ED-4DB2-BD59-A6C34878D82A}">
                    <a16:rowId xmlns:a16="http://schemas.microsoft.com/office/drawing/2014/main" val="519280583"/>
                  </a:ext>
                </a:extLst>
              </a:tr>
              <a:tr h="775929">
                <a:tc>
                  <a:txBody>
                    <a:bodyPr/>
                    <a:lstStyle/>
                    <a:p>
                      <a:pPr algn="ctr"/>
                      <a:r>
                        <a:rPr lang="es-MX" sz="1400" b="0" dirty="0">
                          <a:solidFill>
                            <a:schemeClr val="bg1"/>
                          </a:solidFill>
                          <a:latin typeface="Century Gothic" panose="020B0502020202020204" pitchFamily="34" charset="0"/>
                          <a:ea typeface="Inter Bold" panose="020B0604020202020204" charset="0"/>
                        </a:rPr>
                        <a:t>Potosí</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No</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Vivienda</a:t>
                      </a: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Ordenamiento territorial y </a:t>
                      </a:r>
                      <a:br>
                        <a:rPr lang="es-MX" sz="1400" b="0" dirty="0">
                          <a:solidFill>
                            <a:schemeClr val="bg1"/>
                          </a:solidFill>
                          <a:effectLst/>
                          <a:latin typeface="Century Gothic" panose="020B0502020202020204" pitchFamily="34" charset="0"/>
                        </a:rPr>
                      </a:br>
                      <a:r>
                        <a:rPr lang="es-MX" sz="1400" b="0" dirty="0">
                          <a:solidFill>
                            <a:schemeClr val="bg1"/>
                          </a:solidFill>
                          <a:effectLst/>
                          <a:latin typeface="Century Gothic" panose="020B0502020202020204" pitchFamily="34" charset="0"/>
                        </a:rPr>
                        <a:t>desarrollo urbano</a:t>
                      </a:r>
                    </a:p>
                  </a:txBody>
                  <a:tcPr marL="28575" marR="28575" marT="0" marB="0" anchor="ctr">
                    <a:solidFill>
                      <a:srgbClr val="01842D"/>
                    </a:solidFill>
                  </a:tcPr>
                </a:tc>
                <a:tc>
                  <a:txBody>
                    <a:bodyPr/>
                    <a:lstStyle/>
                    <a:p>
                      <a:pPr rtl="0" fontAlgn="b"/>
                      <a:r>
                        <a:rPr lang="es-MX" sz="1400" b="0" dirty="0">
                          <a:solidFill>
                            <a:schemeClr val="bg1"/>
                          </a:solidFill>
                          <a:effectLst/>
                          <a:latin typeface="Century Gothic" panose="020B0502020202020204" pitchFamily="34" charset="0"/>
                        </a:rPr>
                        <a:t>Estudios o diseños realizados (No especifica el alcance de la meta)</a:t>
                      </a:r>
                    </a:p>
                  </a:txBody>
                  <a:tcPr marL="28575" marR="28575" marT="0" marB="0" anchor="b">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63,696,960</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Recursos propios </a:t>
                      </a:r>
                    </a:p>
                  </a:txBody>
                  <a:tcPr marL="28575" marR="28575" marT="0" marB="0" anchor="ctr">
                    <a:solidFill>
                      <a:srgbClr val="01842D"/>
                    </a:solidFill>
                  </a:tcPr>
                </a:tc>
                <a:extLst>
                  <a:ext uri="{0D108BD9-81ED-4DB2-BD59-A6C34878D82A}">
                    <a16:rowId xmlns:a16="http://schemas.microsoft.com/office/drawing/2014/main" val="2963885877"/>
                  </a:ext>
                </a:extLst>
              </a:tr>
              <a:tr h="775929">
                <a:tc>
                  <a:txBody>
                    <a:bodyPr/>
                    <a:lstStyle/>
                    <a:p>
                      <a:pPr algn="ctr"/>
                      <a:r>
                        <a:rPr lang="es-MX" sz="1400" b="0" dirty="0">
                          <a:latin typeface="Century Gothic" panose="020B0502020202020204" pitchFamily="34" charset="0"/>
                          <a:ea typeface="Inter Bold" panose="020B0604020202020204" charset="0"/>
                        </a:rPr>
                        <a:t>Córdoba</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Si</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No</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rtl="0" fontAlgn="ctr"/>
                      <a:r>
                        <a:rPr lang="es-CO" sz="1400" b="0">
                          <a:effectLst/>
                          <a:latin typeface="Century Gothic" panose="020B0502020202020204" pitchFamily="34" charset="0"/>
                        </a:rPr>
                        <a:t>Gobierno Territorial</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Fortalecimiento a la gestión y dirección de la administración pública</a:t>
                      </a:r>
                    </a:p>
                  </a:txBody>
                  <a:tcPr marL="28575" marR="28575" marT="0" marB="0" anchor="ctr">
                    <a:solidFill>
                      <a:schemeClr val="bg1"/>
                    </a:solidFill>
                  </a:tcPr>
                </a:tc>
                <a:tc>
                  <a:txBody>
                    <a:bodyPr/>
                    <a:lstStyle/>
                    <a:p>
                      <a:pPr rtl="0" fontAlgn="ctr"/>
                      <a:r>
                        <a:rPr lang="es-MX" sz="1400" b="0" dirty="0">
                          <a:effectLst/>
                          <a:latin typeface="Century Gothic" panose="020B0502020202020204" pitchFamily="34" charset="0"/>
                        </a:rPr>
                        <a:t>Realizar la actualización del Esquema de Ordenamiento Territorial del municipio de Córdoba</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No incluye recursos</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SGR</a:t>
                      </a:r>
                    </a:p>
                  </a:txBody>
                  <a:tcPr marL="28575" marR="28575" marT="0" marB="0" anchor="ctr">
                    <a:solidFill>
                      <a:schemeClr val="bg1"/>
                    </a:solidFill>
                  </a:tcPr>
                </a:tc>
                <a:extLst>
                  <a:ext uri="{0D108BD9-81ED-4DB2-BD59-A6C34878D82A}">
                    <a16:rowId xmlns:a16="http://schemas.microsoft.com/office/drawing/2014/main" val="975919811"/>
                  </a:ext>
                </a:extLst>
              </a:tr>
              <a:tr h="874411">
                <a:tc>
                  <a:txBody>
                    <a:bodyPr/>
                    <a:lstStyle/>
                    <a:p>
                      <a:pPr algn="ctr"/>
                      <a:r>
                        <a:rPr lang="es-MX" sz="1400" b="0" dirty="0">
                          <a:solidFill>
                            <a:schemeClr val="bg1"/>
                          </a:solidFill>
                          <a:latin typeface="Century Gothic" panose="020B0502020202020204" pitchFamily="34" charset="0"/>
                          <a:ea typeface="Inter Bold" panose="020B0604020202020204" charset="0"/>
                        </a:rPr>
                        <a:t>Iles</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solidFill>
                            <a:schemeClr val="bg1"/>
                          </a:solidFill>
                          <a:latin typeface="Century Gothic" panose="020B0502020202020204" pitchFamily="34" charset="0"/>
                        </a:rPr>
                        <a:t>Si</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solidFill>
                            <a:schemeClr val="bg1"/>
                          </a:solidFill>
                          <a:latin typeface="Century Gothic" panose="020B0502020202020204" pitchFamily="34" charset="0"/>
                        </a:rPr>
                        <a:t>No</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Vivienda, ciudad y</a:t>
                      </a:r>
                      <a:br>
                        <a:rPr lang="es-CO" sz="1400" b="0" dirty="0">
                          <a:solidFill>
                            <a:schemeClr val="bg1"/>
                          </a:solidFill>
                          <a:effectLst/>
                          <a:latin typeface="Century Gothic" panose="020B0502020202020204" pitchFamily="34" charset="0"/>
                        </a:rPr>
                      </a:br>
                      <a:r>
                        <a:rPr lang="es-CO" sz="1400" b="0" dirty="0">
                          <a:solidFill>
                            <a:schemeClr val="bg1"/>
                          </a:solidFill>
                          <a:effectLst/>
                          <a:latin typeface="Century Gothic" panose="020B0502020202020204" pitchFamily="34" charset="0"/>
                        </a:rPr>
                        <a:t>territorio</a:t>
                      </a: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Ordenamiento territorial y desarrollo urbano</a:t>
                      </a:r>
                    </a:p>
                  </a:txBody>
                  <a:tcPr marL="28575" marR="28575" marT="0" marB="0" anchor="ctr">
                    <a:solidFill>
                      <a:srgbClr val="01842D"/>
                    </a:solidFill>
                  </a:tcPr>
                </a:tc>
                <a:tc>
                  <a:txBody>
                    <a:bodyPr/>
                    <a:lstStyle/>
                    <a:p>
                      <a:pPr rtl="0" fontAlgn="b"/>
                      <a:r>
                        <a:rPr lang="es-MX" sz="1400" b="0" dirty="0">
                          <a:solidFill>
                            <a:schemeClr val="bg1"/>
                          </a:solidFill>
                          <a:effectLst/>
                          <a:latin typeface="Century Gothic" panose="020B0502020202020204" pitchFamily="34" charset="0"/>
                        </a:rPr>
                        <a:t>Estudios de pre inversión de inversión ( Solo colocan indicador, no especifica el alcance)</a:t>
                      </a:r>
                    </a:p>
                  </a:txBody>
                  <a:tcPr marL="28575" marR="28575" marT="0" marB="0" anchor="b">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437.024.000</a:t>
                      </a:r>
                      <a:br>
                        <a:rPr lang="es-CO" sz="1400" b="0" dirty="0">
                          <a:solidFill>
                            <a:schemeClr val="bg1"/>
                          </a:solidFill>
                          <a:effectLst/>
                          <a:latin typeface="Century Gothic" panose="020B0502020202020204" pitchFamily="34" charset="0"/>
                        </a:rPr>
                      </a:br>
                      <a:r>
                        <a:rPr lang="es-CO" sz="1400" b="0" dirty="0">
                          <a:solidFill>
                            <a:schemeClr val="bg1"/>
                          </a:solidFill>
                          <a:effectLst/>
                          <a:latin typeface="Century Gothic" panose="020B0502020202020204" pitchFamily="34" charset="0"/>
                        </a:rPr>
                        <a:t>(Programa presupuestal) </a:t>
                      </a:r>
                    </a:p>
                  </a:txBody>
                  <a:tcPr marL="28575" marR="28575" marT="0" marB="0" anchor="ctr">
                    <a:solidFill>
                      <a:srgbClr val="01842D"/>
                    </a:solidFill>
                  </a:tcPr>
                </a:tc>
                <a:tc>
                  <a:txBody>
                    <a:bodyPr/>
                    <a:lstStyle/>
                    <a:p>
                      <a:pPr rtl="0" fontAlgn="ctr"/>
                      <a:r>
                        <a:rPr lang="es-CO" sz="1400" b="0" dirty="0">
                          <a:solidFill>
                            <a:schemeClr val="bg1"/>
                          </a:solidFill>
                          <a:effectLst/>
                          <a:latin typeface="Century Gothic" panose="020B0502020202020204" pitchFamily="34" charset="0"/>
                        </a:rPr>
                        <a:t>SGP Propósito General</a:t>
                      </a:r>
                    </a:p>
                  </a:txBody>
                  <a:tcPr marL="28575" marR="28575" marT="0" marB="0" anchor="ctr">
                    <a:solidFill>
                      <a:srgbClr val="01842D"/>
                    </a:solidFill>
                  </a:tcPr>
                </a:tc>
                <a:extLst>
                  <a:ext uri="{0D108BD9-81ED-4DB2-BD59-A6C34878D82A}">
                    <a16:rowId xmlns:a16="http://schemas.microsoft.com/office/drawing/2014/main" val="1044067273"/>
                  </a:ext>
                </a:extLst>
              </a:tr>
              <a:tr h="775929">
                <a:tc>
                  <a:txBody>
                    <a:bodyPr/>
                    <a:lstStyle/>
                    <a:p>
                      <a:pPr algn="ctr"/>
                      <a:r>
                        <a:rPr lang="es-MX" sz="1400" b="0" dirty="0">
                          <a:latin typeface="Century Gothic" panose="020B0502020202020204" pitchFamily="34" charset="0"/>
                          <a:ea typeface="Inter Bold" panose="020B0604020202020204" charset="0"/>
                        </a:rPr>
                        <a:t>Puerres</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Si</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No</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rtl="0" fontAlgn="ctr"/>
                      <a:r>
                        <a:rPr lang="es-CO" sz="1400" b="0">
                          <a:effectLst/>
                          <a:latin typeface="Century Gothic" panose="020B0502020202020204" pitchFamily="34" charset="0"/>
                        </a:rPr>
                        <a:t>Vivienda, ciudad y</a:t>
                      </a:r>
                      <a:br>
                        <a:rPr lang="es-CO" sz="1400" b="0">
                          <a:effectLst/>
                          <a:latin typeface="Century Gothic" panose="020B0502020202020204" pitchFamily="34" charset="0"/>
                        </a:rPr>
                      </a:br>
                      <a:r>
                        <a:rPr lang="es-CO" sz="1400" b="0">
                          <a:effectLst/>
                          <a:latin typeface="Century Gothic" panose="020B0502020202020204" pitchFamily="34" charset="0"/>
                        </a:rPr>
                        <a:t>territorio</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Ordenamiento territorial y desarrollo urbano</a:t>
                      </a:r>
                    </a:p>
                  </a:txBody>
                  <a:tcPr marL="28575" marR="28575" marT="0" marB="0" anchor="ctr">
                    <a:solidFill>
                      <a:schemeClr val="bg1"/>
                    </a:solidFill>
                  </a:tcPr>
                </a:tc>
                <a:tc>
                  <a:txBody>
                    <a:bodyPr/>
                    <a:lstStyle/>
                    <a:p>
                      <a:pPr rtl="0" fontAlgn="b"/>
                      <a:r>
                        <a:rPr lang="es-MX" sz="1400" b="0" dirty="0">
                          <a:effectLst/>
                          <a:latin typeface="Century Gothic" panose="020B0502020202020204" pitchFamily="34" charset="0"/>
                        </a:rPr>
                        <a:t>Actualización del Esquema de Ordenamiento Territorial</a:t>
                      </a:r>
                    </a:p>
                  </a:txBody>
                  <a:tcPr marL="28575" marR="28575" marT="0" marB="0" anchor="b">
                    <a:solidFill>
                      <a:schemeClr val="bg1"/>
                    </a:solidFill>
                  </a:tcPr>
                </a:tc>
                <a:tc>
                  <a:txBody>
                    <a:bodyPr/>
                    <a:lstStyle/>
                    <a:p>
                      <a:pPr algn="ctr" rtl="0" fontAlgn="ctr"/>
                      <a:r>
                        <a:rPr lang="es-CO" sz="1400" b="0">
                          <a:effectLst/>
                          <a:latin typeface="Century Gothic" panose="020B0502020202020204" pitchFamily="34" charset="0"/>
                        </a:rPr>
                        <a:t>No incluye recursos</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a:t>
                      </a:r>
                    </a:p>
                  </a:txBody>
                  <a:tcPr marL="28575" marR="28575" marT="0" marB="0" anchor="ctr">
                    <a:solidFill>
                      <a:schemeClr val="bg1"/>
                    </a:solidFill>
                  </a:tcPr>
                </a:tc>
                <a:extLst>
                  <a:ext uri="{0D108BD9-81ED-4DB2-BD59-A6C34878D82A}">
                    <a16:rowId xmlns:a16="http://schemas.microsoft.com/office/drawing/2014/main" val="3452631032"/>
                  </a:ext>
                </a:extLst>
              </a:tr>
              <a:tr h="775929">
                <a:tc>
                  <a:txBody>
                    <a:bodyPr/>
                    <a:lstStyle/>
                    <a:p>
                      <a:pPr algn="ctr"/>
                      <a:r>
                        <a:rPr lang="es-MX" sz="1400" dirty="0">
                          <a:solidFill>
                            <a:schemeClr val="bg1"/>
                          </a:solidFill>
                          <a:latin typeface="Century Gothic" panose="020B0502020202020204" pitchFamily="34" charset="0"/>
                        </a:rPr>
                        <a:t>Funes</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solidFill>
                            <a:schemeClr val="bg1"/>
                          </a:solidFill>
                          <a:latin typeface="Century Gothic" panose="020B0502020202020204" pitchFamily="34" charset="0"/>
                        </a:rPr>
                        <a:t>Si </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No</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Gobierno territorial</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No especifica </a:t>
                      </a:r>
                    </a:p>
                  </a:txBody>
                  <a:tcPr marL="28575" marR="28575" marT="0" marB="0" anchor="ctr">
                    <a:solidFill>
                      <a:srgbClr val="01842D"/>
                    </a:solidFill>
                  </a:tcPr>
                </a:tc>
                <a:tc>
                  <a:txBody>
                    <a:bodyPr/>
                    <a:lstStyle/>
                    <a:p>
                      <a:pPr rtl="0" fontAlgn="b"/>
                      <a:r>
                        <a:rPr lang="es-MX" sz="1400" b="0" dirty="0">
                          <a:solidFill>
                            <a:schemeClr val="bg1"/>
                          </a:solidFill>
                          <a:effectLst/>
                          <a:latin typeface="Century Gothic" panose="020B0502020202020204" pitchFamily="34" charset="0"/>
                        </a:rPr>
                        <a:t>Actualización del expediente municipal, con</a:t>
                      </a:r>
                      <a:br>
                        <a:rPr lang="es-MX" sz="1400" b="0" dirty="0">
                          <a:solidFill>
                            <a:schemeClr val="bg1"/>
                          </a:solidFill>
                          <a:effectLst/>
                          <a:latin typeface="Century Gothic" panose="020B0502020202020204" pitchFamily="34" charset="0"/>
                        </a:rPr>
                      </a:br>
                      <a:r>
                        <a:rPr lang="es-MX" sz="1400" b="0" dirty="0">
                          <a:solidFill>
                            <a:schemeClr val="bg1"/>
                          </a:solidFill>
                          <a:effectLst/>
                          <a:latin typeface="Century Gothic" panose="020B0502020202020204" pitchFamily="34" charset="0"/>
                        </a:rPr>
                        <a:t>miras a la actualización del EOT</a:t>
                      </a:r>
                    </a:p>
                  </a:txBody>
                  <a:tcPr marL="28575" marR="28575" marT="0" marB="0" anchor="b">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$1.060.705.356</a:t>
                      </a:r>
                      <a:br>
                        <a:rPr lang="es-CO" sz="1400" b="0" dirty="0">
                          <a:solidFill>
                            <a:schemeClr val="bg1"/>
                          </a:solidFill>
                          <a:effectLst/>
                          <a:latin typeface="Century Gothic" panose="020B0502020202020204" pitchFamily="34" charset="0"/>
                        </a:rPr>
                      </a:br>
                      <a:r>
                        <a:rPr lang="es-CO" sz="1400" b="0" dirty="0">
                          <a:solidFill>
                            <a:schemeClr val="bg1"/>
                          </a:solidFill>
                          <a:effectLst/>
                          <a:latin typeface="Century Gothic" panose="020B0502020202020204" pitchFamily="34" charset="0"/>
                        </a:rPr>
                        <a:t>(Programa presupuestal)</a:t>
                      </a:r>
                    </a:p>
                  </a:txBody>
                  <a:tcPr marL="28575" marR="28575" marT="0" marB="0" anchor="ctr">
                    <a:solidFill>
                      <a:srgbClr val="01842D"/>
                    </a:solidFill>
                  </a:tcPr>
                </a:tc>
                <a:tc>
                  <a:txBody>
                    <a:bodyPr/>
                    <a:lstStyle/>
                    <a:p>
                      <a:pPr rtl="0" fontAlgn="ctr"/>
                      <a:r>
                        <a:rPr lang="es-CO" sz="1400" b="0" dirty="0">
                          <a:solidFill>
                            <a:schemeClr val="bg1"/>
                          </a:solidFill>
                          <a:effectLst/>
                          <a:latin typeface="Century Gothic" panose="020B0502020202020204" pitchFamily="34" charset="0"/>
                        </a:rPr>
                        <a:t>Propios, SGR libre inversión </a:t>
                      </a:r>
                    </a:p>
                  </a:txBody>
                  <a:tcPr marL="28575" marR="28575" marT="0" marB="0" anchor="ctr">
                    <a:solidFill>
                      <a:srgbClr val="01842D"/>
                    </a:solidFill>
                  </a:tcPr>
                </a:tc>
                <a:extLst>
                  <a:ext uri="{0D108BD9-81ED-4DB2-BD59-A6C34878D82A}">
                    <a16:rowId xmlns:a16="http://schemas.microsoft.com/office/drawing/2014/main" val="1703337477"/>
                  </a:ext>
                </a:extLst>
              </a:tr>
            </a:tbl>
          </a:graphicData>
        </a:graphic>
      </p:graphicFrame>
    </p:spTree>
    <p:extLst>
      <p:ext uri="{BB962C8B-B14F-4D97-AF65-F5344CB8AC3E}">
        <p14:creationId xmlns:p14="http://schemas.microsoft.com/office/powerpoint/2010/main" val="1611723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27" r="-60913" b="-15371"/>
            </a:stretch>
          </a:blipFill>
        </p:spPr>
      </p:sp>
      <p:grpSp>
        <p:nvGrpSpPr>
          <p:cNvPr id="3" name="Group 3"/>
          <p:cNvGrpSpPr/>
          <p:nvPr/>
        </p:nvGrpSpPr>
        <p:grpSpPr>
          <a:xfrm>
            <a:off x="11107207" y="-873677"/>
            <a:ext cx="8074594" cy="12345434"/>
            <a:chOff x="0" y="0"/>
            <a:chExt cx="2126642" cy="3251472"/>
          </a:xfrm>
        </p:grpSpPr>
        <p:sp>
          <p:nvSpPr>
            <p:cNvPr id="4" name="Freeform 4"/>
            <p:cNvSpPr/>
            <p:nvPr/>
          </p:nvSpPr>
          <p:spPr>
            <a:xfrm>
              <a:off x="0" y="0"/>
              <a:ext cx="2126642" cy="3251472"/>
            </a:xfrm>
            <a:custGeom>
              <a:avLst/>
              <a:gdLst/>
              <a:ahLst/>
              <a:cxnLst/>
              <a:rect l="l" t="t" r="r" b="b"/>
              <a:pathLst>
                <a:path w="2126642" h="3251472">
                  <a:moveTo>
                    <a:pt x="48899" y="0"/>
                  </a:moveTo>
                  <a:lnTo>
                    <a:pt x="2077743" y="0"/>
                  </a:lnTo>
                  <a:cubicBezTo>
                    <a:pt x="2090712" y="0"/>
                    <a:pt x="2103150" y="5152"/>
                    <a:pt x="2112320" y="14322"/>
                  </a:cubicBezTo>
                  <a:cubicBezTo>
                    <a:pt x="2121490" y="23492"/>
                    <a:pt x="2126642" y="35930"/>
                    <a:pt x="2126642" y="48899"/>
                  </a:cubicBezTo>
                  <a:lnTo>
                    <a:pt x="2126642" y="3202573"/>
                  </a:lnTo>
                  <a:cubicBezTo>
                    <a:pt x="2126642" y="3215542"/>
                    <a:pt x="2121490" y="3227980"/>
                    <a:pt x="2112320" y="3237150"/>
                  </a:cubicBezTo>
                  <a:cubicBezTo>
                    <a:pt x="2103150" y="3246320"/>
                    <a:pt x="2090712" y="3251472"/>
                    <a:pt x="2077743" y="3251472"/>
                  </a:cubicBezTo>
                  <a:lnTo>
                    <a:pt x="48899" y="3251472"/>
                  </a:lnTo>
                  <a:cubicBezTo>
                    <a:pt x="35930" y="3251472"/>
                    <a:pt x="23492" y="3246320"/>
                    <a:pt x="14322" y="3237150"/>
                  </a:cubicBezTo>
                  <a:cubicBezTo>
                    <a:pt x="5152" y="3227980"/>
                    <a:pt x="0" y="3215542"/>
                    <a:pt x="0" y="3202573"/>
                  </a:cubicBezTo>
                  <a:lnTo>
                    <a:pt x="0" y="48899"/>
                  </a:lnTo>
                  <a:cubicBezTo>
                    <a:pt x="0" y="35930"/>
                    <a:pt x="5152" y="23492"/>
                    <a:pt x="14322" y="14322"/>
                  </a:cubicBezTo>
                  <a:cubicBezTo>
                    <a:pt x="23492" y="5152"/>
                    <a:pt x="35930" y="0"/>
                    <a:pt x="48899" y="0"/>
                  </a:cubicBezTo>
                  <a:close/>
                </a:path>
              </a:pathLst>
            </a:custGeom>
            <a:solidFill>
              <a:srgbClr val="01842D"/>
            </a:solidFill>
          </p:spPr>
        </p:sp>
        <p:sp>
          <p:nvSpPr>
            <p:cNvPr id="5" name="TextBox 5"/>
            <p:cNvSpPr txBox="1"/>
            <p:nvPr/>
          </p:nvSpPr>
          <p:spPr>
            <a:xfrm>
              <a:off x="0" y="-47625"/>
              <a:ext cx="2126642" cy="3299097"/>
            </a:xfrm>
            <a:prstGeom prst="rect">
              <a:avLst/>
            </a:prstGeom>
          </p:spPr>
          <p:txBody>
            <a:bodyPr lIns="50800" tIns="50800" rIns="50800" bIns="50800" rtlCol="0" anchor="ctr"/>
            <a:lstStyle/>
            <a:p>
              <a:pPr algn="ctr">
                <a:lnSpc>
                  <a:spcPts val="3393"/>
                </a:lnSpc>
              </a:pPr>
              <a:endParaRPr/>
            </a:p>
          </p:txBody>
        </p:sp>
      </p:grpSp>
      <p:sp>
        <p:nvSpPr>
          <p:cNvPr id="6" name="Freeform 6"/>
          <p:cNvSpPr/>
          <p:nvPr/>
        </p:nvSpPr>
        <p:spPr>
          <a:xfrm>
            <a:off x="313862" y="242846"/>
            <a:ext cx="10924312" cy="10112389"/>
          </a:xfrm>
          <a:custGeom>
            <a:avLst/>
            <a:gdLst/>
            <a:ahLst/>
            <a:cxnLst/>
            <a:rect l="l" t="t" r="r" b="b"/>
            <a:pathLst>
              <a:path w="10924312" h="10112389">
                <a:moveTo>
                  <a:pt x="0" y="0"/>
                </a:moveTo>
                <a:lnTo>
                  <a:pt x="10924312" y="0"/>
                </a:lnTo>
                <a:lnTo>
                  <a:pt x="10924312" y="10112389"/>
                </a:lnTo>
                <a:lnTo>
                  <a:pt x="0" y="10112389"/>
                </a:lnTo>
                <a:lnTo>
                  <a:pt x="0" y="0"/>
                </a:lnTo>
                <a:close/>
              </a:path>
            </a:pathLst>
          </a:custGeom>
          <a:blipFill>
            <a:blip r:embed="rId4">
              <a:extLst>
                <a:ext uri="{96DAC541-7B7A-43D3-8B79-37D633B846F1}">
                  <asvg:svgBlip xmlns:asvg="http://schemas.microsoft.com/office/drawing/2016/SVG/main" r:embed="rId5"/>
                </a:ext>
              </a:extLst>
            </a:blip>
            <a:stretch>
              <a:fillRect l="-1850" t="-435" r="-42011"/>
            </a:stretch>
          </a:blipFill>
        </p:spPr>
      </p:sp>
      <p:grpSp>
        <p:nvGrpSpPr>
          <p:cNvPr id="7" name="Group 7"/>
          <p:cNvGrpSpPr/>
          <p:nvPr/>
        </p:nvGrpSpPr>
        <p:grpSpPr>
          <a:xfrm>
            <a:off x="818679" y="755740"/>
            <a:ext cx="17633632" cy="8905773"/>
            <a:chOff x="0" y="0"/>
            <a:chExt cx="2918927" cy="2345553"/>
          </a:xfrm>
        </p:grpSpPr>
        <p:sp>
          <p:nvSpPr>
            <p:cNvPr id="8" name="Freeform 8"/>
            <p:cNvSpPr/>
            <p:nvPr/>
          </p:nvSpPr>
          <p:spPr>
            <a:xfrm>
              <a:off x="0" y="0"/>
              <a:ext cx="2918927" cy="2345553"/>
            </a:xfrm>
            <a:custGeom>
              <a:avLst/>
              <a:gdLst/>
              <a:ahLst/>
              <a:cxnLst/>
              <a:rect l="l" t="t" r="r" b="b"/>
              <a:pathLst>
                <a:path w="2918927" h="2345553">
                  <a:moveTo>
                    <a:pt x="35626" y="0"/>
                  </a:moveTo>
                  <a:lnTo>
                    <a:pt x="2883301" y="0"/>
                  </a:lnTo>
                  <a:cubicBezTo>
                    <a:pt x="2892749" y="0"/>
                    <a:pt x="2901811" y="3753"/>
                    <a:pt x="2908492" y="10435"/>
                  </a:cubicBezTo>
                  <a:cubicBezTo>
                    <a:pt x="2915173" y="17116"/>
                    <a:pt x="2918927" y="26178"/>
                    <a:pt x="2918927" y="35626"/>
                  </a:cubicBezTo>
                  <a:lnTo>
                    <a:pt x="2918927" y="2309927"/>
                  </a:lnTo>
                  <a:cubicBezTo>
                    <a:pt x="2918927" y="2319376"/>
                    <a:pt x="2915173" y="2328438"/>
                    <a:pt x="2908492" y="2335119"/>
                  </a:cubicBezTo>
                  <a:cubicBezTo>
                    <a:pt x="2901811" y="2341800"/>
                    <a:pt x="2892749" y="2345553"/>
                    <a:pt x="2883301" y="2345553"/>
                  </a:cubicBezTo>
                  <a:lnTo>
                    <a:pt x="35626" y="2345553"/>
                  </a:lnTo>
                  <a:cubicBezTo>
                    <a:pt x="26178" y="2345553"/>
                    <a:pt x="17116" y="2341800"/>
                    <a:pt x="10435" y="2335119"/>
                  </a:cubicBezTo>
                  <a:cubicBezTo>
                    <a:pt x="3753" y="2328438"/>
                    <a:pt x="0" y="2319376"/>
                    <a:pt x="0" y="2309927"/>
                  </a:cubicBezTo>
                  <a:lnTo>
                    <a:pt x="0" y="35626"/>
                  </a:lnTo>
                  <a:cubicBezTo>
                    <a:pt x="0" y="26178"/>
                    <a:pt x="3753" y="17116"/>
                    <a:pt x="10435" y="10435"/>
                  </a:cubicBezTo>
                  <a:cubicBezTo>
                    <a:pt x="17116" y="3753"/>
                    <a:pt x="26178" y="0"/>
                    <a:pt x="35626" y="0"/>
                  </a:cubicBezTo>
                  <a:close/>
                </a:path>
              </a:pathLst>
            </a:custGeom>
            <a:solidFill>
              <a:srgbClr val="FFFFFF"/>
            </a:solidFill>
          </p:spPr>
        </p:sp>
        <p:sp>
          <p:nvSpPr>
            <p:cNvPr id="9" name="TextBox 9"/>
            <p:cNvSpPr txBox="1"/>
            <p:nvPr/>
          </p:nvSpPr>
          <p:spPr>
            <a:xfrm>
              <a:off x="0" y="-47625"/>
              <a:ext cx="2918927" cy="2393178"/>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rot="-2700000">
            <a:off x="18202749" y="659502"/>
            <a:ext cx="430411" cy="461495"/>
            <a:chOff x="0" y="0"/>
            <a:chExt cx="1247548" cy="1337643"/>
          </a:xfrm>
        </p:grpSpPr>
        <p:sp>
          <p:nvSpPr>
            <p:cNvPr id="11" name="Freeform 11"/>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2" name="TextBox 12"/>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rot="-2700000">
            <a:off x="18154950" y="9317791"/>
            <a:ext cx="430411" cy="461495"/>
            <a:chOff x="0" y="0"/>
            <a:chExt cx="1247548" cy="1337643"/>
          </a:xfrm>
        </p:grpSpPr>
        <p:sp>
          <p:nvSpPr>
            <p:cNvPr id="17" name="Freeform 17"/>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8" name="TextBox 18"/>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sp>
        <p:nvSpPr>
          <p:cNvPr id="21" name="TextBox 21"/>
          <p:cNvSpPr txBox="1"/>
          <p:nvPr/>
        </p:nvSpPr>
        <p:spPr>
          <a:xfrm>
            <a:off x="1106649" y="1140720"/>
            <a:ext cx="16535841" cy="2184124"/>
          </a:xfrm>
          <a:prstGeom prst="rect">
            <a:avLst/>
          </a:prstGeom>
        </p:spPr>
        <p:txBody>
          <a:bodyPr wrap="square" lIns="0" tIns="0" rIns="0" bIns="0" rtlCol="0" anchor="t">
            <a:spAutoFit/>
          </a:bodyPr>
          <a:lstStyle/>
          <a:p>
            <a:pPr algn="r">
              <a:lnSpc>
                <a:spcPts val="5750"/>
              </a:lnSpc>
            </a:pPr>
            <a:r>
              <a:rPr lang="en-US" sz="4600" b="1" dirty="0" err="1">
                <a:solidFill>
                  <a:srgbClr val="10A13B"/>
                </a:solidFill>
                <a:latin typeface="Inter Bold"/>
                <a:ea typeface="Inter Bold"/>
                <a:cs typeface="Inter Bold"/>
                <a:sym typeface="Inter Bold"/>
              </a:rPr>
              <a:t>Incorporación</a:t>
            </a:r>
            <a:r>
              <a:rPr lang="en-US" sz="4600" b="1" dirty="0">
                <a:solidFill>
                  <a:srgbClr val="10A13B"/>
                </a:solidFill>
                <a:latin typeface="Inter Bold"/>
                <a:ea typeface="Inter Bold"/>
                <a:cs typeface="Inter Bold"/>
                <a:sym typeface="Inter Bold"/>
              </a:rPr>
              <a:t> del </a:t>
            </a:r>
            <a:r>
              <a:rPr lang="en-US" sz="4600" b="1" dirty="0" err="1">
                <a:solidFill>
                  <a:srgbClr val="10A13B"/>
                </a:solidFill>
                <a:latin typeface="Inter Bold"/>
                <a:ea typeface="Inter Bold"/>
                <a:cs typeface="Inter Bold"/>
                <a:sym typeface="Inter Bold"/>
              </a:rPr>
              <a:t>ordenamiento</a:t>
            </a:r>
            <a:r>
              <a:rPr lang="en-US" sz="4600" b="1" dirty="0">
                <a:solidFill>
                  <a:srgbClr val="10A13B"/>
                </a:solidFill>
                <a:latin typeface="Inter Bold"/>
                <a:ea typeface="Inter Bold"/>
                <a:cs typeface="Inter Bold"/>
                <a:sym typeface="Inter Bold"/>
              </a:rPr>
              <a:t> territorial </a:t>
            </a:r>
            <a:r>
              <a:rPr lang="en-US" sz="4600" b="1" dirty="0" err="1">
                <a:solidFill>
                  <a:srgbClr val="10A13B"/>
                </a:solidFill>
                <a:latin typeface="Inter Bold"/>
                <a:ea typeface="Inter Bold"/>
                <a:cs typeface="Inter Bold"/>
                <a:sym typeface="Inter Bold"/>
              </a:rPr>
              <a:t>en</a:t>
            </a:r>
            <a:r>
              <a:rPr lang="en-US" sz="4600" b="1" dirty="0">
                <a:solidFill>
                  <a:srgbClr val="10A13B"/>
                </a:solidFill>
                <a:latin typeface="Inter Bold"/>
                <a:ea typeface="Inter Bold"/>
                <a:cs typeface="Inter Bold"/>
                <a:sym typeface="Inter Bold"/>
              </a:rPr>
              <a:t> los planes de </a:t>
            </a:r>
            <a:r>
              <a:rPr lang="en-US" sz="4600" b="1" dirty="0" err="1">
                <a:solidFill>
                  <a:srgbClr val="10A13B"/>
                </a:solidFill>
                <a:latin typeface="Inter Bold"/>
                <a:ea typeface="Inter Bold"/>
                <a:cs typeface="Inter Bold"/>
                <a:sym typeface="Inter Bold"/>
              </a:rPr>
              <a:t>desarrollo</a:t>
            </a:r>
            <a:r>
              <a:rPr lang="en-US" sz="4600" b="1" dirty="0">
                <a:solidFill>
                  <a:srgbClr val="10A13B"/>
                </a:solidFill>
                <a:latin typeface="Inter Bold"/>
                <a:ea typeface="Inter Bold"/>
                <a:cs typeface="Inter Bold"/>
                <a:sym typeface="Inter Bold"/>
              </a:rPr>
              <a:t> Municipal</a:t>
            </a:r>
          </a:p>
          <a:p>
            <a:pPr marL="0" lvl="0" indent="0" algn="r">
              <a:lnSpc>
                <a:spcPts val="5750"/>
              </a:lnSpc>
            </a:pPr>
            <a:endParaRPr lang="en-US" sz="4600" b="1" dirty="0">
              <a:solidFill>
                <a:srgbClr val="10A13B"/>
              </a:solidFill>
              <a:latin typeface="Inter Bold"/>
              <a:ea typeface="Inter Bold"/>
              <a:cs typeface="Inter Bold"/>
              <a:sym typeface="Inter Bold"/>
            </a:endParaRPr>
          </a:p>
        </p:txBody>
      </p:sp>
      <p:graphicFrame>
        <p:nvGraphicFramePr>
          <p:cNvPr id="19" name="Tabla 18">
            <a:extLst>
              <a:ext uri="{FF2B5EF4-FFF2-40B4-BE49-F238E27FC236}">
                <a16:creationId xmlns:a16="http://schemas.microsoft.com/office/drawing/2014/main" id="{E3FB95D5-C4C5-446C-8404-B4B79192E077}"/>
              </a:ext>
            </a:extLst>
          </p:cNvPr>
          <p:cNvGraphicFramePr>
            <a:graphicFrameLocks noGrp="1"/>
          </p:cNvGraphicFramePr>
          <p:nvPr>
            <p:extLst>
              <p:ext uri="{D42A27DB-BD31-4B8C-83A1-F6EECF244321}">
                <p14:modId xmlns:p14="http://schemas.microsoft.com/office/powerpoint/2010/main" val="1090450822"/>
              </p:ext>
            </p:extLst>
          </p:nvPr>
        </p:nvGraphicFramePr>
        <p:xfrm>
          <a:off x="1198185" y="2826472"/>
          <a:ext cx="16845015" cy="5564439"/>
        </p:xfrm>
        <a:graphic>
          <a:graphicData uri="http://schemas.openxmlformats.org/drawingml/2006/table">
            <a:tbl>
              <a:tblPr firstRow="1" bandRow="1">
                <a:tableStyleId>{F5AB1C69-6EDB-4FF4-983F-18BD219EF322}</a:tableStyleId>
              </a:tblPr>
              <a:tblGrid>
                <a:gridCol w="1902235">
                  <a:extLst>
                    <a:ext uri="{9D8B030D-6E8A-4147-A177-3AD203B41FA5}">
                      <a16:colId xmlns:a16="http://schemas.microsoft.com/office/drawing/2014/main" val="3937258134"/>
                    </a:ext>
                  </a:extLst>
                </a:gridCol>
                <a:gridCol w="1852580">
                  <a:extLst>
                    <a:ext uri="{9D8B030D-6E8A-4147-A177-3AD203B41FA5}">
                      <a16:colId xmlns:a16="http://schemas.microsoft.com/office/drawing/2014/main" val="1607782502"/>
                    </a:ext>
                  </a:extLst>
                </a:gridCol>
                <a:gridCol w="1676400">
                  <a:extLst>
                    <a:ext uri="{9D8B030D-6E8A-4147-A177-3AD203B41FA5}">
                      <a16:colId xmlns:a16="http://schemas.microsoft.com/office/drawing/2014/main" val="1963491926"/>
                    </a:ext>
                  </a:extLst>
                </a:gridCol>
                <a:gridCol w="1219200">
                  <a:extLst>
                    <a:ext uri="{9D8B030D-6E8A-4147-A177-3AD203B41FA5}">
                      <a16:colId xmlns:a16="http://schemas.microsoft.com/office/drawing/2014/main" val="738710285"/>
                    </a:ext>
                  </a:extLst>
                </a:gridCol>
                <a:gridCol w="2057400">
                  <a:extLst>
                    <a:ext uri="{9D8B030D-6E8A-4147-A177-3AD203B41FA5}">
                      <a16:colId xmlns:a16="http://schemas.microsoft.com/office/drawing/2014/main" val="831273137"/>
                    </a:ext>
                  </a:extLst>
                </a:gridCol>
                <a:gridCol w="3925946">
                  <a:extLst>
                    <a:ext uri="{9D8B030D-6E8A-4147-A177-3AD203B41FA5}">
                      <a16:colId xmlns:a16="http://schemas.microsoft.com/office/drawing/2014/main" val="3542864180"/>
                    </a:ext>
                  </a:extLst>
                </a:gridCol>
                <a:gridCol w="2105627">
                  <a:extLst>
                    <a:ext uri="{9D8B030D-6E8A-4147-A177-3AD203B41FA5}">
                      <a16:colId xmlns:a16="http://schemas.microsoft.com/office/drawing/2014/main" val="3694248002"/>
                    </a:ext>
                  </a:extLst>
                </a:gridCol>
                <a:gridCol w="2105627">
                  <a:extLst>
                    <a:ext uri="{9D8B030D-6E8A-4147-A177-3AD203B41FA5}">
                      <a16:colId xmlns:a16="http://schemas.microsoft.com/office/drawing/2014/main" val="4258694945"/>
                    </a:ext>
                  </a:extLst>
                </a:gridCol>
              </a:tblGrid>
              <a:tr h="1217930">
                <a:tc>
                  <a:txBody>
                    <a:bodyPr/>
                    <a:lstStyle/>
                    <a:p>
                      <a:pPr algn="ctr"/>
                      <a:r>
                        <a:rPr lang="es-MX" sz="1600" dirty="0">
                          <a:latin typeface="Century Gothic" panose="020B0502020202020204" pitchFamily="34" charset="0"/>
                        </a:rPr>
                        <a:t>Municipio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Inclusión del Ordenamiento Territorial en los PDM	</a:t>
                      </a:r>
                      <a:endParaRPr lang="es-CO" sz="1600" dirty="0">
                        <a:latin typeface="Century Gothic" panose="020B0502020202020204" pitchFamily="34" charset="0"/>
                      </a:endParaRPr>
                    </a:p>
                  </a:txBody>
                  <a:tcPr anchor="ctr">
                    <a:solidFill>
                      <a:srgbClr val="24A642"/>
                    </a:solidFill>
                  </a:tcPr>
                </a:tc>
                <a:tc>
                  <a:txBody>
                    <a:bodyPr/>
                    <a:lstStyle/>
                    <a:p>
                      <a:pPr algn="ctr"/>
                      <a:r>
                        <a:rPr lang="es-CO" sz="1600" dirty="0">
                          <a:latin typeface="Century Gothic" panose="020B0502020202020204" pitchFamily="34" charset="0"/>
                        </a:rPr>
                        <a:t>Incorporación del Catastro multipropósito</a:t>
                      </a:r>
                    </a:p>
                  </a:txBody>
                  <a:tcPr anchor="ctr">
                    <a:solidFill>
                      <a:srgbClr val="24A642"/>
                    </a:solidFill>
                  </a:tcPr>
                </a:tc>
                <a:tc>
                  <a:txBody>
                    <a:bodyPr/>
                    <a:lstStyle/>
                    <a:p>
                      <a:pPr algn="ctr"/>
                      <a:r>
                        <a:rPr lang="es-CO" sz="1600" kern="1200" dirty="0">
                          <a:effectLst/>
                          <a:latin typeface="Century Gothic" panose="020B0502020202020204" pitchFamily="34" charset="0"/>
                        </a:rPr>
                        <a:t>Sector</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Programa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Meta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Recursos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Fuente</a:t>
                      </a:r>
                      <a:endParaRPr lang="es-CO" sz="1600" dirty="0">
                        <a:latin typeface="Century Gothic" panose="020B0502020202020204" pitchFamily="34" charset="0"/>
                      </a:endParaRPr>
                    </a:p>
                  </a:txBody>
                  <a:tcPr anchor="ctr">
                    <a:solidFill>
                      <a:srgbClr val="24A642"/>
                    </a:solidFill>
                  </a:tcPr>
                </a:tc>
                <a:extLst>
                  <a:ext uri="{0D108BD9-81ED-4DB2-BD59-A6C34878D82A}">
                    <a16:rowId xmlns:a16="http://schemas.microsoft.com/office/drawing/2014/main" val="905626332"/>
                  </a:ext>
                </a:extLst>
              </a:tr>
              <a:tr h="775929">
                <a:tc>
                  <a:txBody>
                    <a:bodyPr/>
                    <a:lstStyle/>
                    <a:p>
                      <a:pPr algn="ctr"/>
                      <a:r>
                        <a:rPr lang="es-MX" sz="1400" dirty="0">
                          <a:latin typeface="Century Gothic" panose="020B0502020202020204" pitchFamily="34" charset="0"/>
                        </a:rPr>
                        <a:t>Cuaspud</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No </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No </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rtl="0" fontAlgn="ctr"/>
                      <a:r>
                        <a:rPr lang="es-CO" sz="1400" b="0" dirty="0">
                          <a:effectLst/>
                          <a:latin typeface="Century Gothic" panose="020B0502020202020204" pitchFamily="34" charset="0"/>
                        </a:rPr>
                        <a:t>Ambiente y Desarrollo Sostenible</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Ordenamiento ambiental territorial </a:t>
                      </a:r>
                      <a:br>
                        <a:rPr lang="es-CO" sz="1400" b="0" dirty="0">
                          <a:effectLst/>
                          <a:latin typeface="Century Gothic" panose="020B0502020202020204" pitchFamily="34" charset="0"/>
                        </a:rPr>
                      </a:br>
                      <a:endParaRPr lang="es-CO" sz="1400" b="0" dirty="0">
                        <a:effectLst/>
                        <a:latin typeface="Century Gothic" panose="020B0502020202020204" pitchFamily="34" charset="0"/>
                      </a:endParaRPr>
                    </a:p>
                  </a:txBody>
                  <a:tcPr marL="28575" marR="28575" marT="0" marB="0" anchor="ctr">
                    <a:solidFill>
                      <a:schemeClr val="bg1"/>
                    </a:solidFill>
                  </a:tcPr>
                </a:tc>
                <a:tc>
                  <a:txBody>
                    <a:bodyPr/>
                    <a:lstStyle/>
                    <a:p>
                      <a:pPr algn="ctr" rtl="0" fontAlgn="b"/>
                      <a:r>
                        <a:rPr lang="es-MX" sz="1400" b="0">
                          <a:effectLst/>
                          <a:latin typeface="Century Gothic" panose="020B0502020202020204" pitchFamily="34" charset="0"/>
                        </a:rPr>
                        <a:t>Realizar estudios y documentos técnicos en ordenamiento territorial</a:t>
                      </a:r>
                      <a:br>
                        <a:rPr lang="es-MX" sz="1400" b="0">
                          <a:effectLst/>
                          <a:latin typeface="Century Gothic" panose="020B0502020202020204" pitchFamily="34" charset="0"/>
                        </a:rPr>
                      </a:br>
                      <a:endParaRPr lang="es-MX" sz="1400" b="0">
                        <a:effectLst/>
                        <a:latin typeface="Century Gothic" panose="020B0502020202020204" pitchFamily="34" charset="0"/>
                      </a:endParaRPr>
                    </a:p>
                  </a:txBody>
                  <a:tcPr marL="28575" marR="28575" marT="0" marB="0" anchor="ctr">
                    <a:solidFill>
                      <a:schemeClr val="bg1"/>
                    </a:solidFill>
                  </a:tcPr>
                </a:tc>
                <a:tc>
                  <a:txBody>
                    <a:bodyPr/>
                    <a:lstStyle/>
                    <a:p>
                      <a:pPr algn="ctr" rtl="0" fontAlgn="ctr"/>
                      <a:r>
                        <a:rPr lang="es-CO" sz="1400" b="0">
                          <a:effectLst/>
                          <a:latin typeface="Century Gothic" panose="020B0502020202020204" pitchFamily="34" charset="0"/>
                        </a:rPr>
                        <a:t>50,000,000</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No especifica </a:t>
                      </a:r>
                    </a:p>
                  </a:txBody>
                  <a:tcPr marL="28575" marR="28575" marT="0" marB="0" anchor="ctr">
                    <a:solidFill>
                      <a:schemeClr val="bg1"/>
                    </a:solidFill>
                  </a:tcPr>
                </a:tc>
                <a:extLst>
                  <a:ext uri="{0D108BD9-81ED-4DB2-BD59-A6C34878D82A}">
                    <a16:rowId xmlns:a16="http://schemas.microsoft.com/office/drawing/2014/main" val="519280583"/>
                  </a:ext>
                </a:extLst>
              </a:tr>
              <a:tr h="775929">
                <a:tc>
                  <a:txBody>
                    <a:bodyPr/>
                    <a:lstStyle/>
                    <a:p>
                      <a:pPr algn="ctr"/>
                      <a:r>
                        <a:rPr lang="es-MX" sz="1400" dirty="0">
                          <a:solidFill>
                            <a:schemeClr val="bg1"/>
                          </a:solidFill>
                          <a:latin typeface="Century Gothic" panose="020B0502020202020204" pitchFamily="34" charset="0"/>
                        </a:rPr>
                        <a:t>Pupiales</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Vivienda, ciudad y</a:t>
                      </a:r>
                      <a:br>
                        <a:rPr lang="es-CO" sz="1400" b="0" dirty="0">
                          <a:solidFill>
                            <a:schemeClr val="bg1"/>
                          </a:solidFill>
                          <a:effectLst/>
                          <a:latin typeface="Century Gothic" panose="020B0502020202020204" pitchFamily="34" charset="0"/>
                        </a:rPr>
                      </a:br>
                      <a:r>
                        <a:rPr lang="es-CO" sz="1400" b="0" dirty="0">
                          <a:solidFill>
                            <a:schemeClr val="bg1"/>
                          </a:solidFill>
                          <a:effectLst/>
                          <a:latin typeface="Century Gothic" panose="020B0502020202020204" pitchFamily="34" charset="0"/>
                        </a:rPr>
                        <a:t>territorio</a:t>
                      </a: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Ordenamiento territorial y desarrollo urbano</a:t>
                      </a:r>
                    </a:p>
                  </a:txBody>
                  <a:tcPr marL="28575" marR="28575" marT="0" marB="0" anchor="ctr">
                    <a:solidFill>
                      <a:srgbClr val="01842D"/>
                    </a:solidFill>
                  </a:tcPr>
                </a:tc>
                <a:tc>
                  <a:txBody>
                    <a:bodyPr/>
                    <a:lstStyle/>
                    <a:p>
                      <a:pPr algn="ctr" rtl="0" fontAlgn="b"/>
                      <a:r>
                        <a:rPr lang="es-MX" sz="1400" b="0" dirty="0">
                          <a:solidFill>
                            <a:schemeClr val="bg1"/>
                          </a:solidFill>
                          <a:effectLst/>
                          <a:latin typeface="Century Gothic" panose="020B0502020202020204" pitchFamily="34" charset="0"/>
                        </a:rPr>
                        <a:t>Gestionar ante entidades competentes para actualizar el esquema de ordenamiento Territorial del municipio</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1,775,508,810</a:t>
                      </a:r>
                      <a:br>
                        <a:rPr lang="es-CO" sz="1400" b="0" dirty="0">
                          <a:solidFill>
                            <a:schemeClr val="bg1"/>
                          </a:solidFill>
                          <a:effectLst/>
                          <a:latin typeface="Century Gothic" panose="020B0502020202020204" pitchFamily="34" charset="0"/>
                        </a:rPr>
                      </a:br>
                      <a:r>
                        <a:rPr lang="es-CO" sz="1400" b="0" dirty="0">
                          <a:solidFill>
                            <a:schemeClr val="bg1"/>
                          </a:solidFill>
                          <a:effectLst/>
                          <a:latin typeface="Century Gothic" panose="020B0502020202020204" pitchFamily="34" charset="0"/>
                        </a:rPr>
                        <a:t>(Programa presupuestal) </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No especifica </a:t>
                      </a:r>
                    </a:p>
                  </a:txBody>
                  <a:tcPr marL="28575" marR="28575" marT="0" marB="0" anchor="ctr">
                    <a:solidFill>
                      <a:srgbClr val="01842D"/>
                    </a:solidFill>
                  </a:tcPr>
                </a:tc>
                <a:extLst>
                  <a:ext uri="{0D108BD9-81ED-4DB2-BD59-A6C34878D82A}">
                    <a16:rowId xmlns:a16="http://schemas.microsoft.com/office/drawing/2014/main" val="2963885877"/>
                  </a:ext>
                </a:extLst>
              </a:tr>
              <a:tr h="775929">
                <a:tc>
                  <a:txBody>
                    <a:bodyPr/>
                    <a:lstStyle/>
                    <a:p>
                      <a:pPr algn="ctr"/>
                      <a:r>
                        <a:rPr lang="es-MX" sz="1400" dirty="0">
                          <a:latin typeface="Century Gothic" panose="020B0502020202020204" pitchFamily="34" charset="0"/>
                        </a:rPr>
                        <a:t>Aldana</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b="0" dirty="0">
                          <a:latin typeface="Century Gothic" panose="020B0502020202020204" pitchFamily="34" charset="0"/>
                          <a:ea typeface="Inter Bold" panose="020B0604020202020204" charset="0"/>
                        </a:rPr>
                        <a:t>SI</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No </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rtl="0" fontAlgn="ctr"/>
                      <a:r>
                        <a:rPr lang="es-CO" sz="1400" b="0">
                          <a:effectLst/>
                          <a:latin typeface="Century Gothic" panose="020B0502020202020204" pitchFamily="34" charset="0"/>
                        </a:rPr>
                        <a:t>Vivienda, ciudad y</a:t>
                      </a:r>
                      <a:br>
                        <a:rPr lang="es-CO" sz="1400" b="0">
                          <a:effectLst/>
                          <a:latin typeface="Century Gothic" panose="020B0502020202020204" pitchFamily="34" charset="0"/>
                        </a:rPr>
                      </a:br>
                      <a:r>
                        <a:rPr lang="es-CO" sz="1400" b="0">
                          <a:effectLst/>
                          <a:latin typeface="Century Gothic" panose="020B0502020202020204" pitchFamily="34" charset="0"/>
                        </a:rPr>
                        <a:t>territorio</a:t>
                      </a:r>
                    </a:p>
                  </a:txBody>
                  <a:tcPr marL="28575" marR="28575" marT="0" marB="0" anchor="ctr">
                    <a:solidFill>
                      <a:schemeClr val="bg1"/>
                    </a:solidFill>
                  </a:tcPr>
                </a:tc>
                <a:tc>
                  <a:txBody>
                    <a:bodyPr/>
                    <a:lstStyle/>
                    <a:p>
                      <a:pPr algn="ctr" rtl="0" fontAlgn="ctr"/>
                      <a:r>
                        <a:rPr lang="es-MX" sz="1400" b="0">
                          <a:effectLst/>
                          <a:latin typeface="Century Gothic" panose="020B0502020202020204" pitchFamily="34" charset="0"/>
                        </a:rPr>
                        <a:t>Ordenamiento territorial y desarrollo urbano</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Elaboración de esquema de ordenamiento territorial</a:t>
                      </a:r>
                    </a:p>
                  </a:txBody>
                  <a:tcPr marL="28575" marR="28575" marT="0" marB="0" anchor="ctr">
                    <a:solidFill>
                      <a:schemeClr val="bg1"/>
                    </a:solidFill>
                  </a:tcPr>
                </a:tc>
                <a:tc>
                  <a:txBody>
                    <a:bodyPr/>
                    <a:lstStyle/>
                    <a:p>
                      <a:pPr algn="ctr" rtl="0" fontAlgn="ctr"/>
                      <a:r>
                        <a:rPr lang="es-MX" sz="1400" b="0">
                          <a:effectLst/>
                          <a:latin typeface="Century Gothic" panose="020B0502020202020204" pitchFamily="34" charset="0"/>
                        </a:rPr>
                        <a:t>757,263,871</a:t>
                      </a:r>
                      <a:br>
                        <a:rPr lang="es-MX" sz="1400" b="0">
                          <a:effectLst/>
                          <a:latin typeface="Century Gothic" panose="020B0502020202020204" pitchFamily="34" charset="0"/>
                        </a:rPr>
                      </a:br>
                      <a:r>
                        <a:rPr lang="es-MX" sz="1400" b="0">
                          <a:effectLst/>
                          <a:latin typeface="Century Gothic" panose="020B0502020202020204" pitchFamily="34" charset="0"/>
                        </a:rPr>
                        <a:t>(Programa presupuestal, tiene 3 metas)</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Cofinanciación Nacional y Departamental </a:t>
                      </a:r>
                    </a:p>
                  </a:txBody>
                  <a:tcPr marL="28575" marR="28575" marT="0" marB="0" anchor="ctr">
                    <a:solidFill>
                      <a:schemeClr val="bg1"/>
                    </a:solidFill>
                  </a:tcPr>
                </a:tc>
                <a:extLst>
                  <a:ext uri="{0D108BD9-81ED-4DB2-BD59-A6C34878D82A}">
                    <a16:rowId xmlns:a16="http://schemas.microsoft.com/office/drawing/2014/main" val="975919811"/>
                  </a:ext>
                </a:extLst>
              </a:tr>
              <a:tr h="874411">
                <a:tc>
                  <a:txBody>
                    <a:bodyPr/>
                    <a:lstStyle/>
                    <a:p>
                      <a:pPr algn="ctr"/>
                      <a:r>
                        <a:rPr lang="es-MX" sz="1400" b="0" dirty="0" err="1">
                          <a:solidFill>
                            <a:schemeClr val="bg1"/>
                          </a:solidFill>
                          <a:latin typeface="Century Gothic" panose="020B0502020202020204" pitchFamily="34" charset="0"/>
                          <a:ea typeface="Inter Bold" panose="020B0604020202020204" charset="0"/>
                        </a:rPr>
                        <a:t>Gualmatan</a:t>
                      </a:r>
                      <a:r>
                        <a:rPr lang="es-MX" sz="1400" b="0" dirty="0">
                          <a:solidFill>
                            <a:schemeClr val="bg1"/>
                          </a:solidFill>
                          <a:latin typeface="Century Gothic" panose="020B0502020202020204" pitchFamily="34" charset="0"/>
                          <a:ea typeface="Inter Bold" panose="020B0604020202020204" charset="0"/>
                        </a:rPr>
                        <a:t> </a:t>
                      </a:r>
                      <a:endParaRPr lang="es-CO" sz="1400" b="0" dirty="0">
                        <a:solidFill>
                          <a:schemeClr val="bg1"/>
                        </a:solidFill>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b="0" dirty="0">
                          <a:latin typeface="Century Gothic" panose="020B0502020202020204" pitchFamily="34" charset="0"/>
                          <a:ea typeface="Inter Bold" panose="020B0604020202020204" charset="0"/>
                        </a:rPr>
                        <a:t>Si</a:t>
                      </a:r>
                      <a:endParaRPr lang="es-CO" sz="1400" b="0" dirty="0">
                        <a:latin typeface="Century Gothic" panose="020B0502020202020204" pitchFamily="34" charset="0"/>
                        <a:ea typeface="Inter Bold" panose="020B0604020202020204" charset="0"/>
                      </a:endParaRPr>
                    </a:p>
                  </a:txBody>
                  <a:tcPr>
                    <a:solidFill>
                      <a:srgbClr val="01842D"/>
                    </a:solidFill>
                  </a:tcPr>
                </a:tc>
                <a:tc>
                  <a:txBody>
                    <a:bodyPr/>
                    <a:lstStyle/>
                    <a:p>
                      <a:pPr algn="ctr"/>
                      <a:r>
                        <a:rPr lang="es-MX" sz="1400" dirty="0">
                          <a:latin typeface="Century Gothic" panose="020B0502020202020204" pitchFamily="34" charset="0"/>
                        </a:rPr>
                        <a:t>No </a:t>
                      </a:r>
                      <a:endParaRPr lang="es-CO" sz="1400" b="0" dirty="0">
                        <a:latin typeface="Century Gothic" panose="020B0502020202020204" pitchFamily="34" charset="0"/>
                        <a:ea typeface="Inter Bold" panose="020B0604020202020204" charset="0"/>
                      </a:endParaRPr>
                    </a:p>
                  </a:txBody>
                  <a:tcP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Vivienda, ciudad y</a:t>
                      </a:r>
                      <a:br>
                        <a:rPr lang="es-CO" sz="1400" b="0" dirty="0">
                          <a:solidFill>
                            <a:schemeClr val="bg1"/>
                          </a:solidFill>
                          <a:effectLst/>
                          <a:latin typeface="Century Gothic" panose="020B0502020202020204" pitchFamily="34" charset="0"/>
                        </a:rPr>
                      </a:br>
                      <a:r>
                        <a:rPr lang="es-CO" sz="1400" b="0" dirty="0">
                          <a:solidFill>
                            <a:schemeClr val="bg1"/>
                          </a:solidFill>
                          <a:effectLst/>
                          <a:latin typeface="Century Gothic" panose="020B0502020202020204" pitchFamily="34" charset="0"/>
                        </a:rPr>
                        <a:t>territorio</a:t>
                      </a: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Ordenamiento territorial y desarrollo urbano</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Actualizar el esquema de Ordenamiento</a:t>
                      </a:r>
                      <a:br>
                        <a:rPr lang="es-CO" sz="1400" b="0" dirty="0">
                          <a:solidFill>
                            <a:schemeClr val="bg1"/>
                          </a:solidFill>
                          <a:effectLst/>
                          <a:latin typeface="Century Gothic" panose="020B0502020202020204" pitchFamily="34" charset="0"/>
                        </a:rPr>
                      </a:br>
                      <a:r>
                        <a:rPr lang="es-CO" sz="1400" b="0" dirty="0">
                          <a:solidFill>
                            <a:schemeClr val="bg1"/>
                          </a:solidFill>
                          <a:effectLst/>
                          <a:latin typeface="Century Gothic" panose="020B0502020202020204" pitchFamily="34" charset="0"/>
                        </a:rPr>
                        <a:t>Territorial </a:t>
                      </a: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864.690.170 (programa presupuestal, con 3 metas)</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No especifica </a:t>
                      </a:r>
                    </a:p>
                  </a:txBody>
                  <a:tcPr marL="28575" marR="28575" marT="0" marB="0" anchor="ctr">
                    <a:solidFill>
                      <a:srgbClr val="01842D"/>
                    </a:solidFill>
                  </a:tcPr>
                </a:tc>
                <a:extLst>
                  <a:ext uri="{0D108BD9-81ED-4DB2-BD59-A6C34878D82A}">
                    <a16:rowId xmlns:a16="http://schemas.microsoft.com/office/drawing/2014/main" val="1044067273"/>
                  </a:ext>
                </a:extLst>
              </a:tr>
              <a:tr h="775929">
                <a:tc>
                  <a:txBody>
                    <a:bodyPr/>
                    <a:lstStyle/>
                    <a:p>
                      <a:pPr algn="ctr"/>
                      <a:r>
                        <a:rPr lang="es-MX" sz="1400" b="0" dirty="0">
                          <a:latin typeface="Century Gothic" panose="020B0502020202020204" pitchFamily="34" charset="0"/>
                          <a:ea typeface="Inter Bold" panose="020B0604020202020204" charset="0"/>
                        </a:rPr>
                        <a:t>Contadero </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Si</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a:r>
                        <a:rPr lang="es-MX" sz="1400" dirty="0">
                          <a:latin typeface="Century Gothic" panose="020B0502020202020204" pitchFamily="34" charset="0"/>
                        </a:rPr>
                        <a:t>No</a:t>
                      </a:r>
                      <a:endParaRPr lang="es-CO" sz="1400" b="0" dirty="0">
                        <a:latin typeface="Century Gothic" panose="020B0502020202020204" pitchFamily="34" charset="0"/>
                        <a:ea typeface="Inter Bold" panose="020B0604020202020204" charset="0"/>
                      </a:endParaRPr>
                    </a:p>
                  </a:txBody>
                  <a:tcPr>
                    <a:solidFill>
                      <a:schemeClr val="bg1"/>
                    </a:solidFill>
                  </a:tcPr>
                </a:tc>
                <a:tc>
                  <a:txBody>
                    <a:bodyPr/>
                    <a:lstStyle/>
                    <a:p>
                      <a:pPr algn="ctr" rtl="0" fontAlgn="ctr"/>
                      <a:r>
                        <a:rPr lang="es-CO" sz="1400" b="0">
                          <a:effectLst/>
                          <a:latin typeface="Century Gothic" panose="020B0502020202020204" pitchFamily="34" charset="0"/>
                        </a:rPr>
                        <a:t>Ambiente y desarrollo sostenible</a:t>
                      </a:r>
                    </a:p>
                  </a:txBody>
                  <a:tcPr marL="28575" marR="28575" marT="0" marB="0" anchor="ctr">
                    <a:solidFill>
                      <a:schemeClr val="bg1"/>
                    </a:solidFill>
                  </a:tcPr>
                </a:tc>
                <a:tc>
                  <a:txBody>
                    <a:bodyPr/>
                    <a:lstStyle/>
                    <a:p>
                      <a:pPr algn="ctr" rtl="0" fontAlgn="ctr"/>
                      <a:r>
                        <a:rPr lang="es-CO" sz="1400" b="0">
                          <a:effectLst/>
                          <a:latin typeface="Century Gothic" panose="020B0502020202020204" pitchFamily="34" charset="0"/>
                        </a:rPr>
                        <a:t>Ordenamiento Ambiental Territorial</a:t>
                      </a:r>
                    </a:p>
                  </a:txBody>
                  <a:tcPr marL="28575" marR="28575" marT="0" marB="0" anchor="ctr">
                    <a:solidFill>
                      <a:schemeClr val="bg1"/>
                    </a:solidFill>
                  </a:tcPr>
                </a:tc>
                <a:tc>
                  <a:txBody>
                    <a:bodyPr/>
                    <a:lstStyle/>
                    <a:p>
                      <a:pPr algn="ctr" rtl="0" fontAlgn="b"/>
                      <a:r>
                        <a:rPr lang="es-MX" sz="1400" b="0">
                          <a:effectLst/>
                          <a:latin typeface="Century Gothic" panose="020B0502020202020204" pitchFamily="34" charset="0"/>
                        </a:rPr>
                        <a:t>Documentos de lineamientos técnicos para la actualización del Esquema de Ordenamiento Territorial</a:t>
                      </a:r>
                      <a:br>
                        <a:rPr lang="es-MX" sz="1400" b="0">
                          <a:effectLst/>
                          <a:latin typeface="Century Gothic" panose="020B0502020202020204" pitchFamily="34" charset="0"/>
                        </a:rPr>
                      </a:br>
                      <a:endParaRPr lang="es-MX" sz="1400" b="0">
                        <a:effectLst/>
                        <a:latin typeface="Century Gothic" panose="020B0502020202020204" pitchFamily="34" charset="0"/>
                      </a:endParaRPr>
                    </a:p>
                  </a:txBody>
                  <a:tcPr marL="28575" marR="28575" marT="0" marB="0" anchor="ctr">
                    <a:solidFill>
                      <a:schemeClr val="bg1"/>
                    </a:solidFill>
                  </a:tcPr>
                </a:tc>
                <a:tc>
                  <a:txBody>
                    <a:bodyPr/>
                    <a:lstStyle/>
                    <a:p>
                      <a:pPr algn="ctr" rtl="0" fontAlgn="t"/>
                      <a:r>
                        <a:rPr lang="es-MX" sz="1400" b="0" dirty="0">
                          <a:effectLst/>
                          <a:latin typeface="Century Gothic" panose="020B0502020202020204" pitchFamily="34" charset="0"/>
                        </a:rPr>
                        <a:t>1.138.668.161 (Programa presupuestal, tiene 3 metas)</a:t>
                      </a:r>
                      <a:br>
                        <a:rPr lang="es-MX" sz="1400" b="0" dirty="0">
                          <a:effectLst/>
                          <a:latin typeface="Century Gothic" panose="020B0502020202020204" pitchFamily="34" charset="0"/>
                        </a:rPr>
                      </a:br>
                      <a:endParaRPr lang="es-MX" sz="1400" b="0" dirty="0">
                        <a:effectLst/>
                        <a:latin typeface="Century Gothic" panose="020B0502020202020204" pitchFamily="34" charset="0"/>
                      </a:endParaRP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No especifica </a:t>
                      </a:r>
                    </a:p>
                  </a:txBody>
                  <a:tcPr marL="28575" marR="28575" marT="0" marB="0" anchor="ctr">
                    <a:solidFill>
                      <a:schemeClr val="bg1"/>
                    </a:solidFill>
                  </a:tcPr>
                </a:tc>
                <a:extLst>
                  <a:ext uri="{0D108BD9-81ED-4DB2-BD59-A6C34878D82A}">
                    <a16:rowId xmlns:a16="http://schemas.microsoft.com/office/drawing/2014/main" val="3452631032"/>
                  </a:ext>
                </a:extLst>
              </a:tr>
            </a:tbl>
          </a:graphicData>
        </a:graphic>
      </p:graphicFrame>
    </p:spTree>
    <p:extLst>
      <p:ext uri="{BB962C8B-B14F-4D97-AF65-F5344CB8AC3E}">
        <p14:creationId xmlns:p14="http://schemas.microsoft.com/office/powerpoint/2010/main" val="1405052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27" r="-60913" b="-15371"/>
            </a:stretch>
          </a:blipFill>
        </p:spPr>
      </p:sp>
      <p:grpSp>
        <p:nvGrpSpPr>
          <p:cNvPr id="3" name="Group 3"/>
          <p:cNvGrpSpPr/>
          <p:nvPr/>
        </p:nvGrpSpPr>
        <p:grpSpPr>
          <a:xfrm>
            <a:off x="11107207" y="-873677"/>
            <a:ext cx="8074594" cy="12345434"/>
            <a:chOff x="0" y="0"/>
            <a:chExt cx="2126642" cy="3251472"/>
          </a:xfrm>
        </p:grpSpPr>
        <p:sp>
          <p:nvSpPr>
            <p:cNvPr id="4" name="Freeform 4"/>
            <p:cNvSpPr/>
            <p:nvPr/>
          </p:nvSpPr>
          <p:spPr>
            <a:xfrm>
              <a:off x="0" y="0"/>
              <a:ext cx="2126642" cy="3251472"/>
            </a:xfrm>
            <a:custGeom>
              <a:avLst/>
              <a:gdLst/>
              <a:ahLst/>
              <a:cxnLst/>
              <a:rect l="l" t="t" r="r" b="b"/>
              <a:pathLst>
                <a:path w="2126642" h="3251472">
                  <a:moveTo>
                    <a:pt x="48899" y="0"/>
                  </a:moveTo>
                  <a:lnTo>
                    <a:pt x="2077743" y="0"/>
                  </a:lnTo>
                  <a:cubicBezTo>
                    <a:pt x="2090712" y="0"/>
                    <a:pt x="2103150" y="5152"/>
                    <a:pt x="2112320" y="14322"/>
                  </a:cubicBezTo>
                  <a:cubicBezTo>
                    <a:pt x="2121490" y="23492"/>
                    <a:pt x="2126642" y="35930"/>
                    <a:pt x="2126642" y="48899"/>
                  </a:cubicBezTo>
                  <a:lnTo>
                    <a:pt x="2126642" y="3202573"/>
                  </a:lnTo>
                  <a:cubicBezTo>
                    <a:pt x="2126642" y="3215542"/>
                    <a:pt x="2121490" y="3227980"/>
                    <a:pt x="2112320" y="3237150"/>
                  </a:cubicBezTo>
                  <a:cubicBezTo>
                    <a:pt x="2103150" y="3246320"/>
                    <a:pt x="2090712" y="3251472"/>
                    <a:pt x="2077743" y="3251472"/>
                  </a:cubicBezTo>
                  <a:lnTo>
                    <a:pt x="48899" y="3251472"/>
                  </a:lnTo>
                  <a:cubicBezTo>
                    <a:pt x="35930" y="3251472"/>
                    <a:pt x="23492" y="3246320"/>
                    <a:pt x="14322" y="3237150"/>
                  </a:cubicBezTo>
                  <a:cubicBezTo>
                    <a:pt x="5152" y="3227980"/>
                    <a:pt x="0" y="3215542"/>
                    <a:pt x="0" y="3202573"/>
                  </a:cubicBezTo>
                  <a:lnTo>
                    <a:pt x="0" y="48899"/>
                  </a:lnTo>
                  <a:cubicBezTo>
                    <a:pt x="0" y="35930"/>
                    <a:pt x="5152" y="23492"/>
                    <a:pt x="14322" y="14322"/>
                  </a:cubicBezTo>
                  <a:cubicBezTo>
                    <a:pt x="23492" y="5152"/>
                    <a:pt x="35930" y="0"/>
                    <a:pt x="48899" y="0"/>
                  </a:cubicBezTo>
                  <a:close/>
                </a:path>
              </a:pathLst>
            </a:custGeom>
            <a:solidFill>
              <a:srgbClr val="01842D"/>
            </a:solidFill>
          </p:spPr>
        </p:sp>
        <p:sp>
          <p:nvSpPr>
            <p:cNvPr id="5" name="TextBox 5"/>
            <p:cNvSpPr txBox="1"/>
            <p:nvPr/>
          </p:nvSpPr>
          <p:spPr>
            <a:xfrm>
              <a:off x="0" y="-47625"/>
              <a:ext cx="2126642" cy="3299097"/>
            </a:xfrm>
            <a:prstGeom prst="rect">
              <a:avLst/>
            </a:prstGeom>
          </p:spPr>
          <p:txBody>
            <a:bodyPr lIns="50800" tIns="50800" rIns="50800" bIns="50800" rtlCol="0" anchor="ctr"/>
            <a:lstStyle/>
            <a:p>
              <a:pPr algn="ctr">
                <a:lnSpc>
                  <a:spcPts val="3393"/>
                </a:lnSpc>
              </a:pPr>
              <a:endParaRPr/>
            </a:p>
          </p:txBody>
        </p:sp>
      </p:grpSp>
      <p:sp>
        <p:nvSpPr>
          <p:cNvPr id="6" name="Freeform 6"/>
          <p:cNvSpPr/>
          <p:nvPr/>
        </p:nvSpPr>
        <p:spPr>
          <a:xfrm>
            <a:off x="313862" y="242846"/>
            <a:ext cx="10924312" cy="10112389"/>
          </a:xfrm>
          <a:custGeom>
            <a:avLst/>
            <a:gdLst/>
            <a:ahLst/>
            <a:cxnLst/>
            <a:rect l="l" t="t" r="r" b="b"/>
            <a:pathLst>
              <a:path w="10924312" h="10112389">
                <a:moveTo>
                  <a:pt x="0" y="0"/>
                </a:moveTo>
                <a:lnTo>
                  <a:pt x="10924312" y="0"/>
                </a:lnTo>
                <a:lnTo>
                  <a:pt x="10924312" y="10112389"/>
                </a:lnTo>
                <a:lnTo>
                  <a:pt x="0" y="10112389"/>
                </a:lnTo>
                <a:lnTo>
                  <a:pt x="0" y="0"/>
                </a:lnTo>
                <a:close/>
              </a:path>
            </a:pathLst>
          </a:custGeom>
          <a:blipFill>
            <a:blip r:embed="rId4">
              <a:extLst>
                <a:ext uri="{96DAC541-7B7A-43D3-8B79-37D633B846F1}">
                  <asvg:svgBlip xmlns:asvg="http://schemas.microsoft.com/office/drawing/2016/SVG/main" r:embed="rId5"/>
                </a:ext>
              </a:extLst>
            </a:blip>
            <a:stretch>
              <a:fillRect l="-1850" t="-435" r="-42011"/>
            </a:stretch>
          </a:blipFill>
        </p:spPr>
      </p:sp>
      <p:grpSp>
        <p:nvGrpSpPr>
          <p:cNvPr id="7" name="Group 7"/>
          <p:cNvGrpSpPr/>
          <p:nvPr/>
        </p:nvGrpSpPr>
        <p:grpSpPr>
          <a:xfrm>
            <a:off x="645510" y="755740"/>
            <a:ext cx="17806801" cy="9288414"/>
            <a:chOff x="0" y="0"/>
            <a:chExt cx="2918927" cy="2345553"/>
          </a:xfrm>
        </p:grpSpPr>
        <p:sp>
          <p:nvSpPr>
            <p:cNvPr id="8" name="Freeform 8"/>
            <p:cNvSpPr/>
            <p:nvPr/>
          </p:nvSpPr>
          <p:spPr>
            <a:xfrm>
              <a:off x="0" y="0"/>
              <a:ext cx="2918927" cy="2345553"/>
            </a:xfrm>
            <a:custGeom>
              <a:avLst/>
              <a:gdLst/>
              <a:ahLst/>
              <a:cxnLst/>
              <a:rect l="l" t="t" r="r" b="b"/>
              <a:pathLst>
                <a:path w="2918927" h="2345553">
                  <a:moveTo>
                    <a:pt x="35626" y="0"/>
                  </a:moveTo>
                  <a:lnTo>
                    <a:pt x="2883301" y="0"/>
                  </a:lnTo>
                  <a:cubicBezTo>
                    <a:pt x="2892749" y="0"/>
                    <a:pt x="2901811" y="3753"/>
                    <a:pt x="2908492" y="10435"/>
                  </a:cubicBezTo>
                  <a:cubicBezTo>
                    <a:pt x="2915173" y="17116"/>
                    <a:pt x="2918927" y="26178"/>
                    <a:pt x="2918927" y="35626"/>
                  </a:cubicBezTo>
                  <a:lnTo>
                    <a:pt x="2918927" y="2309927"/>
                  </a:lnTo>
                  <a:cubicBezTo>
                    <a:pt x="2918927" y="2319376"/>
                    <a:pt x="2915173" y="2328438"/>
                    <a:pt x="2908492" y="2335119"/>
                  </a:cubicBezTo>
                  <a:cubicBezTo>
                    <a:pt x="2901811" y="2341800"/>
                    <a:pt x="2892749" y="2345553"/>
                    <a:pt x="2883301" y="2345553"/>
                  </a:cubicBezTo>
                  <a:lnTo>
                    <a:pt x="35626" y="2345553"/>
                  </a:lnTo>
                  <a:cubicBezTo>
                    <a:pt x="26178" y="2345553"/>
                    <a:pt x="17116" y="2341800"/>
                    <a:pt x="10435" y="2335119"/>
                  </a:cubicBezTo>
                  <a:cubicBezTo>
                    <a:pt x="3753" y="2328438"/>
                    <a:pt x="0" y="2319376"/>
                    <a:pt x="0" y="2309927"/>
                  </a:cubicBezTo>
                  <a:lnTo>
                    <a:pt x="0" y="35626"/>
                  </a:lnTo>
                  <a:cubicBezTo>
                    <a:pt x="0" y="26178"/>
                    <a:pt x="3753" y="17116"/>
                    <a:pt x="10435" y="10435"/>
                  </a:cubicBezTo>
                  <a:cubicBezTo>
                    <a:pt x="17116" y="3753"/>
                    <a:pt x="26178" y="0"/>
                    <a:pt x="35626" y="0"/>
                  </a:cubicBezTo>
                  <a:close/>
                </a:path>
              </a:pathLst>
            </a:custGeom>
            <a:solidFill>
              <a:srgbClr val="FFFFFF"/>
            </a:solidFill>
          </p:spPr>
        </p:sp>
        <p:sp>
          <p:nvSpPr>
            <p:cNvPr id="9" name="TextBox 9"/>
            <p:cNvSpPr txBox="1"/>
            <p:nvPr/>
          </p:nvSpPr>
          <p:spPr>
            <a:xfrm>
              <a:off x="0" y="-47625"/>
              <a:ext cx="2918927" cy="2393178"/>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rot="-2700000">
            <a:off x="18202749" y="659502"/>
            <a:ext cx="430411" cy="461495"/>
            <a:chOff x="0" y="0"/>
            <a:chExt cx="1247548" cy="1337643"/>
          </a:xfrm>
        </p:grpSpPr>
        <p:sp>
          <p:nvSpPr>
            <p:cNvPr id="11" name="Freeform 11"/>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2" name="TextBox 12"/>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rot="-2700000">
            <a:off x="18154950" y="9317791"/>
            <a:ext cx="430411" cy="461495"/>
            <a:chOff x="0" y="0"/>
            <a:chExt cx="1247548" cy="1337643"/>
          </a:xfrm>
        </p:grpSpPr>
        <p:sp>
          <p:nvSpPr>
            <p:cNvPr id="17" name="Freeform 17"/>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8" name="TextBox 18"/>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sp>
        <p:nvSpPr>
          <p:cNvPr id="21" name="TextBox 21"/>
          <p:cNvSpPr txBox="1"/>
          <p:nvPr/>
        </p:nvSpPr>
        <p:spPr>
          <a:xfrm>
            <a:off x="1106649" y="1140720"/>
            <a:ext cx="16535841" cy="2184124"/>
          </a:xfrm>
          <a:prstGeom prst="rect">
            <a:avLst/>
          </a:prstGeom>
        </p:spPr>
        <p:txBody>
          <a:bodyPr wrap="square" lIns="0" tIns="0" rIns="0" bIns="0" rtlCol="0" anchor="t">
            <a:spAutoFit/>
          </a:bodyPr>
          <a:lstStyle/>
          <a:p>
            <a:pPr algn="r">
              <a:lnSpc>
                <a:spcPts val="5750"/>
              </a:lnSpc>
            </a:pPr>
            <a:r>
              <a:rPr lang="en-US" sz="4600" b="1" dirty="0" err="1">
                <a:solidFill>
                  <a:srgbClr val="10A13B"/>
                </a:solidFill>
                <a:latin typeface="Inter Bold"/>
                <a:ea typeface="Inter Bold"/>
                <a:cs typeface="Inter Bold"/>
                <a:sym typeface="Inter Bold"/>
              </a:rPr>
              <a:t>Incorporación</a:t>
            </a:r>
            <a:r>
              <a:rPr lang="en-US" sz="4600" b="1" dirty="0">
                <a:solidFill>
                  <a:srgbClr val="10A13B"/>
                </a:solidFill>
                <a:latin typeface="Inter Bold"/>
                <a:ea typeface="Inter Bold"/>
                <a:cs typeface="Inter Bold"/>
                <a:sym typeface="Inter Bold"/>
              </a:rPr>
              <a:t> del </a:t>
            </a:r>
            <a:r>
              <a:rPr lang="en-US" sz="4600" b="1" dirty="0" err="1">
                <a:solidFill>
                  <a:srgbClr val="10A13B"/>
                </a:solidFill>
                <a:latin typeface="Inter Bold"/>
                <a:ea typeface="Inter Bold"/>
                <a:cs typeface="Inter Bold"/>
                <a:sym typeface="Inter Bold"/>
              </a:rPr>
              <a:t>ordenamiento</a:t>
            </a:r>
            <a:r>
              <a:rPr lang="en-US" sz="4600" b="1" dirty="0">
                <a:solidFill>
                  <a:srgbClr val="10A13B"/>
                </a:solidFill>
                <a:latin typeface="Inter Bold"/>
                <a:ea typeface="Inter Bold"/>
                <a:cs typeface="Inter Bold"/>
                <a:sym typeface="Inter Bold"/>
              </a:rPr>
              <a:t> territorial </a:t>
            </a:r>
            <a:r>
              <a:rPr lang="en-US" sz="4600" b="1" dirty="0" err="1">
                <a:solidFill>
                  <a:srgbClr val="10A13B"/>
                </a:solidFill>
                <a:latin typeface="Inter Bold"/>
                <a:ea typeface="Inter Bold"/>
                <a:cs typeface="Inter Bold"/>
                <a:sym typeface="Inter Bold"/>
              </a:rPr>
              <a:t>en</a:t>
            </a:r>
            <a:r>
              <a:rPr lang="en-US" sz="4600" b="1" dirty="0">
                <a:solidFill>
                  <a:srgbClr val="10A13B"/>
                </a:solidFill>
                <a:latin typeface="Inter Bold"/>
                <a:ea typeface="Inter Bold"/>
                <a:cs typeface="Inter Bold"/>
                <a:sym typeface="Inter Bold"/>
              </a:rPr>
              <a:t> los planes de </a:t>
            </a:r>
            <a:r>
              <a:rPr lang="en-US" sz="4600" b="1" dirty="0" err="1">
                <a:solidFill>
                  <a:srgbClr val="10A13B"/>
                </a:solidFill>
                <a:latin typeface="Inter Bold"/>
                <a:ea typeface="Inter Bold"/>
                <a:cs typeface="Inter Bold"/>
                <a:sym typeface="Inter Bold"/>
              </a:rPr>
              <a:t>desarrollo</a:t>
            </a:r>
            <a:r>
              <a:rPr lang="en-US" sz="4600" b="1" dirty="0">
                <a:solidFill>
                  <a:srgbClr val="10A13B"/>
                </a:solidFill>
                <a:latin typeface="Inter Bold"/>
                <a:ea typeface="Inter Bold"/>
                <a:cs typeface="Inter Bold"/>
                <a:sym typeface="Inter Bold"/>
              </a:rPr>
              <a:t> Municipal</a:t>
            </a:r>
          </a:p>
          <a:p>
            <a:pPr marL="0" lvl="0" indent="0" algn="r">
              <a:lnSpc>
                <a:spcPts val="5750"/>
              </a:lnSpc>
            </a:pPr>
            <a:endParaRPr lang="en-US" sz="4600" b="1" dirty="0">
              <a:solidFill>
                <a:srgbClr val="10A13B"/>
              </a:solidFill>
              <a:latin typeface="Inter Bold"/>
              <a:ea typeface="Inter Bold"/>
              <a:cs typeface="Inter Bold"/>
              <a:sym typeface="Inter Bold"/>
            </a:endParaRPr>
          </a:p>
        </p:txBody>
      </p:sp>
      <p:graphicFrame>
        <p:nvGraphicFramePr>
          <p:cNvPr id="19" name="Tabla 18">
            <a:extLst>
              <a:ext uri="{FF2B5EF4-FFF2-40B4-BE49-F238E27FC236}">
                <a16:creationId xmlns:a16="http://schemas.microsoft.com/office/drawing/2014/main" id="{E3FB95D5-C4C5-446C-8404-B4B79192E077}"/>
              </a:ext>
            </a:extLst>
          </p:cNvPr>
          <p:cNvGraphicFramePr>
            <a:graphicFrameLocks noGrp="1"/>
          </p:cNvGraphicFramePr>
          <p:nvPr>
            <p:extLst>
              <p:ext uri="{D42A27DB-BD31-4B8C-83A1-F6EECF244321}">
                <p14:modId xmlns:p14="http://schemas.microsoft.com/office/powerpoint/2010/main" val="2158242837"/>
              </p:ext>
            </p:extLst>
          </p:nvPr>
        </p:nvGraphicFramePr>
        <p:xfrm>
          <a:off x="1162220" y="2798920"/>
          <a:ext cx="16845015" cy="7095326"/>
        </p:xfrm>
        <a:graphic>
          <a:graphicData uri="http://schemas.openxmlformats.org/drawingml/2006/table">
            <a:tbl>
              <a:tblPr firstRow="1" bandRow="1">
                <a:tableStyleId>{F5AB1C69-6EDB-4FF4-983F-18BD219EF322}</a:tableStyleId>
              </a:tblPr>
              <a:tblGrid>
                <a:gridCol w="1902235">
                  <a:extLst>
                    <a:ext uri="{9D8B030D-6E8A-4147-A177-3AD203B41FA5}">
                      <a16:colId xmlns:a16="http://schemas.microsoft.com/office/drawing/2014/main" val="3937258134"/>
                    </a:ext>
                  </a:extLst>
                </a:gridCol>
                <a:gridCol w="1852580">
                  <a:extLst>
                    <a:ext uri="{9D8B030D-6E8A-4147-A177-3AD203B41FA5}">
                      <a16:colId xmlns:a16="http://schemas.microsoft.com/office/drawing/2014/main" val="1607782502"/>
                    </a:ext>
                  </a:extLst>
                </a:gridCol>
                <a:gridCol w="1676400">
                  <a:extLst>
                    <a:ext uri="{9D8B030D-6E8A-4147-A177-3AD203B41FA5}">
                      <a16:colId xmlns:a16="http://schemas.microsoft.com/office/drawing/2014/main" val="1963491926"/>
                    </a:ext>
                  </a:extLst>
                </a:gridCol>
                <a:gridCol w="1328461">
                  <a:extLst>
                    <a:ext uri="{9D8B030D-6E8A-4147-A177-3AD203B41FA5}">
                      <a16:colId xmlns:a16="http://schemas.microsoft.com/office/drawing/2014/main" val="738710285"/>
                    </a:ext>
                  </a:extLst>
                </a:gridCol>
                <a:gridCol w="1948139">
                  <a:extLst>
                    <a:ext uri="{9D8B030D-6E8A-4147-A177-3AD203B41FA5}">
                      <a16:colId xmlns:a16="http://schemas.microsoft.com/office/drawing/2014/main" val="831273137"/>
                    </a:ext>
                  </a:extLst>
                </a:gridCol>
                <a:gridCol w="3925946">
                  <a:extLst>
                    <a:ext uri="{9D8B030D-6E8A-4147-A177-3AD203B41FA5}">
                      <a16:colId xmlns:a16="http://schemas.microsoft.com/office/drawing/2014/main" val="3542864180"/>
                    </a:ext>
                  </a:extLst>
                </a:gridCol>
                <a:gridCol w="2105627">
                  <a:extLst>
                    <a:ext uri="{9D8B030D-6E8A-4147-A177-3AD203B41FA5}">
                      <a16:colId xmlns:a16="http://schemas.microsoft.com/office/drawing/2014/main" val="3694248002"/>
                    </a:ext>
                  </a:extLst>
                </a:gridCol>
                <a:gridCol w="2105627">
                  <a:extLst>
                    <a:ext uri="{9D8B030D-6E8A-4147-A177-3AD203B41FA5}">
                      <a16:colId xmlns:a16="http://schemas.microsoft.com/office/drawing/2014/main" val="4258694945"/>
                    </a:ext>
                  </a:extLst>
                </a:gridCol>
              </a:tblGrid>
              <a:tr h="1217930">
                <a:tc>
                  <a:txBody>
                    <a:bodyPr/>
                    <a:lstStyle/>
                    <a:p>
                      <a:pPr algn="ctr"/>
                      <a:r>
                        <a:rPr lang="es-MX" sz="1600" dirty="0">
                          <a:latin typeface="Century Gothic" panose="020B0502020202020204" pitchFamily="34" charset="0"/>
                        </a:rPr>
                        <a:t>Municipio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Inclusión del Ordenamiento Territorial en los PDM	</a:t>
                      </a:r>
                      <a:endParaRPr lang="es-CO" sz="1600" dirty="0">
                        <a:latin typeface="Century Gothic" panose="020B0502020202020204" pitchFamily="34" charset="0"/>
                      </a:endParaRPr>
                    </a:p>
                  </a:txBody>
                  <a:tcPr anchor="ctr">
                    <a:solidFill>
                      <a:srgbClr val="24A642"/>
                    </a:solidFill>
                  </a:tcPr>
                </a:tc>
                <a:tc>
                  <a:txBody>
                    <a:bodyPr/>
                    <a:lstStyle/>
                    <a:p>
                      <a:pPr algn="ctr"/>
                      <a:r>
                        <a:rPr lang="es-CO" sz="1600" dirty="0">
                          <a:latin typeface="Century Gothic" panose="020B0502020202020204" pitchFamily="34" charset="0"/>
                        </a:rPr>
                        <a:t>Incorporación del Catastro multipropósito</a:t>
                      </a:r>
                    </a:p>
                  </a:txBody>
                  <a:tcPr anchor="ctr">
                    <a:solidFill>
                      <a:srgbClr val="24A642"/>
                    </a:solidFill>
                  </a:tcPr>
                </a:tc>
                <a:tc>
                  <a:txBody>
                    <a:bodyPr/>
                    <a:lstStyle/>
                    <a:p>
                      <a:pPr algn="ctr"/>
                      <a:r>
                        <a:rPr lang="es-CO" sz="1600" kern="1200" dirty="0">
                          <a:effectLst/>
                          <a:latin typeface="Century Gothic" panose="020B0502020202020204" pitchFamily="34" charset="0"/>
                        </a:rPr>
                        <a:t>Sector</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Programa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Meta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Recursos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Fuente</a:t>
                      </a:r>
                      <a:endParaRPr lang="es-CO" sz="1600" dirty="0">
                        <a:latin typeface="Century Gothic" panose="020B0502020202020204" pitchFamily="34" charset="0"/>
                      </a:endParaRPr>
                    </a:p>
                  </a:txBody>
                  <a:tcPr anchor="ctr">
                    <a:solidFill>
                      <a:srgbClr val="24A642"/>
                    </a:solidFill>
                  </a:tcPr>
                </a:tc>
                <a:extLst>
                  <a:ext uri="{0D108BD9-81ED-4DB2-BD59-A6C34878D82A}">
                    <a16:rowId xmlns:a16="http://schemas.microsoft.com/office/drawing/2014/main" val="905626332"/>
                  </a:ext>
                </a:extLst>
              </a:tr>
              <a:tr h="775929">
                <a:tc>
                  <a:txBody>
                    <a:bodyPr/>
                    <a:lstStyle/>
                    <a:p>
                      <a:pPr algn="ctr"/>
                      <a:r>
                        <a:rPr lang="es-MX" sz="1400" dirty="0">
                          <a:latin typeface="Century Gothic" panose="020B0502020202020204" pitchFamily="34" charset="0"/>
                        </a:rPr>
                        <a:t>Tumaco </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No</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Si </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rtl="0" fontAlgn="ctr"/>
                      <a:r>
                        <a:rPr lang="es-CO" sz="1400" b="0" dirty="0">
                          <a:effectLst/>
                          <a:latin typeface="Century Gothic" panose="020B0502020202020204" pitchFamily="34" charset="0"/>
                        </a:rPr>
                        <a:t>-</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Planificación </a:t>
                      </a:r>
                      <a:r>
                        <a:rPr lang="es-MX" sz="1400" b="0" dirty="0" err="1">
                          <a:effectLst/>
                          <a:latin typeface="Century Gothic" panose="020B0502020202020204" pitchFamily="34" charset="0"/>
                        </a:rPr>
                        <a:t>terriotial</a:t>
                      </a:r>
                      <a:r>
                        <a:rPr lang="es-MX" sz="1400" b="0" dirty="0">
                          <a:effectLst/>
                          <a:latin typeface="Century Gothic" panose="020B0502020202020204" pitchFamily="34" charset="0"/>
                        </a:rPr>
                        <a:t> y gestión de los recursos municipales</a:t>
                      </a:r>
                    </a:p>
                  </a:txBody>
                  <a:tcPr marL="28575" marR="28575" marT="0" marB="0" anchor="ctr">
                    <a:solidFill>
                      <a:schemeClr val="bg1"/>
                    </a:solidFill>
                  </a:tcPr>
                </a:tc>
                <a:tc>
                  <a:txBody>
                    <a:bodyPr/>
                    <a:lstStyle/>
                    <a:p>
                      <a:pPr algn="ctr" rtl="0" fontAlgn="ctr"/>
                      <a:r>
                        <a:rPr lang="es-MX" sz="1400" b="0">
                          <a:effectLst/>
                          <a:latin typeface="Century Gothic" panose="020B0502020202020204" pitchFamily="34" charset="0"/>
                        </a:rPr>
                        <a:t>Gestión y adopción del catastro multiproposito</a:t>
                      </a:r>
                    </a:p>
                  </a:txBody>
                  <a:tcPr marL="28575" marR="28575" marT="0" marB="0" anchor="ctr">
                    <a:solidFill>
                      <a:schemeClr val="bg1"/>
                    </a:solidFill>
                  </a:tcPr>
                </a:tc>
                <a:tc>
                  <a:txBody>
                    <a:bodyPr/>
                    <a:lstStyle/>
                    <a:p>
                      <a:pPr algn="ctr" rtl="0" fontAlgn="ctr"/>
                      <a:r>
                        <a:rPr lang="es-CO" sz="1400" b="0">
                          <a:effectLst/>
                          <a:latin typeface="Century Gothic" panose="020B0502020202020204" pitchFamily="34" charset="0"/>
                        </a:rPr>
                        <a:t>1.040.000.000</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No especifica</a:t>
                      </a:r>
                    </a:p>
                  </a:txBody>
                  <a:tcPr marL="28575" marR="28575" marT="0" marB="0" anchor="ctr">
                    <a:solidFill>
                      <a:schemeClr val="bg1"/>
                    </a:solidFill>
                  </a:tcPr>
                </a:tc>
                <a:extLst>
                  <a:ext uri="{0D108BD9-81ED-4DB2-BD59-A6C34878D82A}">
                    <a16:rowId xmlns:a16="http://schemas.microsoft.com/office/drawing/2014/main" val="519280583"/>
                  </a:ext>
                </a:extLst>
              </a:tr>
              <a:tr h="775929">
                <a:tc>
                  <a:txBody>
                    <a:bodyPr/>
                    <a:lstStyle/>
                    <a:p>
                      <a:pPr algn="ctr"/>
                      <a:r>
                        <a:rPr lang="es-MX" sz="1400" b="0" dirty="0">
                          <a:solidFill>
                            <a:schemeClr val="bg1"/>
                          </a:solidFill>
                          <a:latin typeface="Century Gothic" panose="020B0502020202020204" pitchFamily="34" charset="0"/>
                          <a:ea typeface="Inter Bold" panose="020B0604020202020204" charset="0"/>
                        </a:rPr>
                        <a:t>Barbacoas </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No</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Vivienda, ciudad y</a:t>
                      </a:r>
                      <a:br>
                        <a:rPr lang="es-CO" sz="1400" b="0" dirty="0">
                          <a:solidFill>
                            <a:schemeClr val="bg1"/>
                          </a:solidFill>
                          <a:effectLst/>
                          <a:latin typeface="Century Gothic" panose="020B0502020202020204" pitchFamily="34" charset="0"/>
                        </a:rPr>
                      </a:br>
                      <a:r>
                        <a:rPr lang="es-CO" sz="1400" b="0" dirty="0">
                          <a:solidFill>
                            <a:schemeClr val="bg1"/>
                          </a:solidFill>
                          <a:effectLst/>
                          <a:latin typeface="Century Gothic" panose="020B0502020202020204" pitchFamily="34" charset="0"/>
                        </a:rPr>
                        <a:t>territorio</a:t>
                      </a: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Ordenamiento territorial y desarrollo urbano</a:t>
                      </a:r>
                    </a:p>
                  </a:txBody>
                  <a:tcPr marL="28575" marR="28575" marT="0" marB="0" anchor="ctr">
                    <a:solidFill>
                      <a:srgbClr val="01842D"/>
                    </a:solidFill>
                  </a:tcPr>
                </a:tc>
                <a:tc>
                  <a:txBody>
                    <a:bodyPr/>
                    <a:lstStyle/>
                    <a:p>
                      <a:pPr algn="ctr" rtl="0" fontAlgn="b"/>
                      <a:r>
                        <a:rPr lang="es-CO" sz="1400" b="0" dirty="0">
                          <a:solidFill>
                            <a:schemeClr val="bg1"/>
                          </a:solidFill>
                          <a:effectLst/>
                          <a:latin typeface="Century Gothic" panose="020B0502020202020204" pitchFamily="34" charset="0"/>
                        </a:rPr>
                        <a:t>Documento s de planeación en </a:t>
                      </a:r>
                      <a:r>
                        <a:rPr lang="es-CO" sz="1400" b="0" dirty="0" err="1">
                          <a:solidFill>
                            <a:schemeClr val="bg1"/>
                          </a:solidFill>
                          <a:effectLst/>
                          <a:latin typeface="Century Gothic" panose="020B0502020202020204" pitchFamily="34" charset="0"/>
                        </a:rPr>
                        <a:t>Ordenamien</a:t>
                      </a:r>
                      <a:r>
                        <a:rPr lang="es-CO" sz="1400" b="0" dirty="0">
                          <a:solidFill>
                            <a:schemeClr val="bg1"/>
                          </a:solidFill>
                          <a:effectLst/>
                          <a:latin typeface="Century Gothic" panose="020B0502020202020204" pitchFamily="34" charset="0"/>
                        </a:rPr>
                        <a:t> </a:t>
                      </a:r>
                      <a:r>
                        <a:rPr lang="es-CO" sz="1400" b="0" dirty="0" err="1">
                          <a:solidFill>
                            <a:schemeClr val="bg1"/>
                          </a:solidFill>
                          <a:effectLst/>
                          <a:latin typeface="Century Gothic" panose="020B0502020202020204" pitchFamily="34" charset="0"/>
                        </a:rPr>
                        <a:t>to</a:t>
                      </a:r>
                      <a:r>
                        <a:rPr lang="es-CO" sz="1400" b="0" dirty="0">
                          <a:solidFill>
                            <a:schemeClr val="bg1"/>
                          </a:solidFill>
                          <a:effectLst/>
                          <a:latin typeface="Century Gothic" panose="020B0502020202020204" pitchFamily="34" charset="0"/>
                        </a:rPr>
                        <a:t> Territorial implementa dos</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No especifica </a:t>
                      </a:r>
                    </a:p>
                  </a:txBody>
                  <a:tcPr marL="28575" marR="28575" marT="0" marB="0" anchor="ctr">
                    <a:solidFill>
                      <a:srgbClr val="01842D"/>
                    </a:solidFill>
                  </a:tcPr>
                </a:tc>
                <a:extLst>
                  <a:ext uri="{0D108BD9-81ED-4DB2-BD59-A6C34878D82A}">
                    <a16:rowId xmlns:a16="http://schemas.microsoft.com/office/drawing/2014/main" val="2963885877"/>
                  </a:ext>
                </a:extLst>
              </a:tr>
              <a:tr h="775929">
                <a:tc>
                  <a:txBody>
                    <a:bodyPr/>
                    <a:lstStyle/>
                    <a:p>
                      <a:pPr algn="ctr"/>
                      <a:r>
                        <a:rPr lang="es-MX" sz="1400" b="0" dirty="0">
                          <a:latin typeface="Century Gothic" panose="020B0502020202020204" pitchFamily="34" charset="0"/>
                          <a:ea typeface="Inter Bold" panose="020B0604020202020204" charset="0"/>
                        </a:rPr>
                        <a:t>Ricaurte </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Si</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No</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rtl="0" fontAlgn="ctr"/>
                      <a:r>
                        <a:rPr lang="es-CO" sz="1400" b="0">
                          <a:effectLst/>
                          <a:latin typeface="Century Gothic" panose="020B0502020202020204" pitchFamily="34" charset="0"/>
                        </a:rPr>
                        <a:t>Vivienda, ciudad y</a:t>
                      </a:r>
                      <a:br>
                        <a:rPr lang="es-CO" sz="1400" b="0">
                          <a:effectLst/>
                          <a:latin typeface="Century Gothic" panose="020B0502020202020204" pitchFamily="34" charset="0"/>
                        </a:rPr>
                      </a:br>
                      <a:r>
                        <a:rPr lang="es-CO" sz="1400" b="0">
                          <a:effectLst/>
                          <a:latin typeface="Century Gothic" panose="020B0502020202020204" pitchFamily="34" charset="0"/>
                        </a:rPr>
                        <a:t>territorio</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Ordenamiento territorial y desarrollo urbano</a:t>
                      </a:r>
                    </a:p>
                  </a:txBody>
                  <a:tcPr marL="28575" marR="28575" marT="0" marB="0" anchor="ctr">
                    <a:solidFill>
                      <a:schemeClr val="bg1"/>
                    </a:solidFill>
                  </a:tcPr>
                </a:tc>
                <a:tc>
                  <a:txBody>
                    <a:bodyPr/>
                    <a:lstStyle/>
                    <a:p>
                      <a:pPr algn="ctr" rtl="0" fontAlgn="b"/>
                      <a:r>
                        <a:rPr lang="es-MX" sz="1400" b="0" dirty="0">
                          <a:effectLst/>
                          <a:latin typeface="Century Gothic" panose="020B0502020202020204" pitchFamily="34" charset="0"/>
                        </a:rPr>
                        <a:t>Documentos de planeación (No especifica el alcance de la meta)</a:t>
                      </a:r>
                    </a:p>
                  </a:txBody>
                  <a:tcPr marL="28575" marR="28575" marT="0" marB="0" anchor="ctr">
                    <a:solidFill>
                      <a:schemeClr val="bg1"/>
                    </a:solidFill>
                  </a:tcPr>
                </a:tc>
                <a:tc>
                  <a:txBody>
                    <a:bodyPr/>
                    <a:lstStyle/>
                    <a:p>
                      <a:pPr algn="ctr" rtl="0" fontAlgn="ctr"/>
                      <a:r>
                        <a:rPr lang="es-CO" sz="1400" b="0">
                          <a:effectLst/>
                          <a:latin typeface="Century Gothic" panose="020B0502020202020204" pitchFamily="34" charset="0"/>
                        </a:rPr>
                        <a:t>$ 3.910.915.717,00</a:t>
                      </a:r>
                      <a:br>
                        <a:rPr lang="es-CO" sz="1400" b="0">
                          <a:effectLst/>
                          <a:latin typeface="Century Gothic" panose="020B0502020202020204" pitchFamily="34" charset="0"/>
                        </a:rPr>
                      </a:br>
                      <a:r>
                        <a:rPr lang="es-CO" sz="1400" b="0">
                          <a:effectLst/>
                          <a:latin typeface="Century Gothic" panose="020B0502020202020204" pitchFamily="34" charset="0"/>
                        </a:rPr>
                        <a:t>(Programa presupuestal)</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No especifica </a:t>
                      </a:r>
                    </a:p>
                  </a:txBody>
                  <a:tcPr marL="28575" marR="28575" marT="0" marB="0" anchor="ctr">
                    <a:solidFill>
                      <a:schemeClr val="bg1"/>
                    </a:solidFill>
                  </a:tcPr>
                </a:tc>
                <a:extLst>
                  <a:ext uri="{0D108BD9-81ED-4DB2-BD59-A6C34878D82A}">
                    <a16:rowId xmlns:a16="http://schemas.microsoft.com/office/drawing/2014/main" val="975919811"/>
                  </a:ext>
                </a:extLst>
              </a:tr>
              <a:tr h="874411">
                <a:tc>
                  <a:txBody>
                    <a:bodyPr/>
                    <a:lstStyle/>
                    <a:p>
                      <a:pPr algn="ctr"/>
                      <a:r>
                        <a:rPr lang="es-MX" sz="1400" b="0" dirty="0" err="1">
                          <a:solidFill>
                            <a:schemeClr val="bg1"/>
                          </a:solidFill>
                          <a:latin typeface="Century Gothic" panose="020B0502020202020204" pitchFamily="34" charset="0"/>
                          <a:ea typeface="Inter Bold" panose="020B0604020202020204" charset="0"/>
                        </a:rPr>
                        <a:t>Magüí</a:t>
                      </a:r>
                      <a:endParaRPr lang="es-MX" sz="1400" b="0" dirty="0">
                        <a:solidFill>
                          <a:schemeClr val="bg1"/>
                        </a:solidFill>
                        <a:latin typeface="Century Gothic" panose="020B0502020202020204" pitchFamily="34" charset="0"/>
                        <a:ea typeface="Inter Bold" panose="020B0604020202020204" charset="0"/>
                      </a:endParaRPr>
                    </a:p>
                    <a:p>
                      <a:pPr algn="ctr"/>
                      <a:r>
                        <a:rPr lang="es-MX" sz="1400" b="0" dirty="0">
                          <a:solidFill>
                            <a:schemeClr val="bg1"/>
                          </a:solidFill>
                          <a:latin typeface="Century Gothic" panose="020B0502020202020204" pitchFamily="34" charset="0"/>
                          <a:ea typeface="Inter Bold" panose="020B0604020202020204" charset="0"/>
                        </a:rPr>
                        <a:t>Payán</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Vivienda, ciudad y territorio</a:t>
                      </a:r>
                      <a:br>
                        <a:rPr lang="es-MX" sz="1400" b="0" dirty="0">
                          <a:solidFill>
                            <a:schemeClr val="bg1"/>
                          </a:solidFill>
                          <a:effectLst/>
                          <a:latin typeface="Century Gothic" panose="020B0502020202020204" pitchFamily="34" charset="0"/>
                        </a:rPr>
                      </a:br>
                      <a:br>
                        <a:rPr lang="es-MX" sz="1400" b="0" dirty="0">
                          <a:solidFill>
                            <a:schemeClr val="bg1"/>
                          </a:solidFill>
                          <a:effectLst/>
                          <a:latin typeface="Century Gothic" panose="020B0502020202020204" pitchFamily="34" charset="0"/>
                        </a:rPr>
                      </a:br>
                      <a:r>
                        <a:rPr lang="es-MX" sz="1400" b="0" dirty="0">
                          <a:solidFill>
                            <a:schemeClr val="bg1"/>
                          </a:solidFill>
                          <a:effectLst/>
                          <a:latin typeface="Century Gothic" panose="020B0502020202020204" pitchFamily="34" charset="0"/>
                        </a:rPr>
                        <a:t>Información Estadística</a:t>
                      </a: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Ordenamiento territorial y desarrollo urbano</a:t>
                      </a:r>
                      <a:br>
                        <a:rPr lang="es-MX" sz="1400" b="0" dirty="0">
                          <a:solidFill>
                            <a:schemeClr val="bg1"/>
                          </a:solidFill>
                          <a:effectLst/>
                          <a:latin typeface="Century Gothic" panose="020B0502020202020204" pitchFamily="34" charset="0"/>
                        </a:rPr>
                      </a:br>
                      <a:br>
                        <a:rPr lang="es-MX" sz="1400" b="0" dirty="0">
                          <a:solidFill>
                            <a:schemeClr val="bg1"/>
                          </a:solidFill>
                          <a:effectLst/>
                          <a:latin typeface="Century Gothic" panose="020B0502020202020204" pitchFamily="34" charset="0"/>
                        </a:rPr>
                      </a:br>
                      <a:r>
                        <a:rPr lang="es-MX" sz="1400" b="0" dirty="0">
                          <a:solidFill>
                            <a:schemeClr val="bg1"/>
                          </a:solidFill>
                          <a:effectLst/>
                          <a:latin typeface="Century Gothic" panose="020B0502020202020204" pitchFamily="34" charset="0"/>
                        </a:rPr>
                        <a:t>Generación de la información geográfica del territorio nacional</a:t>
                      </a:r>
                    </a:p>
                  </a:txBody>
                  <a:tcPr marL="28575" marR="28575" marT="0" marB="0" anchor="ctr">
                    <a:solidFill>
                      <a:srgbClr val="01842D"/>
                    </a:solidFill>
                  </a:tcPr>
                </a:tc>
                <a:tc>
                  <a:txBody>
                    <a:bodyPr/>
                    <a:lstStyle/>
                    <a:p>
                      <a:pPr algn="ctr" rtl="0" fontAlgn="b"/>
                      <a:r>
                        <a:rPr lang="es-MX" sz="1400" b="0" dirty="0">
                          <a:solidFill>
                            <a:schemeClr val="bg1"/>
                          </a:solidFill>
                          <a:effectLst/>
                          <a:latin typeface="Century Gothic" panose="020B0502020202020204" pitchFamily="34" charset="0"/>
                        </a:rPr>
                        <a:t>Actualizar 1 EOT en el cuatrienio</a:t>
                      </a:r>
                      <a:br>
                        <a:rPr lang="es-MX" sz="1400" b="0" dirty="0">
                          <a:solidFill>
                            <a:schemeClr val="bg1"/>
                          </a:solidFill>
                          <a:effectLst/>
                          <a:latin typeface="Century Gothic" panose="020B0502020202020204" pitchFamily="34" charset="0"/>
                        </a:rPr>
                      </a:br>
                      <a:br>
                        <a:rPr lang="es-MX" sz="1400" b="0" dirty="0">
                          <a:solidFill>
                            <a:schemeClr val="bg1"/>
                          </a:solidFill>
                          <a:effectLst/>
                          <a:latin typeface="Century Gothic" panose="020B0502020202020204" pitchFamily="34" charset="0"/>
                        </a:rPr>
                      </a:br>
                      <a:r>
                        <a:rPr lang="es-MX" sz="1400" b="0" dirty="0">
                          <a:solidFill>
                            <a:schemeClr val="bg1"/>
                          </a:solidFill>
                          <a:effectLst/>
                          <a:latin typeface="Century Gothic" panose="020B0502020202020204" pitchFamily="34" charset="0"/>
                        </a:rPr>
                        <a:t>Realizar 1 seguimiento y evaluación del EOT en el cuatrienio</a:t>
                      </a:r>
                      <a:br>
                        <a:rPr lang="es-MX" sz="1400" b="0" dirty="0">
                          <a:solidFill>
                            <a:schemeClr val="bg1"/>
                          </a:solidFill>
                          <a:effectLst/>
                          <a:latin typeface="Century Gothic" panose="020B0502020202020204" pitchFamily="34" charset="0"/>
                        </a:rPr>
                      </a:br>
                      <a:br>
                        <a:rPr lang="es-MX" sz="1400" b="0" dirty="0">
                          <a:solidFill>
                            <a:schemeClr val="bg1"/>
                          </a:solidFill>
                          <a:effectLst/>
                          <a:latin typeface="Century Gothic" panose="020B0502020202020204" pitchFamily="34" charset="0"/>
                        </a:rPr>
                      </a:br>
                      <a:r>
                        <a:rPr lang="es-MX" sz="1400" b="0" dirty="0">
                          <a:solidFill>
                            <a:schemeClr val="bg1"/>
                          </a:solidFill>
                          <a:effectLst/>
                          <a:latin typeface="Century Gothic" panose="020B0502020202020204" pitchFamily="34" charset="0"/>
                        </a:rPr>
                        <a:t>Sistema de Información catastral actualizado</a:t>
                      </a:r>
                      <a:br>
                        <a:rPr lang="es-MX" sz="1400" b="0" dirty="0">
                          <a:solidFill>
                            <a:schemeClr val="bg1"/>
                          </a:solidFill>
                          <a:effectLst/>
                          <a:latin typeface="Century Gothic" panose="020B0502020202020204" pitchFamily="34" charset="0"/>
                        </a:rPr>
                      </a:br>
                      <a:endParaRPr lang="es-MX" sz="1400" b="0" dirty="0">
                        <a:solidFill>
                          <a:schemeClr val="bg1"/>
                        </a:solidFill>
                        <a:effectLst/>
                        <a:latin typeface="Century Gothic" panose="020B0502020202020204" pitchFamily="34" charset="0"/>
                      </a:endParaRP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No especifica</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No especifica</a:t>
                      </a:r>
                    </a:p>
                  </a:txBody>
                  <a:tcPr marL="28575" marR="28575" marT="0" marB="0" anchor="ctr">
                    <a:solidFill>
                      <a:srgbClr val="01842D"/>
                    </a:solidFill>
                  </a:tcPr>
                </a:tc>
                <a:extLst>
                  <a:ext uri="{0D108BD9-81ED-4DB2-BD59-A6C34878D82A}">
                    <a16:rowId xmlns:a16="http://schemas.microsoft.com/office/drawing/2014/main" val="1044067273"/>
                  </a:ext>
                </a:extLst>
              </a:tr>
              <a:tr h="775929">
                <a:tc>
                  <a:txBody>
                    <a:bodyPr/>
                    <a:lstStyle/>
                    <a:p>
                      <a:pPr algn="ctr"/>
                      <a:r>
                        <a:rPr lang="es-MX" sz="1400" b="0" dirty="0">
                          <a:solidFill>
                            <a:schemeClr val="bg1"/>
                          </a:solidFill>
                          <a:latin typeface="Century Gothic" panose="020B0502020202020204" pitchFamily="34" charset="0"/>
                          <a:ea typeface="Inter Bold" panose="020B0604020202020204" charset="0"/>
                        </a:rPr>
                        <a:t> </a:t>
                      </a:r>
                      <a:r>
                        <a:rPr lang="es-MX" sz="1400" b="0" dirty="0">
                          <a:solidFill>
                            <a:schemeClr val="tx1"/>
                          </a:solidFill>
                          <a:latin typeface="Century Gothic" panose="020B0502020202020204" pitchFamily="34" charset="0"/>
                          <a:ea typeface="Inter Bold" panose="020B0604020202020204" charset="0"/>
                        </a:rPr>
                        <a:t>Roberto Payan</a:t>
                      </a:r>
                      <a:endParaRPr lang="es-CO" sz="1400" b="0" dirty="0">
                        <a:solidFill>
                          <a:schemeClr val="tx1"/>
                        </a:solidFill>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Si</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Si</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rtl="0" fontAlgn="ctr"/>
                      <a:r>
                        <a:rPr lang="es-CO" sz="1400" b="0">
                          <a:effectLst/>
                          <a:latin typeface="Century Gothic" panose="020B0502020202020204" pitchFamily="34" charset="0"/>
                        </a:rPr>
                        <a:t>Vivienda, ciudad y</a:t>
                      </a:r>
                      <a:br>
                        <a:rPr lang="es-CO" sz="1400" b="0">
                          <a:effectLst/>
                          <a:latin typeface="Century Gothic" panose="020B0502020202020204" pitchFamily="34" charset="0"/>
                        </a:rPr>
                      </a:br>
                      <a:r>
                        <a:rPr lang="es-CO" sz="1400" b="0">
                          <a:effectLst/>
                          <a:latin typeface="Century Gothic" panose="020B0502020202020204" pitchFamily="34" charset="0"/>
                        </a:rPr>
                        <a:t>territorio</a:t>
                      </a:r>
                    </a:p>
                  </a:txBody>
                  <a:tcPr marL="28575" marR="28575" marT="0" marB="0" anchor="ctr">
                    <a:solidFill>
                      <a:schemeClr val="bg1"/>
                    </a:solidFill>
                  </a:tcPr>
                </a:tc>
                <a:tc>
                  <a:txBody>
                    <a:bodyPr/>
                    <a:lstStyle/>
                    <a:p>
                      <a:pPr algn="ctr" rtl="0" fontAlgn="ctr"/>
                      <a:r>
                        <a:rPr lang="es-MX" sz="1400" b="0">
                          <a:effectLst/>
                          <a:latin typeface="Century Gothic" panose="020B0502020202020204" pitchFamily="34" charset="0"/>
                        </a:rPr>
                        <a:t>Ordenamiento territorial y desarrollo urbano</a:t>
                      </a:r>
                    </a:p>
                  </a:txBody>
                  <a:tcPr marL="28575" marR="28575" marT="0" marB="0" anchor="ctr">
                    <a:solidFill>
                      <a:schemeClr val="bg1"/>
                    </a:solidFill>
                  </a:tcPr>
                </a:tc>
                <a:tc>
                  <a:txBody>
                    <a:bodyPr/>
                    <a:lstStyle/>
                    <a:p>
                      <a:pPr algn="ctr" rtl="0" fontAlgn="b"/>
                      <a:r>
                        <a:rPr lang="es-MX" sz="1400" b="0">
                          <a:effectLst/>
                          <a:latin typeface="Century Gothic" panose="020B0502020202020204" pitchFamily="34" charset="0"/>
                        </a:rPr>
                        <a:t>Documentos de planeación en Ordenamiento </a:t>
                      </a:r>
                      <a:br>
                        <a:rPr lang="es-MX" sz="1400" b="0">
                          <a:effectLst/>
                          <a:latin typeface="Century Gothic" panose="020B0502020202020204" pitchFamily="34" charset="0"/>
                        </a:rPr>
                      </a:br>
                      <a:r>
                        <a:rPr lang="es-MX" sz="1400" b="0">
                          <a:effectLst/>
                          <a:latin typeface="Century Gothic" panose="020B0502020202020204" pitchFamily="34" charset="0"/>
                        </a:rPr>
                        <a:t>Territorial implementados </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No es claro </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No es claro </a:t>
                      </a:r>
                    </a:p>
                  </a:txBody>
                  <a:tcPr marL="28575" marR="28575" marT="0" marB="0" anchor="ctr">
                    <a:solidFill>
                      <a:schemeClr val="bg1"/>
                    </a:solidFill>
                  </a:tcPr>
                </a:tc>
                <a:extLst>
                  <a:ext uri="{0D108BD9-81ED-4DB2-BD59-A6C34878D82A}">
                    <a16:rowId xmlns:a16="http://schemas.microsoft.com/office/drawing/2014/main" val="3452631032"/>
                  </a:ext>
                </a:extLst>
              </a:tr>
              <a:tr h="775929">
                <a:tc>
                  <a:txBody>
                    <a:bodyPr/>
                    <a:lstStyle/>
                    <a:p>
                      <a:pPr algn="ctr"/>
                      <a:r>
                        <a:rPr lang="es-MX" sz="1400" b="0" dirty="0">
                          <a:solidFill>
                            <a:schemeClr val="tx1"/>
                          </a:solidFill>
                          <a:latin typeface="Century Gothic" panose="020B0502020202020204" pitchFamily="34" charset="0"/>
                          <a:ea typeface="Inter Bold" panose="020B0604020202020204" charset="0"/>
                        </a:rPr>
                        <a:t>El charco</a:t>
                      </a:r>
                      <a:endParaRPr lang="es-CO" sz="1400" b="0" dirty="0">
                        <a:solidFill>
                          <a:schemeClr val="tx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No</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Información </a:t>
                      </a:r>
                      <a:r>
                        <a:rPr lang="es-CO" sz="1400" b="0" dirty="0" err="1">
                          <a:solidFill>
                            <a:schemeClr val="bg1"/>
                          </a:solidFill>
                          <a:effectLst/>
                          <a:latin typeface="Century Gothic" panose="020B0502020202020204" pitchFamily="34" charset="0"/>
                        </a:rPr>
                        <a:t>estadistica</a:t>
                      </a:r>
                      <a:endParaRPr lang="es-CO" sz="1400" b="0" dirty="0">
                        <a:solidFill>
                          <a:schemeClr val="bg1"/>
                        </a:solidFill>
                        <a:effectLst/>
                        <a:latin typeface="Century Gothic" panose="020B0502020202020204" pitchFamily="34" charset="0"/>
                      </a:endParaRP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Predios catastralmente actualizados con enfoque multipropósito</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Predios catastralmente actualizados con enfoque multipropósito</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No especifica </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a:t>
                      </a:r>
                    </a:p>
                  </a:txBody>
                  <a:tcPr marL="28575" marR="28575" marT="0" marB="0" anchor="ctr">
                    <a:solidFill>
                      <a:srgbClr val="01842D"/>
                    </a:solidFill>
                  </a:tcPr>
                </a:tc>
                <a:extLst>
                  <a:ext uri="{0D108BD9-81ED-4DB2-BD59-A6C34878D82A}">
                    <a16:rowId xmlns:a16="http://schemas.microsoft.com/office/drawing/2014/main" val="1703337477"/>
                  </a:ext>
                </a:extLst>
              </a:tr>
            </a:tbl>
          </a:graphicData>
        </a:graphic>
      </p:graphicFrame>
    </p:spTree>
    <p:extLst>
      <p:ext uri="{BB962C8B-B14F-4D97-AF65-F5344CB8AC3E}">
        <p14:creationId xmlns:p14="http://schemas.microsoft.com/office/powerpoint/2010/main" val="2422571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27" r="-60913" b="-15371"/>
            </a:stretch>
          </a:blipFill>
        </p:spPr>
      </p:sp>
      <p:grpSp>
        <p:nvGrpSpPr>
          <p:cNvPr id="3" name="Group 3"/>
          <p:cNvGrpSpPr/>
          <p:nvPr/>
        </p:nvGrpSpPr>
        <p:grpSpPr>
          <a:xfrm>
            <a:off x="11107207" y="-873677"/>
            <a:ext cx="8074594" cy="12345434"/>
            <a:chOff x="0" y="0"/>
            <a:chExt cx="2126642" cy="3251472"/>
          </a:xfrm>
        </p:grpSpPr>
        <p:sp>
          <p:nvSpPr>
            <p:cNvPr id="4" name="Freeform 4"/>
            <p:cNvSpPr/>
            <p:nvPr/>
          </p:nvSpPr>
          <p:spPr>
            <a:xfrm>
              <a:off x="0" y="0"/>
              <a:ext cx="2126642" cy="3251472"/>
            </a:xfrm>
            <a:custGeom>
              <a:avLst/>
              <a:gdLst/>
              <a:ahLst/>
              <a:cxnLst/>
              <a:rect l="l" t="t" r="r" b="b"/>
              <a:pathLst>
                <a:path w="2126642" h="3251472">
                  <a:moveTo>
                    <a:pt x="48899" y="0"/>
                  </a:moveTo>
                  <a:lnTo>
                    <a:pt x="2077743" y="0"/>
                  </a:lnTo>
                  <a:cubicBezTo>
                    <a:pt x="2090712" y="0"/>
                    <a:pt x="2103150" y="5152"/>
                    <a:pt x="2112320" y="14322"/>
                  </a:cubicBezTo>
                  <a:cubicBezTo>
                    <a:pt x="2121490" y="23492"/>
                    <a:pt x="2126642" y="35930"/>
                    <a:pt x="2126642" y="48899"/>
                  </a:cubicBezTo>
                  <a:lnTo>
                    <a:pt x="2126642" y="3202573"/>
                  </a:lnTo>
                  <a:cubicBezTo>
                    <a:pt x="2126642" y="3215542"/>
                    <a:pt x="2121490" y="3227980"/>
                    <a:pt x="2112320" y="3237150"/>
                  </a:cubicBezTo>
                  <a:cubicBezTo>
                    <a:pt x="2103150" y="3246320"/>
                    <a:pt x="2090712" y="3251472"/>
                    <a:pt x="2077743" y="3251472"/>
                  </a:cubicBezTo>
                  <a:lnTo>
                    <a:pt x="48899" y="3251472"/>
                  </a:lnTo>
                  <a:cubicBezTo>
                    <a:pt x="35930" y="3251472"/>
                    <a:pt x="23492" y="3246320"/>
                    <a:pt x="14322" y="3237150"/>
                  </a:cubicBezTo>
                  <a:cubicBezTo>
                    <a:pt x="5152" y="3227980"/>
                    <a:pt x="0" y="3215542"/>
                    <a:pt x="0" y="3202573"/>
                  </a:cubicBezTo>
                  <a:lnTo>
                    <a:pt x="0" y="48899"/>
                  </a:lnTo>
                  <a:cubicBezTo>
                    <a:pt x="0" y="35930"/>
                    <a:pt x="5152" y="23492"/>
                    <a:pt x="14322" y="14322"/>
                  </a:cubicBezTo>
                  <a:cubicBezTo>
                    <a:pt x="23492" y="5152"/>
                    <a:pt x="35930" y="0"/>
                    <a:pt x="48899" y="0"/>
                  </a:cubicBezTo>
                  <a:close/>
                </a:path>
              </a:pathLst>
            </a:custGeom>
            <a:solidFill>
              <a:srgbClr val="01842D"/>
            </a:solidFill>
          </p:spPr>
        </p:sp>
        <p:sp>
          <p:nvSpPr>
            <p:cNvPr id="5" name="TextBox 5"/>
            <p:cNvSpPr txBox="1"/>
            <p:nvPr/>
          </p:nvSpPr>
          <p:spPr>
            <a:xfrm>
              <a:off x="0" y="-47625"/>
              <a:ext cx="2126642" cy="3299097"/>
            </a:xfrm>
            <a:prstGeom prst="rect">
              <a:avLst/>
            </a:prstGeom>
          </p:spPr>
          <p:txBody>
            <a:bodyPr lIns="50800" tIns="50800" rIns="50800" bIns="50800" rtlCol="0" anchor="ctr"/>
            <a:lstStyle/>
            <a:p>
              <a:pPr algn="ctr">
                <a:lnSpc>
                  <a:spcPts val="3393"/>
                </a:lnSpc>
              </a:pPr>
              <a:endParaRPr/>
            </a:p>
          </p:txBody>
        </p:sp>
      </p:grpSp>
      <p:sp>
        <p:nvSpPr>
          <p:cNvPr id="6" name="Freeform 6"/>
          <p:cNvSpPr/>
          <p:nvPr/>
        </p:nvSpPr>
        <p:spPr>
          <a:xfrm>
            <a:off x="313862" y="242846"/>
            <a:ext cx="10924312" cy="10112389"/>
          </a:xfrm>
          <a:custGeom>
            <a:avLst/>
            <a:gdLst/>
            <a:ahLst/>
            <a:cxnLst/>
            <a:rect l="l" t="t" r="r" b="b"/>
            <a:pathLst>
              <a:path w="10924312" h="10112389">
                <a:moveTo>
                  <a:pt x="0" y="0"/>
                </a:moveTo>
                <a:lnTo>
                  <a:pt x="10924312" y="0"/>
                </a:lnTo>
                <a:lnTo>
                  <a:pt x="10924312" y="10112389"/>
                </a:lnTo>
                <a:lnTo>
                  <a:pt x="0" y="10112389"/>
                </a:lnTo>
                <a:lnTo>
                  <a:pt x="0" y="0"/>
                </a:lnTo>
                <a:close/>
              </a:path>
            </a:pathLst>
          </a:custGeom>
          <a:blipFill>
            <a:blip r:embed="rId4">
              <a:extLst>
                <a:ext uri="{96DAC541-7B7A-43D3-8B79-37D633B846F1}">
                  <asvg:svgBlip xmlns:asvg="http://schemas.microsoft.com/office/drawing/2016/SVG/main" r:embed="rId5"/>
                </a:ext>
              </a:extLst>
            </a:blip>
            <a:stretch>
              <a:fillRect l="-1850" t="-435" r="-42011"/>
            </a:stretch>
          </a:blipFill>
        </p:spPr>
      </p:sp>
      <p:grpSp>
        <p:nvGrpSpPr>
          <p:cNvPr id="7" name="Group 7"/>
          <p:cNvGrpSpPr/>
          <p:nvPr/>
        </p:nvGrpSpPr>
        <p:grpSpPr>
          <a:xfrm>
            <a:off x="645510" y="755740"/>
            <a:ext cx="17806801" cy="9288414"/>
            <a:chOff x="0" y="0"/>
            <a:chExt cx="2918927" cy="2345553"/>
          </a:xfrm>
        </p:grpSpPr>
        <p:sp>
          <p:nvSpPr>
            <p:cNvPr id="8" name="Freeform 8"/>
            <p:cNvSpPr/>
            <p:nvPr/>
          </p:nvSpPr>
          <p:spPr>
            <a:xfrm>
              <a:off x="0" y="0"/>
              <a:ext cx="2918927" cy="2345553"/>
            </a:xfrm>
            <a:custGeom>
              <a:avLst/>
              <a:gdLst/>
              <a:ahLst/>
              <a:cxnLst/>
              <a:rect l="l" t="t" r="r" b="b"/>
              <a:pathLst>
                <a:path w="2918927" h="2345553">
                  <a:moveTo>
                    <a:pt x="35626" y="0"/>
                  </a:moveTo>
                  <a:lnTo>
                    <a:pt x="2883301" y="0"/>
                  </a:lnTo>
                  <a:cubicBezTo>
                    <a:pt x="2892749" y="0"/>
                    <a:pt x="2901811" y="3753"/>
                    <a:pt x="2908492" y="10435"/>
                  </a:cubicBezTo>
                  <a:cubicBezTo>
                    <a:pt x="2915173" y="17116"/>
                    <a:pt x="2918927" y="26178"/>
                    <a:pt x="2918927" y="35626"/>
                  </a:cubicBezTo>
                  <a:lnTo>
                    <a:pt x="2918927" y="2309927"/>
                  </a:lnTo>
                  <a:cubicBezTo>
                    <a:pt x="2918927" y="2319376"/>
                    <a:pt x="2915173" y="2328438"/>
                    <a:pt x="2908492" y="2335119"/>
                  </a:cubicBezTo>
                  <a:cubicBezTo>
                    <a:pt x="2901811" y="2341800"/>
                    <a:pt x="2892749" y="2345553"/>
                    <a:pt x="2883301" y="2345553"/>
                  </a:cubicBezTo>
                  <a:lnTo>
                    <a:pt x="35626" y="2345553"/>
                  </a:lnTo>
                  <a:cubicBezTo>
                    <a:pt x="26178" y="2345553"/>
                    <a:pt x="17116" y="2341800"/>
                    <a:pt x="10435" y="2335119"/>
                  </a:cubicBezTo>
                  <a:cubicBezTo>
                    <a:pt x="3753" y="2328438"/>
                    <a:pt x="0" y="2319376"/>
                    <a:pt x="0" y="2309927"/>
                  </a:cubicBezTo>
                  <a:lnTo>
                    <a:pt x="0" y="35626"/>
                  </a:lnTo>
                  <a:cubicBezTo>
                    <a:pt x="0" y="26178"/>
                    <a:pt x="3753" y="17116"/>
                    <a:pt x="10435" y="10435"/>
                  </a:cubicBezTo>
                  <a:cubicBezTo>
                    <a:pt x="17116" y="3753"/>
                    <a:pt x="26178" y="0"/>
                    <a:pt x="35626" y="0"/>
                  </a:cubicBezTo>
                  <a:close/>
                </a:path>
              </a:pathLst>
            </a:custGeom>
            <a:solidFill>
              <a:srgbClr val="FFFFFF"/>
            </a:solidFill>
          </p:spPr>
        </p:sp>
        <p:sp>
          <p:nvSpPr>
            <p:cNvPr id="9" name="TextBox 9"/>
            <p:cNvSpPr txBox="1"/>
            <p:nvPr/>
          </p:nvSpPr>
          <p:spPr>
            <a:xfrm>
              <a:off x="0" y="-47625"/>
              <a:ext cx="2918927" cy="2393178"/>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rot="-2700000">
            <a:off x="18202749" y="659502"/>
            <a:ext cx="430411" cy="461495"/>
            <a:chOff x="0" y="0"/>
            <a:chExt cx="1247548" cy="1337643"/>
          </a:xfrm>
        </p:grpSpPr>
        <p:sp>
          <p:nvSpPr>
            <p:cNvPr id="11" name="Freeform 11"/>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2" name="TextBox 12"/>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rot="-2700000">
            <a:off x="18154950" y="9317791"/>
            <a:ext cx="430411" cy="461495"/>
            <a:chOff x="0" y="0"/>
            <a:chExt cx="1247548" cy="1337643"/>
          </a:xfrm>
        </p:grpSpPr>
        <p:sp>
          <p:nvSpPr>
            <p:cNvPr id="17" name="Freeform 17"/>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8" name="TextBox 18"/>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sp>
        <p:nvSpPr>
          <p:cNvPr id="21" name="TextBox 21"/>
          <p:cNvSpPr txBox="1"/>
          <p:nvPr/>
        </p:nvSpPr>
        <p:spPr>
          <a:xfrm>
            <a:off x="1106649" y="1140720"/>
            <a:ext cx="16535841" cy="2184124"/>
          </a:xfrm>
          <a:prstGeom prst="rect">
            <a:avLst/>
          </a:prstGeom>
        </p:spPr>
        <p:txBody>
          <a:bodyPr wrap="square" lIns="0" tIns="0" rIns="0" bIns="0" rtlCol="0" anchor="t">
            <a:spAutoFit/>
          </a:bodyPr>
          <a:lstStyle/>
          <a:p>
            <a:pPr algn="r">
              <a:lnSpc>
                <a:spcPts val="5750"/>
              </a:lnSpc>
            </a:pPr>
            <a:r>
              <a:rPr lang="en-US" sz="4600" b="1" dirty="0" err="1">
                <a:solidFill>
                  <a:srgbClr val="10A13B"/>
                </a:solidFill>
                <a:latin typeface="Inter Bold"/>
                <a:ea typeface="Inter Bold"/>
                <a:cs typeface="Inter Bold"/>
                <a:sym typeface="Inter Bold"/>
              </a:rPr>
              <a:t>Incorporación</a:t>
            </a:r>
            <a:r>
              <a:rPr lang="en-US" sz="4600" b="1" dirty="0">
                <a:solidFill>
                  <a:srgbClr val="10A13B"/>
                </a:solidFill>
                <a:latin typeface="Inter Bold"/>
                <a:ea typeface="Inter Bold"/>
                <a:cs typeface="Inter Bold"/>
                <a:sym typeface="Inter Bold"/>
              </a:rPr>
              <a:t> del </a:t>
            </a:r>
            <a:r>
              <a:rPr lang="en-US" sz="4600" b="1" dirty="0" err="1">
                <a:solidFill>
                  <a:srgbClr val="10A13B"/>
                </a:solidFill>
                <a:latin typeface="Inter Bold"/>
                <a:ea typeface="Inter Bold"/>
                <a:cs typeface="Inter Bold"/>
                <a:sym typeface="Inter Bold"/>
              </a:rPr>
              <a:t>ordenamiento</a:t>
            </a:r>
            <a:r>
              <a:rPr lang="en-US" sz="4600" b="1" dirty="0">
                <a:solidFill>
                  <a:srgbClr val="10A13B"/>
                </a:solidFill>
                <a:latin typeface="Inter Bold"/>
                <a:ea typeface="Inter Bold"/>
                <a:cs typeface="Inter Bold"/>
                <a:sym typeface="Inter Bold"/>
              </a:rPr>
              <a:t> territorial </a:t>
            </a:r>
            <a:r>
              <a:rPr lang="en-US" sz="4600" b="1" dirty="0" err="1">
                <a:solidFill>
                  <a:srgbClr val="10A13B"/>
                </a:solidFill>
                <a:latin typeface="Inter Bold"/>
                <a:ea typeface="Inter Bold"/>
                <a:cs typeface="Inter Bold"/>
                <a:sym typeface="Inter Bold"/>
              </a:rPr>
              <a:t>en</a:t>
            </a:r>
            <a:r>
              <a:rPr lang="en-US" sz="4600" b="1" dirty="0">
                <a:solidFill>
                  <a:srgbClr val="10A13B"/>
                </a:solidFill>
                <a:latin typeface="Inter Bold"/>
                <a:ea typeface="Inter Bold"/>
                <a:cs typeface="Inter Bold"/>
                <a:sym typeface="Inter Bold"/>
              </a:rPr>
              <a:t> los planes de </a:t>
            </a:r>
            <a:r>
              <a:rPr lang="en-US" sz="4600" b="1" dirty="0" err="1">
                <a:solidFill>
                  <a:srgbClr val="10A13B"/>
                </a:solidFill>
                <a:latin typeface="Inter Bold"/>
                <a:ea typeface="Inter Bold"/>
                <a:cs typeface="Inter Bold"/>
                <a:sym typeface="Inter Bold"/>
              </a:rPr>
              <a:t>desarrollo</a:t>
            </a:r>
            <a:r>
              <a:rPr lang="en-US" sz="4600" b="1" dirty="0">
                <a:solidFill>
                  <a:srgbClr val="10A13B"/>
                </a:solidFill>
                <a:latin typeface="Inter Bold"/>
                <a:ea typeface="Inter Bold"/>
                <a:cs typeface="Inter Bold"/>
                <a:sym typeface="Inter Bold"/>
              </a:rPr>
              <a:t> Municipal</a:t>
            </a:r>
          </a:p>
          <a:p>
            <a:pPr marL="0" lvl="0" indent="0" algn="r">
              <a:lnSpc>
                <a:spcPts val="5750"/>
              </a:lnSpc>
            </a:pPr>
            <a:endParaRPr lang="en-US" sz="4600" b="1" dirty="0">
              <a:solidFill>
                <a:srgbClr val="10A13B"/>
              </a:solidFill>
              <a:latin typeface="Inter Bold"/>
              <a:ea typeface="Inter Bold"/>
              <a:cs typeface="Inter Bold"/>
              <a:sym typeface="Inter Bold"/>
            </a:endParaRPr>
          </a:p>
        </p:txBody>
      </p:sp>
      <p:graphicFrame>
        <p:nvGraphicFramePr>
          <p:cNvPr id="19" name="Tabla 18">
            <a:extLst>
              <a:ext uri="{FF2B5EF4-FFF2-40B4-BE49-F238E27FC236}">
                <a16:creationId xmlns:a16="http://schemas.microsoft.com/office/drawing/2014/main" id="{E3FB95D5-C4C5-446C-8404-B4B79192E077}"/>
              </a:ext>
            </a:extLst>
          </p:cNvPr>
          <p:cNvGraphicFramePr>
            <a:graphicFrameLocks noGrp="1"/>
          </p:cNvGraphicFramePr>
          <p:nvPr>
            <p:extLst>
              <p:ext uri="{D42A27DB-BD31-4B8C-83A1-F6EECF244321}">
                <p14:modId xmlns:p14="http://schemas.microsoft.com/office/powerpoint/2010/main" val="1250586920"/>
              </p:ext>
            </p:extLst>
          </p:nvPr>
        </p:nvGraphicFramePr>
        <p:xfrm>
          <a:off x="1162220" y="2798920"/>
          <a:ext cx="16845015" cy="5196057"/>
        </p:xfrm>
        <a:graphic>
          <a:graphicData uri="http://schemas.openxmlformats.org/drawingml/2006/table">
            <a:tbl>
              <a:tblPr firstRow="1" bandRow="1">
                <a:tableStyleId>{F5AB1C69-6EDB-4FF4-983F-18BD219EF322}</a:tableStyleId>
              </a:tblPr>
              <a:tblGrid>
                <a:gridCol w="1902235">
                  <a:extLst>
                    <a:ext uri="{9D8B030D-6E8A-4147-A177-3AD203B41FA5}">
                      <a16:colId xmlns:a16="http://schemas.microsoft.com/office/drawing/2014/main" val="3937258134"/>
                    </a:ext>
                  </a:extLst>
                </a:gridCol>
                <a:gridCol w="1852580">
                  <a:extLst>
                    <a:ext uri="{9D8B030D-6E8A-4147-A177-3AD203B41FA5}">
                      <a16:colId xmlns:a16="http://schemas.microsoft.com/office/drawing/2014/main" val="1607782502"/>
                    </a:ext>
                  </a:extLst>
                </a:gridCol>
                <a:gridCol w="1676400">
                  <a:extLst>
                    <a:ext uri="{9D8B030D-6E8A-4147-A177-3AD203B41FA5}">
                      <a16:colId xmlns:a16="http://schemas.microsoft.com/office/drawing/2014/main" val="1963491926"/>
                    </a:ext>
                  </a:extLst>
                </a:gridCol>
                <a:gridCol w="1328461">
                  <a:extLst>
                    <a:ext uri="{9D8B030D-6E8A-4147-A177-3AD203B41FA5}">
                      <a16:colId xmlns:a16="http://schemas.microsoft.com/office/drawing/2014/main" val="738710285"/>
                    </a:ext>
                  </a:extLst>
                </a:gridCol>
                <a:gridCol w="1948139">
                  <a:extLst>
                    <a:ext uri="{9D8B030D-6E8A-4147-A177-3AD203B41FA5}">
                      <a16:colId xmlns:a16="http://schemas.microsoft.com/office/drawing/2014/main" val="831273137"/>
                    </a:ext>
                  </a:extLst>
                </a:gridCol>
                <a:gridCol w="3925946">
                  <a:extLst>
                    <a:ext uri="{9D8B030D-6E8A-4147-A177-3AD203B41FA5}">
                      <a16:colId xmlns:a16="http://schemas.microsoft.com/office/drawing/2014/main" val="3542864180"/>
                    </a:ext>
                  </a:extLst>
                </a:gridCol>
                <a:gridCol w="2105627">
                  <a:extLst>
                    <a:ext uri="{9D8B030D-6E8A-4147-A177-3AD203B41FA5}">
                      <a16:colId xmlns:a16="http://schemas.microsoft.com/office/drawing/2014/main" val="3694248002"/>
                    </a:ext>
                  </a:extLst>
                </a:gridCol>
                <a:gridCol w="2105627">
                  <a:extLst>
                    <a:ext uri="{9D8B030D-6E8A-4147-A177-3AD203B41FA5}">
                      <a16:colId xmlns:a16="http://schemas.microsoft.com/office/drawing/2014/main" val="4258694945"/>
                    </a:ext>
                  </a:extLst>
                </a:gridCol>
              </a:tblGrid>
              <a:tr h="1217930">
                <a:tc>
                  <a:txBody>
                    <a:bodyPr/>
                    <a:lstStyle/>
                    <a:p>
                      <a:pPr algn="ctr"/>
                      <a:r>
                        <a:rPr lang="es-MX" sz="1600" dirty="0">
                          <a:latin typeface="Century Gothic" panose="020B0502020202020204" pitchFamily="34" charset="0"/>
                        </a:rPr>
                        <a:t>Municipio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Inclusión del Ordenamiento Territorial en los PDM	</a:t>
                      </a:r>
                      <a:endParaRPr lang="es-CO" sz="1600" dirty="0">
                        <a:latin typeface="Century Gothic" panose="020B0502020202020204" pitchFamily="34" charset="0"/>
                      </a:endParaRPr>
                    </a:p>
                  </a:txBody>
                  <a:tcPr anchor="ctr">
                    <a:solidFill>
                      <a:srgbClr val="24A642"/>
                    </a:solidFill>
                  </a:tcPr>
                </a:tc>
                <a:tc>
                  <a:txBody>
                    <a:bodyPr/>
                    <a:lstStyle/>
                    <a:p>
                      <a:pPr algn="ctr"/>
                      <a:r>
                        <a:rPr lang="es-CO" sz="1600" dirty="0">
                          <a:latin typeface="Century Gothic" panose="020B0502020202020204" pitchFamily="34" charset="0"/>
                        </a:rPr>
                        <a:t>Incorporación del Catastro multipropósito</a:t>
                      </a:r>
                    </a:p>
                  </a:txBody>
                  <a:tcPr anchor="ctr">
                    <a:solidFill>
                      <a:srgbClr val="24A642"/>
                    </a:solidFill>
                  </a:tcPr>
                </a:tc>
                <a:tc>
                  <a:txBody>
                    <a:bodyPr/>
                    <a:lstStyle/>
                    <a:p>
                      <a:pPr algn="ctr"/>
                      <a:r>
                        <a:rPr lang="es-CO" sz="1600" kern="1200" dirty="0">
                          <a:effectLst/>
                          <a:latin typeface="Century Gothic" panose="020B0502020202020204" pitchFamily="34" charset="0"/>
                        </a:rPr>
                        <a:t>Sector</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Programa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Meta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Recursos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Fuente</a:t>
                      </a:r>
                      <a:endParaRPr lang="es-CO" sz="1600" dirty="0">
                        <a:latin typeface="Century Gothic" panose="020B0502020202020204" pitchFamily="34" charset="0"/>
                      </a:endParaRPr>
                    </a:p>
                  </a:txBody>
                  <a:tcPr anchor="ctr">
                    <a:solidFill>
                      <a:srgbClr val="24A642"/>
                    </a:solidFill>
                  </a:tcPr>
                </a:tc>
                <a:extLst>
                  <a:ext uri="{0D108BD9-81ED-4DB2-BD59-A6C34878D82A}">
                    <a16:rowId xmlns:a16="http://schemas.microsoft.com/office/drawing/2014/main" val="905626332"/>
                  </a:ext>
                </a:extLst>
              </a:tr>
              <a:tr h="775929">
                <a:tc>
                  <a:txBody>
                    <a:bodyPr/>
                    <a:lstStyle/>
                    <a:p>
                      <a:pPr algn="ctr"/>
                      <a:r>
                        <a:rPr lang="es-MX" sz="1400" dirty="0">
                          <a:latin typeface="Century Gothic" panose="020B0502020202020204" pitchFamily="34" charset="0"/>
                        </a:rPr>
                        <a:t>Mosquera</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Si</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No</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rtl="0" fontAlgn="ctr"/>
                      <a:r>
                        <a:rPr lang="es-CO" sz="1400" b="0" dirty="0">
                          <a:effectLst/>
                          <a:latin typeface="Century Gothic" panose="020B0502020202020204" pitchFamily="34" charset="0"/>
                        </a:rPr>
                        <a:t>Ambiente y Desarrollo Sostenible</a:t>
                      </a:r>
                    </a:p>
                  </a:txBody>
                  <a:tcPr marL="28575" marR="28575" marT="0" marB="0" anchor="ctr">
                    <a:solidFill>
                      <a:schemeClr val="bg1"/>
                    </a:solidFill>
                  </a:tcPr>
                </a:tc>
                <a:tc>
                  <a:txBody>
                    <a:bodyPr/>
                    <a:lstStyle/>
                    <a:p>
                      <a:pPr algn="ctr" rtl="0" fontAlgn="ctr"/>
                      <a:r>
                        <a:rPr lang="es-CO" sz="1400" b="0">
                          <a:effectLst/>
                          <a:latin typeface="Century Gothic" panose="020B0502020202020204" pitchFamily="34" charset="0"/>
                        </a:rPr>
                        <a:t>Ordenamiento Ambiental Territorial</a:t>
                      </a:r>
                    </a:p>
                  </a:txBody>
                  <a:tcPr marL="28575" marR="28575" marT="0" marB="0" anchor="ctr">
                    <a:solidFill>
                      <a:schemeClr val="bg1"/>
                    </a:solidFill>
                  </a:tcPr>
                </a:tc>
                <a:tc>
                  <a:txBody>
                    <a:bodyPr/>
                    <a:lstStyle/>
                    <a:p>
                      <a:pPr algn="ctr" rtl="0" fontAlgn="b"/>
                      <a:r>
                        <a:rPr lang="es-MX" sz="1400" b="0">
                          <a:effectLst/>
                          <a:latin typeface="Century Gothic" panose="020B0502020202020204" pitchFamily="34" charset="0"/>
                        </a:rPr>
                        <a:t>Formular el EOT del municipio</a:t>
                      </a:r>
                    </a:p>
                  </a:txBody>
                  <a:tcPr marL="28575" marR="28575" marT="0" marB="0" anchor="ctr">
                    <a:solidFill>
                      <a:schemeClr val="bg1"/>
                    </a:solidFill>
                  </a:tcPr>
                </a:tc>
                <a:tc>
                  <a:txBody>
                    <a:bodyPr/>
                    <a:lstStyle/>
                    <a:p>
                      <a:pPr algn="ctr" rtl="0" fontAlgn="ctr"/>
                      <a:r>
                        <a:rPr lang="es-CO" sz="1400" b="0">
                          <a:effectLst/>
                          <a:latin typeface="Century Gothic" panose="020B0502020202020204" pitchFamily="34" charset="0"/>
                        </a:rPr>
                        <a:t>No incluye recursos</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a:t>
                      </a:r>
                    </a:p>
                  </a:txBody>
                  <a:tcPr marL="28575" marR="28575" marT="0" marB="0" anchor="ctr">
                    <a:solidFill>
                      <a:schemeClr val="bg1"/>
                    </a:solidFill>
                  </a:tcPr>
                </a:tc>
                <a:extLst>
                  <a:ext uri="{0D108BD9-81ED-4DB2-BD59-A6C34878D82A}">
                    <a16:rowId xmlns:a16="http://schemas.microsoft.com/office/drawing/2014/main" val="519280583"/>
                  </a:ext>
                </a:extLst>
              </a:tr>
              <a:tr h="775929">
                <a:tc>
                  <a:txBody>
                    <a:bodyPr/>
                    <a:lstStyle/>
                    <a:p>
                      <a:pPr algn="ctr"/>
                      <a:r>
                        <a:rPr lang="es-MX" sz="1400" b="0" dirty="0">
                          <a:solidFill>
                            <a:schemeClr val="bg1"/>
                          </a:solidFill>
                          <a:latin typeface="Century Gothic" panose="020B0502020202020204" pitchFamily="34" charset="0"/>
                          <a:ea typeface="Inter Bold" panose="020B0604020202020204" charset="0"/>
                        </a:rPr>
                        <a:t>Francisco Pizarro</a:t>
                      </a: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No</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Vivienda, ciudad y</a:t>
                      </a:r>
                      <a:br>
                        <a:rPr lang="es-CO" sz="1400" b="0" dirty="0">
                          <a:solidFill>
                            <a:schemeClr val="bg1"/>
                          </a:solidFill>
                          <a:effectLst/>
                          <a:latin typeface="Century Gothic" panose="020B0502020202020204" pitchFamily="34" charset="0"/>
                        </a:rPr>
                      </a:br>
                      <a:r>
                        <a:rPr lang="es-CO" sz="1400" b="0" dirty="0">
                          <a:solidFill>
                            <a:schemeClr val="bg1"/>
                          </a:solidFill>
                          <a:effectLst/>
                          <a:latin typeface="Century Gothic" panose="020B0502020202020204" pitchFamily="34" charset="0"/>
                        </a:rPr>
                        <a:t>territorio</a:t>
                      </a: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Ordenamiento territorial y desarrollo urbano</a:t>
                      </a:r>
                    </a:p>
                  </a:txBody>
                  <a:tcPr marL="28575" marR="28575" marT="0" marB="0" anchor="ctr">
                    <a:solidFill>
                      <a:srgbClr val="01842D"/>
                    </a:solidFill>
                  </a:tcPr>
                </a:tc>
                <a:tc>
                  <a:txBody>
                    <a:bodyPr/>
                    <a:lstStyle/>
                    <a:p>
                      <a:pPr algn="ctr" rtl="0" fontAlgn="b"/>
                      <a:r>
                        <a:rPr lang="es-MX" sz="1400" b="0" dirty="0">
                          <a:solidFill>
                            <a:schemeClr val="bg1"/>
                          </a:solidFill>
                          <a:effectLst/>
                          <a:latin typeface="Century Gothic" panose="020B0502020202020204" pitchFamily="34" charset="0"/>
                        </a:rPr>
                        <a:t>Actualización del Esquema de</a:t>
                      </a:r>
                      <a:br>
                        <a:rPr lang="es-MX" sz="1400" b="0" dirty="0">
                          <a:solidFill>
                            <a:schemeClr val="bg1"/>
                          </a:solidFill>
                          <a:effectLst/>
                          <a:latin typeface="Century Gothic" panose="020B0502020202020204" pitchFamily="34" charset="0"/>
                        </a:rPr>
                      </a:br>
                      <a:r>
                        <a:rPr lang="es-MX" sz="1400" b="0" dirty="0">
                          <a:solidFill>
                            <a:schemeClr val="bg1"/>
                          </a:solidFill>
                          <a:effectLst/>
                          <a:latin typeface="Century Gothic" panose="020B0502020202020204" pitchFamily="34" charset="0"/>
                        </a:rPr>
                        <a:t>Ordenamiento Territorial</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No especifica </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a:t>
                      </a:r>
                    </a:p>
                  </a:txBody>
                  <a:tcPr marL="28575" marR="28575" marT="0" marB="0" anchor="ctr">
                    <a:solidFill>
                      <a:srgbClr val="01842D"/>
                    </a:solidFill>
                  </a:tcPr>
                </a:tc>
                <a:extLst>
                  <a:ext uri="{0D108BD9-81ED-4DB2-BD59-A6C34878D82A}">
                    <a16:rowId xmlns:a16="http://schemas.microsoft.com/office/drawing/2014/main" val="2963885877"/>
                  </a:ext>
                </a:extLst>
              </a:tr>
              <a:tr h="775929">
                <a:tc>
                  <a:txBody>
                    <a:bodyPr/>
                    <a:lstStyle/>
                    <a:p>
                      <a:pPr algn="ctr"/>
                      <a:r>
                        <a:rPr lang="es-MX" sz="1400" b="0" dirty="0">
                          <a:solidFill>
                            <a:schemeClr val="tx1"/>
                          </a:solidFill>
                          <a:latin typeface="Century Gothic" panose="020B0502020202020204" pitchFamily="34" charset="0"/>
                          <a:ea typeface="Inter Bold" panose="020B0604020202020204" charset="0"/>
                        </a:rPr>
                        <a:t>La tola</a:t>
                      </a: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No</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No</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rtl="0" fontAlgn="ctr"/>
                      <a:r>
                        <a:rPr lang="es-MX" sz="1400" b="0" dirty="0">
                          <a:effectLst/>
                          <a:latin typeface="Century Gothic" panose="020B0502020202020204" pitchFamily="34" charset="0"/>
                        </a:rPr>
                        <a:t>-</a:t>
                      </a:r>
                      <a:endParaRPr lang="es-CO" sz="1400" b="0" dirty="0">
                        <a:effectLst/>
                        <a:latin typeface="Century Gothic" panose="020B0502020202020204" pitchFamily="34" charset="0"/>
                      </a:endParaRP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a:t>
                      </a:r>
                    </a:p>
                  </a:txBody>
                  <a:tcPr marL="28575" marR="28575" marT="0" marB="0" anchor="ctr">
                    <a:solidFill>
                      <a:schemeClr val="bg1"/>
                    </a:solidFill>
                  </a:tcPr>
                </a:tc>
                <a:tc>
                  <a:txBody>
                    <a:bodyPr/>
                    <a:lstStyle/>
                    <a:p>
                      <a:pPr algn="ctr" rtl="0" fontAlgn="b"/>
                      <a:r>
                        <a:rPr lang="es-MX" sz="1400" b="0" dirty="0">
                          <a:effectLst/>
                          <a:latin typeface="Century Gothic" panose="020B0502020202020204" pitchFamily="34" charset="0"/>
                        </a:rPr>
                        <a:t>-</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a:t>
                      </a:r>
                      <a:endParaRPr lang="es-CO" sz="1400" b="0" dirty="0">
                        <a:effectLst/>
                        <a:latin typeface="Century Gothic" panose="020B0502020202020204" pitchFamily="34" charset="0"/>
                      </a:endParaRP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a:t>
                      </a:r>
                      <a:endParaRPr lang="es-CO" sz="1400" b="0" dirty="0">
                        <a:effectLst/>
                        <a:latin typeface="Century Gothic" panose="020B0502020202020204" pitchFamily="34" charset="0"/>
                      </a:endParaRPr>
                    </a:p>
                  </a:txBody>
                  <a:tcPr marL="28575" marR="28575" marT="0" marB="0" anchor="ctr">
                    <a:solidFill>
                      <a:schemeClr val="bg1"/>
                    </a:solidFill>
                  </a:tcPr>
                </a:tc>
                <a:extLst>
                  <a:ext uri="{0D108BD9-81ED-4DB2-BD59-A6C34878D82A}">
                    <a16:rowId xmlns:a16="http://schemas.microsoft.com/office/drawing/2014/main" val="975919811"/>
                  </a:ext>
                </a:extLst>
              </a:tr>
              <a:tr h="874411">
                <a:tc>
                  <a:txBody>
                    <a:bodyPr/>
                    <a:lstStyle/>
                    <a:p>
                      <a:pPr algn="ctr"/>
                      <a:r>
                        <a:rPr lang="es-MX" sz="1400" b="0" dirty="0">
                          <a:solidFill>
                            <a:schemeClr val="bg1"/>
                          </a:solidFill>
                          <a:latin typeface="Century Gothic" panose="020B0502020202020204" pitchFamily="34" charset="0"/>
                          <a:ea typeface="Inter Bold" panose="020B0604020202020204" charset="0"/>
                        </a:rPr>
                        <a:t>Olaya Herrara</a:t>
                      </a: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No</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Ambiente y Desarrollo Sostenible</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Sostenibilidad y medio ambiente</a:t>
                      </a:r>
                    </a:p>
                  </a:txBody>
                  <a:tcPr marL="28575" marR="28575" marT="0" marB="0" anchor="ctr">
                    <a:solidFill>
                      <a:srgbClr val="01842D"/>
                    </a:solidFill>
                  </a:tcPr>
                </a:tc>
                <a:tc>
                  <a:txBody>
                    <a:bodyPr/>
                    <a:lstStyle/>
                    <a:p>
                      <a:pPr algn="ctr" rtl="0" fontAlgn="b"/>
                      <a:r>
                        <a:rPr lang="es-MX" sz="1400" b="0" dirty="0">
                          <a:solidFill>
                            <a:schemeClr val="bg1"/>
                          </a:solidFill>
                          <a:effectLst/>
                          <a:latin typeface="Century Gothic" panose="020B0502020202020204" pitchFamily="34" charset="0"/>
                        </a:rPr>
                        <a:t>EOT, revisado y ajustado con la inclusión de los determinantes ambientales priorizado por CORPONARIÑO</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No incluye recursos</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a:t>
                      </a:r>
                    </a:p>
                  </a:txBody>
                  <a:tcPr marL="28575" marR="28575" marT="0" marB="0" anchor="ctr">
                    <a:solidFill>
                      <a:srgbClr val="01842D"/>
                    </a:solidFill>
                  </a:tcPr>
                </a:tc>
                <a:extLst>
                  <a:ext uri="{0D108BD9-81ED-4DB2-BD59-A6C34878D82A}">
                    <a16:rowId xmlns:a16="http://schemas.microsoft.com/office/drawing/2014/main" val="1044067273"/>
                  </a:ext>
                </a:extLst>
              </a:tr>
              <a:tr h="775929">
                <a:tc>
                  <a:txBody>
                    <a:bodyPr/>
                    <a:lstStyle/>
                    <a:p>
                      <a:pPr algn="ctr"/>
                      <a:r>
                        <a:rPr lang="es-MX" sz="1400" b="0" dirty="0">
                          <a:solidFill>
                            <a:schemeClr val="tx1"/>
                          </a:solidFill>
                          <a:latin typeface="Century Gothic" panose="020B0502020202020204" pitchFamily="34" charset="0"/>
                          <a:ea typeface="Inter Bold" panose="020B0604020202020204" charset="0"/>
                        </a:rPr>
                        <a:t>Santa</a:t>
                      </a:r>
                    </a:p>
                    <a:p>
                      <a:pPr algn="ctr"/>
                      <a:r>
                        <a:rPr lang="es-MX" sz="1400" b="0" dirty="0">
                          <a:solidFill>
                            <a:schemeClr val="tx1"/>
                          </a:solidFill>
                          <a:latin typeface="Century Gothic" panose="020B0502020202020204" pitchFamily="34" charset="0"/>
                          <a:ea typeface="Inter Bold" panose="020B0604020202020204" charset="0"/>
                        </a:rPr>
                        <a:t>Barbara de </a:t>
                      </a:r>
                      <a:r>
                        <a:rPr lang="es-MX" sz="1400" b="0" dirty="0" err="1">
                          <a:solidFill>
                            <a:schemeClr val="tx1"/>
                          </a:solidFill>
                          <a:latin typeface="Century Gothic" panose="020B0502020202020204" pitchFamily="34" charset="0"/>
                          <a:ea typeface="Inter Bold" panose="020B0604020202020204" charset="0"/>
                        </a:rPr>
                        <a:t>Iscuande</a:t>
                      </a:r>
                      <a:endParaRPr lang="es-MX" sz="1400" b="0" dirty="0">
                        <a:solidFill>
                          <a:schemeClr val="tx1"/>
                        </a:solidFill>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Si</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No</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rtl="0" fontAlgn="ctr"/>
                      <a:r>
                        <a:rPr lang="es-CO" sz="1400" b="0" dirty="0">
                          <a:effectLst/>
                          <a:latin typeface="Century Gothic" panose="020B0502020202020204" pitchFamily="34" charset="0"/>
                        </a:rPr>
                        <a:t>Ambiente y Desarrollo Sostenible</a:t>
                      </a:r>
                    </a:p>
                  </a:txBody>
                  <a:tcPr marL="28575" marR="28575" marT="0" marB="0" anchor="ctr">
                    <a:solidFill>
                      <a:schemeClr val="bg1"/>
                    </a:solidFill>
                  </a:tcPr>
                </a:tc>
                <a:tc>
                  <a:txBody>
                    <a:bodyPr/>
                    <a:lstStyle/>
                    <a:p>
                      <a:pPr algn="ctr" rtl="0" fontAlgn="ctr"/>
                      <a:r>
                        <a:rPr lang="es-MX" sz="1400" b="0">
                          <a:effectLst/>
                          <a:latin typeface="Century Gothic" panose="020B0502020202020204" pitchFamily="34" charset="0"/>
                        </a:rPr>
                        <a:t>Gestión municipal </a:t>
                      </a:r>
                      <a:br>
                        <a:rPr lang="es-MX" sz="1400" b="0">
                          <a:effectLst/>
                          <a:latin typeface="Century Gothic" panose="020B0502020202020204" pitchFamily="34" charset="0"/>
                        </a:rPr>
                      </a:br>
                      <a:r>
                        <a:rPr lang="es-MX" sz="1400" b="0">
                          <a:effectLst/>
                          <a:latin typeface="Century Gothic" panose="020B0502020202020204" pitchFamily="34" charset="0"/>
                        </a:rPr>
                        <a:t>participativa y </a:t>
                      </a:r>
                      <a:br>
                        <a:rPr lang="es-MX" sz="1400" b="0">
                          <a:effectLst/>
                          <a:latin typeface="Century Gothic" panose="020B0502020202020204" pitchFamily="34" charset="0"/>
                        </a:rPr>
                      </a:br>
                      <a:r>
                        <a:rPr lang="es-MX" sz="1400" b="0">
                          <a:effectLst/>
                          <a:latin typeface="Century Gothic" panose="020B0502020202020204" pitchFamily="34" charset="0"/>
                        </a:rPr>
                        <a:t>finanzas óptimas </a:t>
                      </a:r>
                    </a:p>
                  </a:txBody>
                  <a:tcPr marL="28575" marR="28575" marT="0" marB="0" anchor="ctr">
                    <a:solidFill>
                      <a:schemeClr val="bg1"/>
                    </a:solidFill>
                  </a:tcPr>
                </a:tc>
                <a:tc>
                  <a:txBody>
                    <a:bodyPr/>
                    <a:lstStyle/>
                    <a:p>
                      <a:pPr algn="ctr" rtl="0" fontAlgn="b"/>
                      <a:r>
                        <a:rPr lang="es-CO" sz="1400" b="0">
                          <a:effectLst/>
                          <a:latin typeface="Century Gothic" panose="020B0502020202020204" pitchFamily="34" charset="0"/>
                        </a:rPr>
                        <a:t>Formular e implementar el Esquema de Ordenamiento Territorial EOT del municipio</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No es claro </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No es claro </a:t>
                      </a:r>
                    </a:p>
                  </a:txBody>
                  <a:tcPr marL="28575" marR="28575" marT="0" marB="0" anchor="ctr">
                    <a:solidFill>
                      <a:schemeClr val="bg1"/>
                    </a:solidFill>
                  </a:tcPr>
                </a:tc>
                <a:extLst>
                  <a:ext uri="{0D108BD9-81ED-4DB2-BD59-A6C34878D82A}">
                    <a16:rowId xmlns:a16="http://schemas.microsoft.com/office/drawing/2014/main" val="3452631032"/>
                  </a:ext>
                </a:extLst>
              </a:tr>
            </a:tbl>
          </a:graphicData>
        </a:graphic>
      </p:graphicFrame>
    </p:spTree>
    <p:extLst>
      <p:ext uri="{BB962C8B-B14F-4D97-AF65-F5344CB8AC3E}">
        <p14:creationId xmlns:p14="http://schemas.microsoft.com/office/powerpoint/2010/main" val="2089689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27" r="-60913" b="-15371"/>
            </a:stretch>
          </a:blipFill>
        </p:spPr>
      </p:sp>
      <p:grpSp>
        <p:nvGrpSpPr>
          <p:cNvPr id="3" name="Group 3"/>
          <p:cNvGrpSpPr/>
          <p:nvPr/>
        </p:nvGrpSpPr>
        <p:grpSpPr>
          <a:xfrm>
            <a:off x="11107207" y="-873677"/>
            <a:ext cx="8074594" cy="12345434"/>
            <a:chOff x="0" y="0"/>
            <a:chExt cx="2126642" cy="3251472"/>
          </a:xfrm>
        </p:grpSpPr>
        <p:sp>
          <p:nvSpPr>
            <p:cNvPr id="4" name="Freeform 4"/>
            <p:cNvSpPr/>
            <p:nvPr/>
          </p:nvSpPr>
          <p:spPr>
            <a:xfrm>
              <a:off x="0" y="0"/>
              <a:ext cx="2126642" cy="3251472"/>
            </a:xfrm>
            <a:custGeom>
              <a:avLst/>
              <a:gdLst/>
              <a:ahLst/>
              <a:cxnLst/>
              <a:rect l="l" t="t" r="r" b="b"/>
              <a:pathLst>
                <a:path w="2126642" h="3251472">
                  <a:moveTo>
                    <a:pt x="48899" y="0"/>
                  </a:moveTo>
                  <a:lnTo>
                    <a:pt x="2077743" y="0"/>
                  </a:lnTo>
                  <a:cubicBezTo>
                    <a:pt x="2090712" y="0"/>
                    <a:pt x="2103150" y="5152"/>
                    <a:pt x="2112320" y="14322"/>
                  </a:cubicBezTo>
                  <a:cubicBezTo>
                    <a:pt x="2121490" y="23492"/>
                    <a:pt x="2126642" y="35930"/>
                    <a:pt x="2126642" y="48899"/>
                  </a:cubicBezTo>
                  <a:lnTo>
                    <a:pt x="2126642" y="3202573"/>
                  </a:lnTo>
                  <a:cubicBezTo>
                    <a:pt x="2126642" y="3215542"/>
                    <a:pt x="2121490" y="3227980"/>
                    <a:pt x="2112320" y="3237150"/>
                  </a:cubicBezTo>
                  <a:cubicBezTo>
                    <a:pt x="2103150" y="3246320"/>
                    <a:pt x="2090712" y="3251472"/>
                    <a:pt x="2077743" y="3251472"/>
                  </a:cubicBezTo>
                  <a:lnTo>
                    <a:pt x="48899" y="3251472"/>
                  </a:lnTo>
                  <a:cubicBezTo>
                    <a:pt x="35930" y="3251472"/>
                    <a:pt x="23492" y="3246320"/>
                    <a:pt x="14322" y="3237150"/>
                  </a:cubicBezTo>
                  <a:cubicBezTo>
                    <a:pt x="5152" y="3227980"/>
                    <a:pt x="0" y="3215542"/>
                    <a:pt x="0" y="3202573"/>
                  </a:cubicBezTo>
                  <a:lnTo>
                    <a:pt x="0" y="48899"/>
                  </a:lnTo>
                  <a:cubicBezTo>
                    <a:pt x="0" y="35930"/>
                    <a:pt x="5152" y="23492"/>
                    <a:pt x="14322" y="14322"/>
                  </a:cubicBezTo>
                  <a:cubicBezTo>
                    <a:pt x="23492" y="5152"/>
                    <a:pt x="35930" y="0"/>
                    <a:pt x="48899" y="0"/>
                  </a:cubicBezTo>
                  <a:close/>
                </a:path>
              </a:pathLst>
            </a:custGeom>
            <a:solidFill>
              <a:srgbClr val="01842D"/>
            </a:solidFill>
          </p:spPr>
        </p:sp>
        <p:sp>
          <p:nvSpPr>
            <p:cNvPr id="5" name="TextBox 5"/>
            <p:cNvSpPr txBox="1"/>
            <p:nvPr/>
          </p:nvSpPr>
          <p:spPr>
            <a:xfrm>
              <a:off x="0" y="-47625"/>
              <a:ext cx="2126642" cy="3299097"/>
            </a:xfrm>
            <a:prstGeom prst="rect">
              <a:avLst/>
            </a:prstGeom>
          </p:spPr>
          <p:txBody>
            <a:bodyPr lIns="50800" tIns="50800" rIns="50800" bIns="50800" rtlCol="0" anchor="ctr"/>
            <a:lstStyle/>
            <a:p>
              <a:pPr algn="ctr">
                <a:lnSpc>
                  <a:spcPts val="3393"/>
                </a:lnSpc>
              </a:pPr>
              <a:endParaRPr/>
            </a:p>
          </p:txBody>
        </p:sp>
      </p:grpSp>
      <p:sp>
        <p:nvSpPr>
          <p:cNvPr id="6" name="Freeform 6"/>
          <p:cNvSpPr/>
          <p:nvPr/>
        </p:nvSpPr>
        <p:spPr>
          <a:xfrm>
            <a:off x="313862" y="242846"/>
            <a:ext cx="10924312" cy="10112389"/>
          </a:xfrm>
          <a:custGeom>
            <a:avLst/>
            <a:gdLst/>
            <a:ahLst/>
            <a:cxnLst/>
            <a:rect l="l" t="t" r="r" b="b"/>
            <a:pathLst>
              <a:path w="10924312" h="10112389">
                <a:moveTo>
                  <a:pt x="0" y="0"/>
                </a:moveTo>
                <a:lnTo>
                  <a:pt x="10924312" y="0"/>
                </a:lnTo>
                <a:lnTo>
                  <a:pt x="10924312" y="10112389"/>
                </a:lnTo>
                <a:lnTo>
                  <a:pt x="0" y="10112389"/>
                </a:lnTo>
                <a:lnTo>
                  <a:pt x="0" y="0"/>
                </a:lnTo>
                <a:close/>
              </a:path>
            </a:pathLst>
          </a:custGeom>
          <a:blipFill>
            <a:blip r:embed="rId4">
              <a:extLst>
                <a:ext uri="{96DAC541-7B7A-43D3-8B79-37D633B846F1}">
                  <asvg:svgBlip xmlns:asvg="http://schemas.microsoft.com/office/drawing/2016/SVG/main" r:embed="rId5"/>
                </a:ext>
              </a:extLst>
            </a:blip>
            <a:stretch>
              <a:fillRect l="-1850" t="-435" r="-42011"/>
            </a:stretch>
          </a:blipFill>
        </p:spPr>
      </p:sp>
      <p:grpSp>
        <p:nvGrpSpPr>
          <p:cNvPr id="7" name="Group 7"/>
          <p:cNvGrpSpPr/>
          <p:nvPr/>
        </p:nvGrpSpPr>
        <p:grpSpPr>
          <a:xfrm>
            <a:off x="645510" y="755740"/>
            <a:ext cx="17806801" cy="9288414"/>
            <a:chOff x="0" y="0"/>
            <a:chExt cx="2918927" cy="2345553"/>
          </a:xfrm>
        </p:grpSpPr>
        <p:sp>
          <p:nvSpPr>
            <p:cNvPr id="8" name="Freeform 8"/>
            <p:cNvSpPr/>
            <p:nvPr/>
          </p:nvSpPr>
          <p:spPr>
            <a:xfrm>
              <a:off x="0" y="0"/>
              <a:ext cx="2918927" cy="2345553"/>
            </a:xfrm>
            <a:custGeom>
              <a:avLst/>
              <a:gdLst/>
              <a:ahLst/>
              <a:cxnLst/>
              <a:rect l="l" t="t" r="r" b="b"/>
              <a:pathLst>
                <a:path w="2918927" h="2345553">
                  <a:moveTo>
                    <a:pt x="35626" y="0"/>
                  </a:moveTo>
                  <a:lnTo>
                    <a:pt x="2883301" y="0"/>
                  </a:lnTo>
                  <a:cubicBezTo>
                    <a:pt x="2892749" y="0"/>
                    <a:pt x="2901811" y="3753"/>
                    <a:pt x="2908492" y="10435"/>
                  </a:cubicBezTo>
                  <a:cubicBezTo>
                    <a:pt x="2915173" y="17116"/>
                    <a:pt x="2918927" y="26178"/>
                    <a:pt x="2918927" y="35626"/>
                  </a:cubicBezTo>
                  <a:lnTo>
                    <a:pt x="2918927" y="2309927"/>
                  </a:lnTo>
                  <a:cubicBezTo>
                    <a:pt x="2918927" y="2319376"/>
                    <a:pt x="2915173" y="2328438"/>
                    <a:pt x="2908492" y="2335119"/>
                  </a:cubicBezTo>
                  <a:cubicBezTo>
                    <a:pt x="2901811" y="2341800"/>
                    <a:pt x="2892749" y="2345553"/>
                    <a:pt x="2883301" y="2345553"/>
                  </a:cubicBezTo>
                  <a:lnTo>
                    <a:pt x="35626" y="2345553"/>
                  </a:lnTo>
                  <a:cubicBezTo>
                    <a:pt x="26178" y="2345553"/>
                    <a:pt x="17116" y="2341800"/>
                    <a:pt x="10435" y="2335119"/>
                  </a:cubicBezTo>
                  <a:cubicBezTo>
                    <a:pt x="3753" y="2328438"/>
                    <a:pt x="0" y="2319376"/>
                    <a:pt x="0" y="2309927"/>
                  </a:cubicBezTo>
                  <a:lnTo>
                    <a:pt x="0" y="35626"/>
                  </a:lnTo>
                  <a:cubicBezTo>
                    <a:pt x="0" y="26178"/>
                    <a:pt x="3753" y="17116"/>
                    <a:pt x="10435" y="10435"/>
                  </a:cubicBezTo>
                  <a:cubicBezTo>
                    <a:pt x="17116" y="3753"/>
                    <a:pt x="26178" y="0"/>
                    <a:pt x="35626" y="0"/>
                  </a:cubicBezTo>
                  <a:close/>
                </a:path>
              </a:pathLst>
            </a:custGeom>
            <a:solidFill>
              <a:srgbClr val="FFFFFF"/>
            </a:solidFill>
          </p:spPr>
        </p:sp>
        <p:sp>
          <p:nvSpPr>
            <p:cNvPr id="9" name="TextBox 9"/>
            <p:cNvSpPr txBox="1"/>
            <p:nvPr/>
          </p:nvSpPr>
          <p:spPr>
            <a:xfrm>
              <a:off x="0" y="-47625"/>
              <a:ext cx="2918927" cy="2393178"/>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rot="-2700000">
            <a:off x="18202749" y="659502"/>
            <a:ext cx="430411" cy="461495"/>
            <a:chOff x="0" y="0"/>
            <a:chExt cx="1247548" cy="1337643"/>
          </a:xfrm>
        </p:grpSpPr>
        <p:sp>
          <p:nvSpPr>
            <p:cNvPr id="11" name="Freeform 11"/>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2" name="TextBox 12"/>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rot="-2700000">
            <a:off x="18154950" y="9317791"/>
            <a:ext cx="430411" cy="461495"/>
            <a:chOff x="0" y="0"/>
            <a:chExt cx="1247548" cy="1337643"/>
          </a:xfrm>
        </p:grpSpPr>
        <p:sp>
          <p:nvSpPr>
            <p:cNvPr id="17" name="Freeform 17"/>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8" name="TextBox 18"/>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sp>
        <p:nvSpPr>
          <p:cNvPr id="21" name="TextBox 21"/>
          <p:cNvSpPr txBox="1"/>
          <p:nvPr/>
        </p:nvSpPr>
        <p:spPr>
          <a:xfrm>
            <a:off x="1106649" y="1140720"/>
            <a:ext cx="16535841" cy="2184124"/>
          </a:xfrm>
          <a:prstGeom prst="rect">
            <a:avLst/>
          </a:prstGeom>
        </p:spPr>
        <p:txBody>
          <a:bodyPr wrap="square" lIns="0" tIns="0" rIns="0" bIns="0" rtlCol="0" anchor="t">
            <a:spAutoFit/>
          </a:bodyPr>
          <a:lstStyle/>
          <a:p>
            <a:pPr algn="r">
              <a:lnSpc>
                <a:spcPts val="5750"/>
              </a:lnSpc>
            </a:pPr>
            <a:r>
              <a:rPr lang="en-US" sz="4600" b="1" dirty="0" err="1">
                <a:solidFill>
                  <a:srgbClr val="10A13B"/>
                </a:solidFill>
                <a:latin typeface="Inter Bold"/>
                <a:ea typeface="Inter Bold"/>
                <a:cs typeface="Inter Bold"/>
                <a:sym typeface="Inter Bold"/>
              </a:rPr>
              <a:t>Incorporación</a:t>
            </a:r>
            <a:r>
              <a:rPr lang="en-US" sz="4600" b="1" dirty="0">
                <a:solidFill>
                  <a:srgbClr val="10A13B"/>
                </a:solidFill>
                <a:latin typeface="Inter Bold"/>
                <a:ea typeface="Inter Bold"/>
                <a:cs typeface="Inter Bold"/>
                <a:sym typeface="Inter Bold"/>
              </a:rPr>
              <a:t> del </a:t>
            </a:r>
            <a:r>
              <a:rPr lang="en-US" sz="4600" b="1" dirty="0" err="1">
                <a:solidFill>
                  <a:srgbClr val="10A13B"/>
                </a:solidFill>
                <a:latin typeface="Inter Bold"/>
                <a:ea typeface="Inter Bold"/>
                <a:cs typeface="Inter Bold"/>
                <a:sym typeface="Inter Bold"/>
              </a:rPr>
              <a:t>ordenamiento</a:t>
            </a:r>
            <a:r>
              <a:rPr lang="en-US" sz="4600" b="1" dirty="0">
                <a:solidFill>
                  <a:srgbClr val="10A13B"/>
                </a:solidFill>
                <a:latin typeface="Inter Bold"/>
                <a:ea typeface="Inter Bold"/>
                <a:cs typeface="Inter Bold"/>
                <a:sym typeface="Inter Bold"/>
              </a:rPr>
              <a:t> territorial </a:t>
            </a:r>
            <a:r>
              <a:rPr lang="en-US" sz="4600" b="1" dirty="0" err="1">
                <a:solidFill>
                  <a:srgbClr val="10A13B"/>
                </a:solidFill>
                <a:latin typeface="Inter Bold"/>
                <a:ea typeface="Inter Bold"/>
                <a:cs typeface="Inter Bold"/>
                <a:sym typeface="Inter Bold"/>
              </a:rPr>
              <a:t>en</a:t>
            </a:r>
            <a:r>
              <a:rPr lang="en-US" sz="4600" b="1" dirty="0">
                <a:solidFill>
                  <a:srgbClr val="10A13B"/>
                </a:solidFill>
                <a:latin typeface="Inter Bold"/>
                <a:ea typeface="Inter Bold"/>
                <a:cs typeface="Inter Bold"/>
                <a:sym typeface="Inter Bold"/>
              </a:rPr>
              <a:t> los planes de </a:t>
            </a:r>
            <a:r>
              <a:rPr lang="en-US" sz="4600" b="1" dirty="0" err="1">
                <a:solidFill>
                  <a:srgbClr val="10A13B"/>
                </a:solidFill>
                <a:latin typeface="Inter Bold"/>
                <a:ea typeface="Inter Bold"/>
                <a:cs typeface="Inter Bold"/>
                <a:sym typeface="Inter Bold"/>
              </a:rPr>
              <a:t>desarrollo</a:t>
            </a:r>
            <a:r>
              <a:rPr lang="en-US" sz="4600" b="1" dirty="0">
                <a:solidFill>
                  <a:srgbClr val="10A13B"/>
                </a:solidFill>
                <a:latin typeface="Inter Bold"/>
                <a:ea typeface="Inter Bold"/>
                <a:cs typeface="Inter Bold"/>
                <a:sym typeface="Inter Bold"/>
              </a:rPr>
              <a:t> Municipal</a:t>
            </a:r>
          </a:p>
          <a:p>
            <a:pPr marL="0" lvl="0" indent="0" algn="r">
              <a:lnSpc>
                <a:spcPts val="5750"/>
              </a:lnSpc>
            </a:pPr>
            <a:endParaRPr lang="en-US" sz="4600" b="1" dirty="0">
              <a:solidFill>
                <a:srgbClr val="10A13B"/>
              </a:solidFill>
              <a:latin typeface="Inter Bold"/>
              <a:ea typeface="Inter Bold"/>
              <a:cs typeface="Inter Bold"/>
              <a:sym typeface="Inter Bold"/>
            </a:endParaRPr>
          </a:p>
        </p:txBody>
      </p:sp>
      <p:graphicFrame>
        <p:nvGraphicFramePr>
          <p:cNvPr id="19" name="Tabla 18">
            <a:extLst>
              <a:ext uri="{FF2B5EF4-FFF2-40B4-BE49-F238E27FC236}">
                <a16:creationId xmlns:a16="http://schemas.microsoft.com/office/drawing/2014/main" id="{E3FB95D5-C4C5-446C-8404-B4B79192E077}"/>
              </a:ext>
            </a:extLst>
          </p:cNvPr>
          <p:cNvGraphicFramePr>
            <a:graphicFrameLocks noGrp="1"/>
          </p:cNvGraphicFramePr>
          <p:nvPr>
            <p:extLst>
              <p:ext uri="{D42A27DB-BD31-4B8C-83A1-F6EECF244321}">
                <p14:modId xmlns:p14="http://schemas.microsoft.com/office/powerpoint/2010/main" val="2283863172"/>
              </p:ext>
            </p:extLst>
          </p:nvPr>
        </p:nvGraphicFramePr>
        <p:xfrm>
          <a:off x="1162220" y="2798920"/>
          <a:ext cx="16845015" cy="5971986"/>
        </p:xfrm>
        <a:graphic>
          <a:graphicData uri="http://schemas.openxmlformats.org/drawingml/2006/table">
            <a:tbl>
              <a:tblPr firstRow="1" bandRow="1">
                <a:tableStyleId>{F5AB1C69-6EDB-4FF4-983F-18BD219EF322}</a:tableStyleId>
              </a:tblPr>
              <a:tblGrid>
                <a:gridCol w="1902235">
                  <a:extLst>
                    <a:ext uri="{9D8B030D-6E8A-4147-A177-3AD203B41FA5}">
                      <a16:colId xmlns:a16="http://schemas.microsoft.com/office/drawing/2014/main" val="3937258134"/>
                    </a:ext>
                  </a:extLst>
                </a:gridCol>
                <a:gridCol w="1852580">
                  <a:extLst>
                    <a:ext uri="{9D8B030D-6E8A-4147-A177-3AD203B41FA5}">
                      <a16:colId xmlns:a16="http://schemas.microsoft.com/office/drawing/2014/main" val="1607782502"/>
                    </a:ext>
                  </a:extLst>
                </a:gridCol>
                <a:gridCol w="1676400">
                  <a:extLst>
                    <a:ext uri="{9D8B030D-6E8A-4147-A177-3AD203B41FA5}">
                      <a16:colId xmlns:a16="http://schemas.microsoft.com/office/drawing/2014/main" val="1963491926"/>
                    </a:ext>
                  </a:extLst>
                </a:gridCol>
                <a:gridCol w="1328461">
                  <a:extLst>
                    <a:ext uri="{9D8B030D-6E8A-4147-A177-3AD203B41FA5}">
                      <a16:colId xmlns:a16="http://schemas.microsoft.com/office/drawing/2014/main" val="738710285"/>
                    </a:ext>
                  </a:extLst>
                </a:gridCol>
                <a:gridCol w="1948139">
                  <a:extLst>
                    <a:ext uri="{9D8B030D-6E8A-4147-A177-3AD203B41FA5}">
                      <a16:colId xmlns:a16="http://schemas.microsoft.com/office/drawing/2014/main" val="831273137"/>
                    </a:ext>
                  </a:extLst>
                </a:gridCol>
                <a:gridCol w="3925946">
                  <a:extLst>
                    <a:ext uri="{9D8B030D-6E8A-4147-A177-3AD203B41FA5}">
                      <a16:colId xmlns:a16="http://schemas.microsoft.com/office/drawing/2014/main" val="3542864180"/>
                    </a:ext>
                  </a:extLst>
                </a:gridCol>
                <a:gridCol w="2105627">
                  <a:extLst>
                    <a:ext uri="{9D8B030D-6E8A-4147-A177-3AD203B41FA5}">
                      <a16:colId xmlns:a16="http://schemas.microsoft.com/office/drawing/2014/main" val="3694248002"/>
                    </a:ext>
                  </a:extLst>
                </a:gridCol>
                <a:gridCol w="2105627">
                  <a:extLst>
                    <a:ext uri="{9D8B030D-6E8A-4147-A177-3AD203B41FA5}">
                      <a16:colId xmlns:a16="http://schemas.microsoft.com/office/drawing/2014/main" val="4258694945"/>
                    </a:ext>
                  </a:extLst>
                </a:gridCol>
              </a:tblGrid>
              <a:tr h="1217930">
                <a:tc>
                  <a:txBody>
                    <a:bodyPr/>
                    <a:lstStyle/>
                    <a:p>
                      <a:pPr algn="ctr"/>
                      <a:r>
                        <a:rPr lang="es-MX" sz="1600" dirty="0">
                          <a:latin typeface="Century Gothic" panose="020B0502020202020204" pitchFamily="34" charset="0"/>
                        </a:rPr>
                        <a:t>Municipio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Inclusión del Ordenamiento Territorial en los PDM	</a:t>
                      </a:r>
                      <a:endParaRPr lang="es-CO" sz="1600" dirty="0">
                        <a:latin typeface="Century Gothic" panose="020B0502020202020204" pitchFamily="34" charset="0"/>
                      </a:endParaRPr>
                    </a:p>
                  </a:txBody>
                  <a:tcPr anchor="ctr">
                    <a:solidFill>
                      <a:srgbClr val="24A642"/>
                    </a:solidFill>
                  </a:tcPr>
                </a:tc>
                <a:tc>
                  <a:txBody>
                    <a:bodyPr/>
                    <a:lstStyle/>
                    <a:p>
                      <a:pPr algn="ctr"/>
                      <a:r>
                        <a:rPr lang="es-CO" sz="1600" dirty="0">
                          <a:latin typeface="Century Gothic" panose="020B0502020202020204" pitchFamily="34" charset="0"/>
                        </a:rPr>
                        <a:t>Incorporación del Catastro multipropósito</a:t>
                      </a:r>
                    </a:p>
                  </a:txBody>
                  <a:tcPr anchor="ctr">
                    <a:solidFill>
                      <a:srgbClr val="24A642"/>
                    </a:solidFill>
                  </a:tcPr>
                </a:tc>
                <a:tc>
                  <a:txBody>
                    <a:bodyPr/>
                    <a:lstStyle/>
                    <a:p>
                      <a:pPr algn="ctr"/>
                      <a:r>
                        <a:rPr lang="es-CO" sz="1600" kern="1200" dirty="0">
                          <a:effectLst/>
                          <a:latin typeface="Century Gothic" panose="020B0502020202020204" pitchFamily="34" charset="0"/>
                        </a:rPr>
                        <a:t>Sector</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Programa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Meta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Recursos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Fuente</a:t>
                      </a:r>
                      <a:endParaRPr lang="es-CO" sz="1600" dirty="0">
                        <a:latin typeface="Century Gothic" panose="020B0502020202020204" pitchFamily="34" charset="0"/>
                      </a:endParaRPr>
                    </a:p>
                  </a:txBody>
                  <a:tcPr anchor="ctr">
                    <a:solidFill>
                      <a:srgbClr val="24A642"/>
                    </a:solidFill>
                  </a:tcPr>
                </a:tc>
                <a:extLst>
                  <a:ext uri="{0D108BD9-81ED-4DB2-BD59-A6C34878D82A}">
                    <a16:rowId xmlns:a16="http://schemas.microsoft.com/office/drawing/2014/main" val="905626332"/>
                  </a:ext>
                </a:extLst>
              </a:tr>
              <a:tr h="775929">
                <a:tc>
                  <a:txBody>
                    <a:bodyPr/>
                    <a:lstStyle/>
                    <a:p>
                      <a:pPr algn="ctr"/>
                      <a:r>
                        <a:rPr lang="es-MX" sz="1400" dirty="0">
                          <a:latin typeface="Century Gothic" panose="020B0502020202020204" pitchFamily="34" charset="0"/>
                        </a:rPr>
                        <a:t>Taminango</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No</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No </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rtl="0" fontAlgn="ctr"/>
                      <a:r>
                        <a:rPr lang="es-MX" sz="1400" b="0" dirty="0">
                          <a:effectLst/>
                          <a:latin typeface="Century Gothic" panose="020B0502020202020204" pitchFamily="34" charset="0"/>
                        </a:rPr>
                        <a:t>-</a:t>
                      </a:r>
                      <a:endParaRPr lang="es-CO" sz="1400" b="0" dirty="0">
                        <a:effectLst/>
                        <a:latin typeface="Century Gothic" panose="020B0502020202020204" pitchFamily="34" charset="0"/>
                      </a:endParaRP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a:t>
                      </a:r>
                      <a:endParaRPr lang="es-CO" sz="1400" b="0" dirty="0">
                        <a:effectLst/>
                        <a:latin typeface="Century Gothic" panose="020B0502020202020204" pitchFamily="34" charset="0"/>
                      </a:endParaRP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a:t>
                      </a:r>
                      <a:endParaRPr lang="es-CO" sz="1400" b="0" dirty="0">
                        <a:effectLst/>
                        <a:latin typeface="Century Gothic" panose="020B0502020202020204" pitchFamily="34" charset="0"/>
                      </a:endParaRPr>
                    </a:p>
                  </a:txBody>
                  <a:tcPr marL="28575" marR="28575" marT="0" marB="0" anchor="ctr">
                    <a:solidFill>
                      <a:schemeClr val="bg1"/>
                    </a:solidFill>
                  </a:tcPr>
                </a:tc>
                <a:extLst>
                  <a:ext uri="{0D108BD9-81ED-4DB2-BD59-A6C34878D82A}">
                    <a16:rowId xmlns:a16="http://schemas.microsoft.com/office/drawing/2014/main" val="519280583"/>
                  </a:ext>
                </a:extLst>
              </a:tr>
              <a:tr h="775929">
                <a:tc>
                  <a:txBody>
                    <a:bodyPr/>
                    <a:lstStyle/>
                    <a:p>
                      <a:pPr algn="ctr"/>
                      <a:r>
                        <a:rPr lang="es-MX" sz="1400" b="0" dirty="0">
                          <a:solidFill>
                            <a:schemeClr val="bg1"/>
                          </a:solidFill>
                          <a:latin typeface="Century Gothic" panose="020B0502020202020204" pitchFamily="34" charset="0"/>
                          <a:ea typeface="Inter Bold" panose="020B0604020202020204" charset="0"/>
                        </a:rPr>
                        <a:t>Cumbitara </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No</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Vivienda, ciudad y</a:t>
                      </a:r>
                      <a:br>
                        <a:rPr lang="es-CO" sz="1400" b="0" dirty="0">
                          <a:solidFill>
                            <a:schemeClr val="bg1"/>
                          </a:solidFill>
                          <a:effectLst/>
                          <a:latin typeface="Century Gothic" panose="020B0502020202020204" pitchFamily="34" charset="0"/>
                        </a:rPr>
                      </a:br>
                      <a:r>
                        <a:rPr lang="es-CO" sz="1400" b="0" dirty="0">
                          <a:solidFill>
                            <a:schemeClr val="bg1"/>
                          </a:solidFill>
                          <a:effectLst/>
                          <a:latin typeface="Century Gothic" panose="020B0502020202020204" pitchFamily="34" charset="0"/>
                        </a:rPr>
                        <a:t>territorio</a:t>
                      </a: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Ordenamiento territorial y desarrollo urbano</a:t>
                      </a:r>
                    </a:p>
                  </a:txBody>
                  <a:tcPr marL="28575" marR="28575" marT="0" marB="0" anchor="ctr">
                    <a:solidFill>
                      <a:srgbClr val="01842D"/>
                    </a:solidFill>
                  </a:tcPr>
                </a:tc>
                <a:tc>
                  <a:txBody>
                    <a:bodyPr/>
                    <a:lstStyle/>
                    <a:p>
                      <a:pPr algn="ctr" rtl="0" fontAlgn="b"/>
                      <a:r>
                        <a:rPr lang="es-CO" sz="1400" b="0" dirty="0">
                          <a:solidFill>
                            <a:schemeClr val="bg1"/>
                          </a:solidFill>
                          <a:effectLst/>
                          <a:latin typeface="Century Gothic" panose="020B0502020202020204" pitchFamily="34" charset="0"/>
                        </a:rPr>
                        <a:t>Documentos de planeación elaborados</a:t>
                      </a:r>
                    </a:p>
                  </a:txBody>
                  <a:tcPr marL="28575" marR="28575" marT="0" marB="0" anchor="ctr">
                    <a:solidFill>
                      <a:srgbClr val="01842D"/>
                    </a:solidFill>
                  </a:tcPr>
                </a:tc>
                <a:tc>
                  <a:txBody>
                    <a:bodyPr/>
                    <a:lstStyle/>
                    <a:p>
                      <a:pPr algn="ctr" rtl="0" fontAlgn="b"/>
                      <a:r>
                        <a:rPr lang="es-CO" sz="1400" b="0" dirty="0">
                          <a:solidFill>
                            <a:schemeClr val="bg1"/>
                          </a:solidFill>
                          <a:effectLst/>
                          <a:latin typeface="Century Gothic" panose="020B0502020202020204" pitchFamily="34" charset="0"/>
                        </a:rPr>
                        <a:t>1.780.000.000</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No especifica </a:t>
                      </a:r>
                    </a:p>
                  </a:txBody>
                  <a:tcPr marL="28575" marR="28575" marT="0" marB="0" anchor="ctr">
                    <a:solidFill>
                      <a:srgbClr val="01842D"/>
                    </a:solidFill>
                  </a:tcPr>
                </a:tc>
                <a:extLst>
                  <a:ext uri="{0D108BD9-81ED-4DB2-BD59-A6C34878D82A}">
                    <a16:rowId xmlns:a16="http://schemas.microsoft.com/office/drawing/2014/main" val="2963885877"/>
                  </a:ext>
                </a:extLst>
              </a:tr>
              <a:tr h="775929">
                <a:tc>
                  <a:txBody>
                    <a:bodyPr/>
                    <a:lstStyle/>
                    <a:p>
                      <a:pPr algn="ctr"/>
                      <a:r>
                        <a:rPr lang="es-MX" sz="1400" b="0" dirty="0">
                          <a:latin typeface="Century Gothic" panose="020B0502020202020204" pitchFamily="34" charset="0"/>
                          <a:ea typeface="Inter Bold" panose="020B0604020202020204" charset="0"/>
                        </a:rPr>
                        <a:t>Leiva</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Si</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No</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rtl="0" fontAlgn="ctr"/>
                      <a:r>
                        <a:rPr lang="es-CO" sz="1400" b="0">
                          <a:effectLst/>
                          <a:latin typeface="Century Gothic" panose="020B0502020202020204" pitchFamily="34" charset="0"/>
                        </a:rPr>
                        <a:t>Vivienda, ciudad y</a:t>
                      </a:r>
                      <a:br>
                        <a:rPr lang="es-CO" sz="1400" b="0">
                          <a:effectLst/>
                          <a:latin typeface="Century Gothic" panose="020B0502020202020204" pitchFamily="34" charset="0"/>
                        </a:rPr>
                      </a:br>
                      <a:r>
                        <a:rPr lang="es-CO" sz="1400" b="0">
                          <a:effectLst/>
                          <a:latin typeface="Century Gothic" panose="020B0502020202020204" pitchFamily="34" charset="0"/>
                        </a:rPr>
                        <a:t>territorio</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Ordenamiento territorial y desarrollo urbano</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Documentos de planeación en Ordenamiento Territorial implementados</a:t>
                      </a:r>
                      <a:br>
                        <a:rPr lang="es-MX" sz="1400" b="0" dirty="0">
                          <a:effectLst/>
                          <a:latin typeface="Century Gothic" panose="020B0502020202020204" pitchFamily="34" charset="0"/>
                        </a:rPr>
                      </a:br>
                      <a:endParaRPr lang="es-MX" sz="1400" b="0" dirty="0">
                        <a:effectLst/>
                        <a:latin typeface="Century Gothic" panose="020B0502020202020204" pitchFamily="34" charset="0"/>
                      </a:endParaRPr>
                    </a:p>
                  </a:txBody>
                  <a:tcPr marL="28575" marR="28575" marT="0" marB="0" anchor="ctr">
                    <a:solidFill>
                      <a:schemeClr val="bg1"/>
                    </a:solidFill>
                  </a:tcPr>
                </a:tc>
                <a:tc>
                  <a:txBody>
                    <a:bodyPr/>
                    <a:lstStyle/>
                    <a:p>
                      <a:pPr algn="ctr" rtl="0" fontAlgn="ctr"/>
                      <a:r>
                        <a:rPr lang="es-CO" sz="1400" b="0">
                          <a:effectLst/>
                          <a:latin typeface="Century Gothic" panose="020B0502020202020204" pitchFamily="34" charset="0"/>
                        </a:rPr>
                        <a:t>No incluye recursos</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a:t>
                      </a:r>
                    </a:p>
                  </a:txBody>
                  <a:tcPr marL="28575" marR="28575" marT="0" marB="0" anchor="ctr">
                    <a:solidFill>
                      <a:schemeClr val="bg1"/>
                    </a:solidFill>
                  </a:tcPr>
                </a:tc>
                <a:extLst>
                  <a:ext uri="{0D108BD9-81ED-4DB2-BD59-A6C34878D82A}">
                    <a16:rowId xmlns:a16="http://schemas.microsoft.com/office/drawing/2014/main" val="975919811"/>
                  </a:ext>
                </a:extLst>
              </a:tr>
              <a:tr h="874411">
                <a:tc>
                  <a:txBody>
                    <a:bodyPr/>
                    <a:lstStyle/>
                    <a:p>
                      <a:pPr algn="ctr"/>
                      <a:r>
                        <a:rPr lang="es-MX" sz="1400" b="0" dirty="0">
                          <a:solidFill>
                            <a:schemeClr val="bg1"/>
                          </a:solidFill>
                          <a:latin typeface="Century Gothic" panose="020B0502020202020204" pitchFamily="34" charset="0"/>
                          <a:ea typeface="Inter Bold" panose="020B0604020202020204" charset="0"/>
                        </a:rPr>
                        <a:t>El Rosario </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No</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Vivienda</a:t>
                      </a: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Ordenamiento territorial y desarrollo urbano </a:t>
                      </a:r>
                    </a:p>
                  </a:txBody>
                  <a:tcPr marL="28575" marR="28575" marT="0" marB="0" anchor="ctr">
                    <a:solidFill>
                      <a:srgbClr val="01842D"/>
                    </a:solidFill>
                  </a:tcPr>
                </a:tc>
                <a:tc>
                  <a:txBody>
                    <a:bodyPr/>
                    <a:lstStyle/>
                    <a:p>
                      <a:pPr algn="ctr" rtl="0" fontAlgn="b"/>
                      <a:r>
                        <a:rPr lang="es-MX" sz="1400" b="0" dirty="0">
                          <a:solidFill>
                            <a:schemeClr val="bg1"/>
                          </a:solidFill>
                          <a:effectLst/>
                          <a:latin typeface="Century Gothic" panose="020B0502020202020204" pitchFamily="34" charset="0"/>
                        </a:rPr>
                        <a:t>Estudios o diseños realizados (solo plantean indicadores)</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26,125,000</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SGR</a:t>
                      </a:r>
                    </a:p>
                  </a:txBody>
                  <a:tcPr marL="28575" marR="28575" marT="0" marB="0" anchor="ctr">
                    <a:solidFill>
                      <a:srgbClr val="01842D"/>
                    </a:solidFill>
                  </a:tcPr>
                </a:tc>
                <a:extLst>
                  <a:ext uri="{0D108BD9-81ED-4DB2-BD59-A6C34878D82A}">
                    <a16:rowId xmlns:a16="http://schemas.microsoft.com/office/drawing/2014/main" val="1044067273"/>
                  </a:ext>
                </a:extLst>
              </a:tr>
              <a:tr h="775929">
                <a:tc>
                  <a:txBody>
                    <a:bodyPr/>
                    <a:lstStyle/>
                    <a:p>
                      <a:pPr algn="ctr"/>
                      <a:r>
                        <a:rPr lang="es-MX" sz="1400" b="0" dirty="0">
                          <a:solidFill>
                            <a:schemeClr val="bg1"/>
                          </a:solidFill>
                          <a:latin typeface="Century Gothic" panose="020B0502020202020204" pitchFamily="34" charset="0"/>
                          <a:ea typeface="Inter Bold" panose="020B0604020202020204" charset="0"/>
                        </a:rPr>
                        <a:t> </a:t>
                      </a:r>
                      <a:r>
                        <a:rPr lang="es-MX" sz="1400" b="0" dirty="0">
                          <a:solidFill>
                            <a:schemeClr val="tx1"/>
                          </a:solidFill>
                          <a:latin typeface="Century Gothic" panose="020B0502020202020204" pitchFamily="34" charset="0"/>
                          <a:ea typeface="Inter Bold" panose="020B0604020202020204" charset="0"/>
                        </a:rPr>
                        <a:t>Policarpa</a:t>
                      </a:r>
                      <a:endParaRPr lang="es-CO" sz="1400" b="0" dirty="0">
                        <a:solidFill>
                          <a:schemeClr val="tx1"/>
                        </a:solidFill>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Si</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No</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rtl="0" fontAlgn="ctr"/>
                      <a:r>
                        <a:rPr lang="es-CO" sz="1400" b="0" dirty="0">
                          <a:effectLst/>
                          <a:latin typeface="Century Gothic" panose="020B0502020202020204" pitchFamily="34" charset="0"/>
                        </a:rPr>
                        <a:t>Vivienda, ciudad y</a:t>
                      </a:r>
                      <a:br>
                        <a:rPr lang="es-CO" sz="1400" b="0" dirty="0">
                          <a:effectLst/>
                          <a:latin typeface="Century Gothic" panose="020B0502020202020204" pitchFamily="34" charset="0"/>
                        </a:rPr>
                      </a:br>
                      <a:r>
                        <a:rPr lang="es-CO" sz="1400" b="0" dirty="0">
                          <a:effectLst/>
                          <a:latin typeface="Century Gothic" panose="020B0502020202020204" pitchFamily="34" charset="0"/>
                        </a:rPr>
                        <a:t>territorio</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Ordenamiento territorial y desarrollo urbano</a:t>
                      </a:r>
                    </a:p>
                  </a:txBody>
                  <a:tcPr marL="28575" marR="28575" marT="0" marB="0" anchor="ctr">
                    <a:solidFill>
                      <a:schemeClr val="bg1"/>
                    </a:solidFill>
                  </a:tcPr>
                </a:tc>
                <a:tc>
                  <a:txBody>
                    <a:bodyPr/>
                    <a:lstStyle/>
                    <a:p>
                      <a:pPr algn="ctr" rtl="0" fontAlgn="b"/>
                      <a:r>
                        <a:rPr lang="es-MX" sz="1400" b="0" dirty="0">
                          <a:effectLst/>
                          <a:latin typeface="Century Gothic" panose="020B0502020202020204" pitchFamily="34" charset="0"/>
                        </a:rPr>
                        <a:t>Estudios o diseños realizados (No especifica el alcance de la meta)</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64,651,875</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Recursos propios </a:t>
                      </a:r>
                    </a:p>
                  </a:txBody>
                  <a:tcPr marL="28575" marR="28575" marT="0" marB="0" anchor="ctr">
                    <a:solidFill>
                      <a:schemeClr val="bg1"/>
                    </a:solidFill>
                  </a:tcPr>
                </a:tc>
                <a:extLst>
                  <a:ext uri="{0D108BD9-81ED-4DB2-BD59-A6C34878D82A}">
                    <a16:rowId xmlns:a16="http://schemas.microsoft.com/office/drawing/2014/main" val="3452631032"/>
                  </a:ext>
                </a:extLst>
              </a:tr>
              <a:tr h="775929">
                <a:tc>
                  <a:txBody>
                    <a:bodyPr/>
                    <a:lstStyle/>
                    <a:p>
                      <a:pPr algn="ctr"/>
                      <a:r>
                        <a:rPr lang="es-MX" sz="1400" b="0" dirty="0">
                          <a:solidFill>
                            <a:schemeClr val="tx1"/>
                          </a:solidFill>
                          <a:latin typeface="Century Gothic" panose="020B0502020202020204" pitchFamily="34" charset="0"/>
                          <a:ea typeface="Inter Bold" panose="020B0604020202020204" charset="0"/>
                        </a:rPr>
                        <a:t>San Lorenzo</a:t>
                      </a:r>
                      <a:endParaRPr lang="es-CO" sz="1400" b="0" dirty="0">
                        <a:solidFill>
                          <a:schemeClr val="tx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SI </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No</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Vivienda, ciudad y</a:t>
                      </a:r>
                      <a:br>
                        <a:rPr lang="es-CO" sz="1400" b="0" dirty="0">
                          <a:solidFill>
                            <a:schemeClr val="bg1"/>
                          </a:solidFill>
                          <a:effectLst/>
                          <a:latin typeface="Century Gothic" panose="020B0502020202020204" pitchFamily="34" charset="0"/>
                        </a:rPr>
                      </a:br>
                      <a:r>
                        <a:rPr lang="es-CO" sz="1400" b="0" dirty="0">
                          <a:solidFill>
                            <a:schemeClr val="bg1"/>
                          </a:solidFill>
                          <a:effectLst/>
                          <a:latin typeface="Century Gothic" panose="020B0502020202020204" pitchFamily="34" charset="0"/>
                        </a:rPr>
                        <a:t>territorio</a:t>
                      </a: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Ordenamiento territorial y desarrollo urbano</a:t>
                      </a:r>
                    </a:p>
                  </a:txBody>
                  <a:tcPr marL="28575" marR="28575" marT="0" marB="0" anchor="ctr">
                    <a:solidFill>
                      <a:srgbClr val="01842D"/>
                    </a:solidFill>
                  </a:tcPr>
                </a:tc>
                <a:tc>
                  <a:txBody>
                    <a:bodyPr/>
                    <a:lstStyle/>
                    <a:p>
                      <a:pPr algn="ctr" rtl="0" fontAlgn="b"/>
                      <a:r>
                        <a:rPr lang="es-MX" sz="1400" b="0" dirty="0">
                          <a:solidFill>
                            <a:schemeClr val="bg1"/>
                          </a:solidFill>
                          <a:effectLst/>
                          <a:latin typeface="Century Gothic" panose="020B0502020202020204" pitchFamily="34" charset="0"/>
                        </a:rPr>
                        <a:t>Documentos de planeación (No se especifica el alcance de la meta)</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No incluye recursos</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a:t>
                      </a:r>
                    </a:p>
                  </a:txBody>
                  <a:tcPr marL="28575" marR="28575" marT="0" marB="0" anchor="ctr">
                    <a:solidFill>
                      <a:srgbClr val="01842D"/>
                    </a:solidFill>
                  </a:tcPr>
                </a:tc>
                <a:extLst>
                  <a:ext uri="{0D108BD9-81ED-4DB2-BD59-A6C34878D82A}">
                    <a16:rowId xmlns:a16="http://schemas.microsoft.com/office/drawing/2014/main" val="1703337477"/>
                  </a:ext>
                </a:extLst>
              </a:tr>
            </a:tbl>
          </a:graphicData>
        </a:graphic>
      </p:graphicFrame>
    </p:spTree>
    <p:extLst>
      <p:ext uri="{BB962C8B-B14F-4D97-AF65-F5344CB8AC3E}">
        <p14:creationId xmlns:p14="http://schemas.microsoft.com/office/powerpoint/2010/main" val="203890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27" r="-60913" b="-15371"/>
            </a:stretch>
          </a:blipFill>
        </p:spPr>
      </p:sp>
      <p:grpSp>
        <p:nvGrpSpPr>
          <p:cNvPr id="3" name="Group 3"/>
          <p:cNvGrpSpPr/>
          <p:nvPr/>
        </p:nvGrpSpPr>
        <p:grpSpPr>
          <a:xfrm>
            <a:off x="11107207" y="-873677"/>
            <a:ext cx="8074594" cy="12345434"/>
            <a:chOff x="0" y="0"/>
            <a:chExt cx="2126642" cy="3251472"/>
          </a:xfrm>
        </p:grpSpPr>
        <p:sp>
          <p:nvSpPr>
            <p:cNvPr id="4" name="Freeform 4"/>
            <p:cNvSpPr/>
            <p:nvPr/>
          </p:nvSpPr>
          <p:spPr>
            <a:xfrm>
              <a:off x="0" y="0"/>
              <a:ext cx="2126642" cy="3251472"/>
            </a:xfrm>
            <a:custGeom>
              <a:avLst/>
              <a:gdLst/>
              <a:ahLst/>
              <a:cxnLst/>
              <a:rect l="l" t="t" r="r" b="b"/>
              <a:pathLst>
                <a:path w="2126642" h="3251472">
                  <a:moveTo>
                    <a:pt x="48899" y="0"/>
                  </a:moveTo>
                  <a:lnTo>
                    <a:pt x="2077743" y="0"/>
                  </a:lnTo>
                  <a:cubicBezTo>
                    <a:pt x="2090712" y="0"/>
                    <a:pt x="2103150" y="5152"/>
                    <a:pt x="2112320" y="14322"/>
                  </a:cubicBezTo>
                  <a:cubicBezTo>
                    <a:pt x="2121490" y="23492"/>
                    <a:pt x="2126642" y="35930"/>
                    <a:pt x="2126642" y="48899"/>
                  </a:cubicBezTo>
                  <a:lnTo>
                    <a:pt x="2126642" y="3202573"/>
                  </a:lnTo>
                  <a:cubicBezTo>
                    <a:pt x="2126642" y="3215542"/>
                    <a:pt x="2121490" y="3227980"/>
                    <a:pt x="2112320" y="3237150"/>
                  </a:cubicBezTo>
                  <a:cubicBezTo>
                    <a:pt x="2103150" y="3246320"/>
                    <a:pt x="2090712" y="3251472"/>
                    <a:pt x="2077743" y="3251472"/>
                  </a:cubicBezTo>
                  <a:lnTo>
                    <a:pt x="48899" y="3251472"/>
                  </a:lnTo>
                  <a:cubicBezTo>
                    <a:pt x="35930" y="3251472"/>
                    <a:pt x="23492" y="3246320"/>
                    <a:pt x="14322" y="3237150"/>
                  </a:cubicBezTo>
                  <a:cubicBezTo>
                    <a:pt x="5152" y="3227980"/>
                    <a:pt x="0" y="3215542"/>
                    <a:pt x="0" y="3202573"/>
                  </a:cubicBezTo>
                  <a:lnTo>
                    <a:pt x="0" y="48899"/>
                  </a:lnTo>
                  <a:cubicBezTo>
                    <a:pt x="0" y="35930"/>
                    <a:pt x="5152" y="23492"/>
                    <a:pt x="14322" y="14322"/>
                  </a:cubicBezTo>
                  <a:cubicBezTo>
                    <a:pt x="23492" y="5152"/>
                    <a:pt x="35930" y="0"/>
                    <a:pt x="48899" y="0"/>
                  </a:cubicBezTo>
                  <a:close/>
                </a:path>
              </a:pathLst>
            </a:custGeom>
            <a:solidFill>
              <a:srgbClr val="01842D"/>
            </a:solidFill>
          </p:spPr>
        </p:sp>
        <p:sp>
          <p:nvSpPr>
            <p:cNvPr id="5" name="TextBox 5"/>
            <p:cNvSpPr txBox="1"/>
            <p:nvPr/>
          </p:nvSpPr>
          <p:spPr>
            <a:xfrm>
              <a:off x="0" y="-47625"/>
              <a:ext cx="2126642" cy="3299097"/>
            </a:xfrm>
            <a:prstGeom prst="rect">
              <a:avLst/>
            </a:prstGeom>
          </p:spPr>
          <p:txBody>
            <a:bodyPr lIns="50800" tIns="50800" rIns="50800" bIns="50800" rtlCol="0" anchor="ctr"/>
            <a:lstStyle/>
            <a:p>
              <a:pPr algn="ctr">
                <a:lnSpc>
                  <a:spcPts val="3393"/>
                </a:lnSpc>
              </a:pPr>
              <a:endParaRPr/>
            </a:p>
          </p:txBody>
        </p:sp>
      </p:grpSp>
      <p:sp>
        <p:nvSpPr>
          <p:cNvPr id="6" name="Freeform 6"/>
          <p:cNvSpPr/>
          <p:nvPr/>
        </p:nvSpPr>
        <p:spPr>
          <a:xfrm>
            <a:off x="313862" y="242846"/>
            <a:ext cx="10924312" cy="10112389"/>
          </a:xfrm>
          <a:custGeom>
            <a:avLst/>
            <a:gdLst/>
            <a:ahLst/>
            <a:cxnLst/>
            <a:rect l="l" t="t" r="r" b="b"/>
            <a:pathLst>
              <a:path w="10924312" h="10112389">
                <a:moveTo>
                  <a:pt x="0" y="0"/>
                </a:moveTo>
                <a:lnTo>
                  <a:pt x="10924312" y="0"/>
                </a:lnTo>
                <a:lnTo>
                  <a:pt x="10924312" y="10112389"/>
                </a:lnTo>
                <a:lnTo>
                  <a:pt x="0" y="10112389"/>
                </a:lnTo>
                <a:lnTo>
                  <a:pt x="0" y="0"/>
                </a:lnTo>
                <a:close/>
              </a:path>
            </a:pathLst>
          </a:custGeom>
          <a:blipFill>
            <a:blip r:embed="rId4">
              <a:extLst>
                <a:ext uri="{96DAC541-7B7A-43D3-8B79-37D633B846F1}">
                  <asvg:svgBlip xmlns:asvg="http://schemas.microsoft.com/office/drawing/2016/SVG/main" r:embed="rId5"/>
                </a:ext>
              </a:extLst>
            </a:blip>
            <a:stretch>
              <a:fillRect l="-1850" t="-435" r="-42011"/>
            </a:stretch>
          </a:blipFill>
        </p:spPr>
      </p:sp>
      <p:grpSp>
        <p:nvGrpSpPr>
          <p:cNvPr id="7" name="Group 7"/>
          <p:cNvGrpSpPr/>
          <p:nvPr/>
        </p:nvGrpSpPr>
        <p:grpSpPr>
          <a:xfrm>
            <a:off x="645510" y="755740"/>
            <a:ext cx="17806801" cy="9288414"/>
            <a:chOff x="0" y="0"/>
            <a:chExt cx="2918927" cy="2345553"/>
          </a:xfrm>
        </p:grpSpPr>
        <p:sp>
          <p:nvSpPr>
            <p:cNvPr id="8" name="Freeform 8"/>
            <p:cNvSpPr/>
            <p:nvPr/>
          </p:nvSpPr>
          <p:spPr>
            <a:xfrm>
              <a:off x="0" y="0"/>
              <a:ext cx="2918927" cy="2345553"/>
            </a:xfrm>
            <a:custGeom>
              <a:avLst/>
              <a:gdLst/>
              <a:ahLst/>
              <a:cxnLst/>
              <a:rect l="l" t="t" r="r" b="b"/>
              <a:pathLst>
                <a:path w="2918927" h="2345553">
                  <a:moveTo>
                    <a:pt x="35626" y="0"/>
                  </a:moveTo>
                  <a:lnTo>
                    <a:pt x="2883301" y="0"/>
                  </a:lnTo>
                  <a:cubicBezTo>
                    <a:pt x="2892749" y="0"/>
                    <a:pt x="2901811" y="3753"/>
                    <a:pt x="2908492" y="10435"/>
                  </a:cubicBezTo>
                  <a:cubicBezTo>
                    <a:pt x="2915173" y="17116"/>
                    <a:pt x="2918927" y="26178"/>
                    <a:pt x="2918927" y="35626"/>
                  </a:cubicBezTo>
                  <a:lnTo>
                    <a:pt x="2918927" y="2309927"/>
                  </a:lnTo>
                  <a:cubicBezTo>
                    <a:pt x="2918927" y="2319376"/>
                    <a:pt x="2915173" y="2328438"/>
                    <a:pt x="2908492" y="2335119"/>
                  </a:cubicBezTo>
                  <a:cubicBezTo>
                    <a:pt x="2901811" y="2341800"/>
                    <a:pt x="2892749" y="2345553"/>
                    <a:pt x="2883301" y="2345553"/>
                  </a:cubicBezTo>
                  <a:lnTo>
                    <a:pt x="35626" y="2345553"/>
                  </a:lnTo>
                  <a:cubicBezTo>
                    <a:pt x="26178" y="2345553"/>
                    <a:pt x="17116" y="2341800"/>
                    <a:pt x="10435" y="2335119"/>
                  </a:cubicBezTo>
                  <a:cubicBezTo>
                    <a:pt x="3753" y="2328438"/>
                    <a:pt x="0" y="2319376"/>
                    <a:pt x="0" y="2309927"/>
                  </a:cubicBezTo>
                  <a:lnTo>
                    <a:pt x="0" y="35626"/>
                  </a:lnTo>
                  <a:cubicBezTo>
                    <a:pt x="0" y="26178"/>
                    <a:pt x="3753" y="17116"/>
                    <a:pt x="10435" y="10435"/>
                  </a:cubicBezTo>
                  <a:cubicBezTo>
                    <a:pt x="17116" y="3753"/>
                    <a:pt x="26178" y="0"/>
                    <a:pt x="35626" y="0"/>
                  </a:cubicBezTo>
                  <a:close/>
                </a:path>
              </a:pathLst>
            </a:custGeom>
            <a:solidFill>
              <a:srgbClr val="FFFFFF"/>
            </a:solidFill>
          </p:spPr>
        </p:sp>
        <p:sp>
          <p:nvSpPr>
            <p:cNvPr id="9" name="TextBox 9"/>
            <p:cNvSpPr txBox="1"/>
            <p:nvPr/>
          </p:nvSpPr>
          <p:spPr>
            <a:xfrm>
              <a:off x="0" y="-47625"/>
              <a:ext cx="2918927" cy="2393178"/>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rot="-2700000">
            <a:off x="18202749" y="659502"/>
            <a:ext cx="430411" cy="461495"/>
            <a:chOff x="0" y="0"/>
            <a:chExt cx="1247548" cy="1337643"/>
          </a:xfrm>
        </p:grpSpPr>
        <p:sp>
          <p:nvSpPr>
            <p:cNvPr id="11" name="Freeform 11"/>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2" name="TextBox 12"/>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rot="-2700000">
            <a:off x="18154950" y="9317791"/>
            <a:ext cx="430411" cy="461495"/>
            <a:chOff x="0" y="0"/>
            <a:chExt cx="1247548" cy="1337643"/>
          </a:xfrm>
        </p:grpSpPr>
        <p:sp>
          <p:nvSpPr>
            <p:cNvPr id="17" name="Freeform 17"/>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8" name="TextBox 18"/>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sp>
        <p:nvSpPr>
          <p:cNvPr id="21" name="TextBox 21"/>
          <p:cNvSpPr txBox="1"/>
          <p:nvPr/>
        </p:nvSpPr>
        <p:spPr>
          <a:xfrm>
            <a:off x="1106649" y="1140720"/>
            <a:ext cx="16535841" cy="2184124"/>
          </a:xfrm>
          <a:prstGeom prst="rect">
            <a:avLst/>
          </a:prstGeom>
        </p:spPr>
        <p:txBody>
          <a:bodyPr wrap="square" lIns="0" tIns="0" rIns="0" bIns="0" rtlCol="0" anchor="t">
            <a:spAutoFit/>
          </a:bodyPr>
          <a:lstStyle/>
          <a:p>
            <a:pPr algn="r">
              <a:lnSpc>
                <a:spcPts val="5750"/>
              </a:lnSpc>
            </a:pPr>
            <a:r>
              <a:rPr lang="en-US" sz="4600" b="1" dirty="0" err="1">
                <a:solidFill>
                  <a:srgbClr val="10A13B"/>
                </a:solidFill>
                <a:latin typeface="Inter Bold"/>
                <a:ea typeface="Inter Bold"/>
                <a:cs typeface="Inter Bold"/>
                <a:sym typeface="Inter Bold"/>
              </a:rPr>
              <a:t>Incorporación</a:t>
            </a:r>
            <a:r>
              <a:rPr lang="en-US" sz="4600" b="1" dirty="0">
                <a:solidFill>
                  <a:srgbClr val="10A13B"/>
                </a:solidFill>
                <a:latin typeface="Inter Bold"/>
                <a:ea typeface="Inter Bold"/>
                <a:cs typeface="Inter Bold"/>
                <a:sym typeface="Inter Bold"/>
              </a:rPr>
              <a:t> del </a:t>
            </a:r>
            <a:r>
              <a:rPr lang="en-US" sz="4600" b="1" dirty="0" err="1">
                <a:solidFill>
                  <a:srgbClr val="10A13B"/>
                </a:solidFill>
                <a:latin typeface="Inter Bold"/>
                <a:ea typeface="Inter Bold"/>
                <a:cs typeface="Inter Bold"/>
                <a:sym typeface="Inter Bold"/>
              </a:rPr>
              <a:t>ordenamiento</a:t>
            </a:r>
            <a:r>
              <a:rPr lang="en-US" sz="4600" b="1" dirty="0">
                <a:solidFill>
                  <a:srgbClr val="10A13B"/>
                </a:solidFill>
                <a:latin typeface="Inter Bold"/>
                <a:ea typeface="Inter Bold"/>
                <a:cs typeface="Inter Bold"/>
                <a:sym typeface="Inter Bold"/>
              </a:rPr>
              <a:t> territorial </a:t>
            </a:r>
            <a:r>
              <a:rPr lang="en-US" sz="4600" b="1" dirty="0" err="1">
                <a:solidFill>
                  <a:srgbClr val="10A13B"/>
                </a:solidFill>
                <a:latin typeface="Inter Bold"/>
                <a:ea typeface="Inter Bold"/>
                <a:cs typeface="Inter Bold"/>
                <a:sym typeface="Inter Bold"/>
              </a:rPr>
              <a:t>en</a:t>
            </a:r>
            <a:r>
              <a:rPr lang="en-US" sz="4600" b="1" dirty="0">
                <a:solidFill>
                  <a:srgbClr val="10A13B"/>
                </a:solidFill>
                <a:latin typeface="Inter Bold"/>
                <a:ea typeface="Inter Bold"/>
                <a:cs typeface="Inter Bold"/>
                <a:sym typeface="Inter Bold"/>
              </a:rPr>
              <a:t> los planes de </a:t>
            </a:r>
            <a:r>
              <a:rPr lang="en-US" sz="4600" b="1" dirty="0" err="1">
                <a:solidFill>
                  <a:srgbClr val="10A13B"/>
                </a:solidFill>
                <a:latin typeface="Inter Bold"/>
                <a:ea typeface="Inter Bold"/>
                <a:cs typeface="Inter Bold"/>
                <a:sym typeface="Inter Bold"/>
              </a:rPr>
              <a:t>desarrollo</a:t>
            </a:r>
            <a:r>
              <a:rPr lang="en-US" sz="4600" b="1" dirty="0">
                <a:solidFill>
                  <a:srgbClr val="10A13B"/>
                </a:solidFill>
                <a:latin typeface="Inter Bold"/>
                <a:ea typeface="Inter Bold"/>
                <a:cs typeface="Inter Bold"/>
                <a:sym typeface="Inter Bold"/>
              </a:rPr>
              <a:t> Municipal</a:t>
            </a:r>
          </a:p>
          <a:p>
            <a:pPr marL="0" lvl="0" indent="0" algn="r">
              <a:lnSpc>
                <a:spcPts val="5750"/>
              </a:lnSpc>
            </a:pPr>
            <a:endParaRPr lang="en-US" sz="4600" b="1" dirty="0">
              <a:solidFill>
                <a:srgbClr val="10A13B"/>
              </a:solidFill>
              <a:latin typeface="Inter Bold"/>
              <a:ea typeface="Inter Bold"/>
              <a:cs typeface="Inter Bold"/>
              <a:sym typeface="Inter Bold"/>
            </a:endParaRPr>
          </a:p>
        </p:txBody>
      </p:sp>
      <p:graphicFrame>
        <p:nvGraphicFramePr>
          <p:cNvPr id="19" name="Tabla 18">
            <a:extLst>
              <a:ext uri="{FF2B5EF4-FFF2-40B4-BE49-F238E27FC236}">
                <a16:creationId xmlns:a16="http://schemas.microsoft.com/office/drawing/2014/main" id="{E3FB95D5-C4C5-446C-8404-B4B79192E077}"/>
              </a:ext>
            </a:extLst>
          </p:cNvPr>
          <p:cNvGraphicFramePr>
            <a:graphicFrameLocks noGrp="1"/>
          </p:cNvGraphicFramePr>
          <p:nvPr>
            <p:extLst>
              <p:ext uri="{D42A27DB-BD31-4B8C-83A1-F6EECF244321}">
                <p14:modId xmlns:p14="http://schemas.microsoft.com/office/powerpoint/2010/main" val="2279262560"/>
              </p:ext>
            </p:extLst>
          </p:nvPr>
        </p:nvGraphicFramePr>
        <p:xfrm>
          <a:off x="1162220" y="2798920"/>
          <a:ext cx="16845015" cy="6204519"/>
        </p:xfrm>
        <a:graphic>
          <a:graphicData uri="http://schemas.openxmlformats.org/drawingml/2006/table">
            <a:tbl>
              <a:tblPr firstRow="1" bandRow="1">
                <a:tableStyleId>{F5AB1C69-6EDB-4FF4-983F-18BD219EF322}</a:tableStyleId>
              </a:tblPr>
              <a:tblGrid>
                <a:gridCol w="1902235">
                  <a:extLst>
                    <a:ext uri="{9D8B030D-6E8A-4147-A177-3AD203B41FA5}">
                      <a16:colId xmlns:a16="http://schemas.microsoft.com/office/drawing/2014/main" val="3937258134"/>
                    </a:ext>
                  </a:extLst>
                </a:gridCol>
                <a:gridCol w="1852580">
                  <a:extLst>
                    <a:ext uri="{9D8B030D-6E8A-4147-A177-3AD203B41FA5}">
                      <a16:colId xmlns:a16="http://schemas.microsoft.com/office/drawing/2014/main" val="1607782502"/>
                    </a:ext>
                  </a:extLst>
                </a:gridCol>
                <a:gridCol w="1676400">
                  <a:extLst>
                    <a:ext uri="{9D8B030D-6E8A-4147-A177-3AD203B41FA5}">
                      <a16:colId xmlns:a16="http://schemas.microsoft.com/office/drawing/2014/main" val="1963491926"/>
                    </a:ext>
                  </a:extLst>
                </a:gridCol>
                <a:gridCol w="1328461">
                  <a:extLst>
                    <a:ext uri="{9D8B030D-6E8A-4147-A177-3AD203B41FA5}">
                      <a16:colId xmlns:a16="http://schemas.microsoft.com/office/drawing/2014/main" val="738710285"/>
                    </a:ext>
                  </a:extLst>
                </a:gridCol>
                <a:gridCol w="1948139">
                  <a:extLst>
                    <a:ext uri="{9D8B030D-6E8A-4147-A177-3AD203B41FA5}">
                      <a16:colId xmlns:a16="http://schemas.microsoft.com/office/drawing/2014/main" val="831273137"/>
                    </a:ext>
                  </a:extLst>
                </a:gridCol>
                <a:gridCol w="3925946">
                  <a:extLst>
                    <a:ext uri="{9D8B030D-6E8A-4147-A177-3AD203B41FA5}">
                      <a16:colId xmlns:a16="http://schemas.microsoft.com/office/drawing/2014/main" val="3542864180"/>
                    </a:ext>
                  </a:extLst>
                </a:gridCol>
                <a:gridCol w="2105627">
                  <a:extLst>
                    <a:ext uri="{9D8B030D-6E8A-4147-A177-3AD203B41FA5}">
                      <a16:colId xmlns:a16="http://schemas.microsoft.com/office/drawing/2014/main" val="3694248002"/>
                    </a:ext>
                  </a:extLst>
                </a:gridCol>
                <a:gridCol w="2105627">
                  <a:extLst>
                    <a:ext uri="{9D8B030D-6E8A-4147-A177-3AD203B41FA5}">
                      <a16:colId xmlns:a16="http://schemas.microsoft.com/office/drawing/2014/main" val="4258694945"/>
                    </a:ext>
                  </a:extLst>
                </a:gridCol>
              </a:tblGrid>
              <a:tr h="1217930">
                <a:tc>
                  <a:txBody>
                    <a:bodyPr/>
                    <a:lstStyle/>
                    <a:p>
                      <a:pPr algn="ctr"/>
                      <a:r>
                        <a:rPr lang="es-MX" sz="1600" dirty="0">
                          <a:latin typeface="Century Gothic" panose="020B0502020202020204" pitchFamily="34" charset="0"/>
                        </a:rPr>
                        <a:t>Municipio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Inclusión del Ordenamiento Territorial en los PDM	</a:t>
                      </a:r>
                      <a:endParaRPr lang="es-CO" sz="1600" dirty="0">
                        <a:latin typeface="Century Gothic" panose="020B0502020202020204" pitchFamily="34" charset="0"/>
                      </a:endParaRPr>
                    </a:p>
                  </a:txBody>
                  <a:tcPr anchor="ctr">
                    <a:solidFill>
                      <a:srgbClr val="24A642"/>
                    </a:solidFill>
                  </a:tcPr>
                </a:tc>
                <a:tc>
                  <a:txBody>
                    <a:bodyPr/>
                    <a:lstStyle/>
                    <a:p>
                      <a:pPr algn="ctr"/>
                      <a:r>
                        <a:rPr lang="es-CO" sz="1600" dirty="0">
                          <a:latin typeface="Century Gothic" panose="020B0502020202020204" pitchFamily="34" charset="0"/>
                        </a:rPr>
                        <a:t>Incorporación del Catastro multipropósito</a:t>
                      </a:r>
                    </a:p>
                  </a:txBody>
                  <a:tcPr anchor="ctr">
                    <a:solidFill>
                      <a:srgbClr val="24A642"/>
                    </a:solidFill>
                  </a:tcPr>
                </a:tc>
                <a:tc>
                  <a:txBody>
                    <a:bodyPr/>
                    <a:lstStyle/>
                    <a:p>
                      <a:pPr algn="ctr"/>
                      <a:r>
                        <a:rPr lang="es-CO" sz="1600" kern="1200" dirty="0">
                          <a:effectLst/>
                          <a:latin typeface="Century Gothic" panose="020B0502020202020204" pitchFamily="34" charset="0"/>
                        </a:rPr>
                        <a:t>Sector</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Programa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Meta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Recursos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Fuente</a:t>
                      </a:r>
                      <a:endParaRPr lang="es-CO" sz="1600" dirty="0">
                        <a:latin typeface="Century Gothic" panose="020B0502020202020204" pitchFamily="34" charset="0"/>
                      </a:endParaRPr>
                    </a:p>
                  </a:txBody>
                  <a:tcPr anchor="ctr">
                    <a:solidFill>
                      <a:srgbClr val="24A642"/>
                    </a:solidFill>
                  </a:tcPr>
                </a:tc>
                <a:extLst>
                  <a:ext uri="{0D108BD9-81ED-4DB2-BD59-A6C34878D82A}">
                    <a16:rowId xmlns:a16="http://schemas.microsoft.com/office/drawing/2014/main" val="905626332"/>
                  </a:ext>
                </a:extLst>
              </a:tr>
              <a:tr h="775929">
                <a:tc>
                  <a:txBody>
                    <a:bodyPr/>
                    <a:lstStyle/>
                    <a:p>
                      <a:pPr algn="ctr"/>
                      <a:r>
                        <a:rPr lang="es-MX" sz="1400" dirty="0">
                          <a:latin typeface="Century Gothic" panose="020B0502020202020204" pitchFamily="34" charset="0"/>
                        </a:rPr>
                        <a:t>Pasto</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SI</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SI</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rtl="0" fontAlgn="ctr"/>
                      <a:r>
                        <a:rPr lang="es-CO" sz="1400" b="0" dirty="0">
                          <a:effectLst/>
                          <a:latin typeface="Century Gothic" panose="020B0502020202020204" pitchFamily="34" charset="0"/>
                        </a:rPr>
                        <a:t>No especifica </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Pasto: territorio ordenado en armonía con los recursos naturales</a:t>
                      </a:r>
                    </a:p>
                  </a:txBody>
                  <a:tcPr marL="28575" marR="28575" marT="0" marB="0" anchor="ctr">
                    <a:solidFill>
                      <a:schemeClr val="bg1"/>
                    </a:solidFill>
                  </a:tcPr>
                </a:tc>
                <a:tc>
                  <a:txBody>
                    <a:bodyPr/>
                    <a:lstStyle/>
                    <a:p>
                      <a:pPr algn="ctr" rtl="0" fontAlgn="b"/>
                      <a:r>
                        <a:rPr lang="es-MX" sz="1400" b="0">
                          <a:effectLst/>
                          <a:latin typeface="Century Gothic" panose="020B0502020202020204" pitchFamily="34" charset="0"/>
                        </a:rPr>
                        <a:t>Instrumento de Planificación de primer orden revisado y ajustado</a:t>
                      </a:r>
                    </a:p>
                  </a:txBody>
                  <a:tcPr marL="28575" marR="28575" marT="0" marB="0" anchor="ctr">
                    <a:solidFill>
                      <a:schemeClr val="bg1"/>
                    </a:solidFill>
                  </a:tcPr>
                </a:tc>
                <a:tc>
                  <a:txBody>
                    <a:bodyPr/>
                    <a:lstStyle/>
                    <a:p>
                      <a:pPr algn="ctr" rtl="0" fontAlgn="ctr"/>
                      <a:r>
                        <a:rPr lang="es-CO" sz="1400" b="0">
                          <a:effectLst/>
                          <a:latin typeface="Century Gothic" panose="020B0502020202020204" pitchFamily="34" charset="0"/>
                        </a:rPr>
                        <a:t>No lo remitio </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No lo </a:t>
                      </a:r>
                      <a:r>
                        <a:rPr lang="es-CO" sz="1400" b="0" dirty="0" err="1">
                          <a:effectLst/>
                          <a:latin typeface="Century Gothic" panose="020B0502020202020204" pitchFamily="34" charset="0"/>
                        </a:rPr>
                        <a:t>remitio</a:t>
                      </a:r>
                      <a:r>
                        <a:rPr lang="es-CO" sz="1400" b="0" dirty="0">
                          <a:effectLst/>
                          <a:latin typeface="Century Gothic" panose="020B0502020202020204" pitchFamily="34" charset="0"/>
                        </a:rPr>
                        <a:t> </a:t>
                      </a:r>
                    </a:p>
                  </a:txBody>
                  <a:tcPr marL="28575" marR="28575" marT="0" marB="0" anchor="ctr">
                    <a:solidFill>
                      <a:schemeClr val="bg1"/>
                    </a:solidFill>
                  </a:tcPr>
                </a:tc>
                <a:extLst>
                  <a:ext uri="{0D108BD9-81ED-4DB2-BD59-A6C34878D82A}">
                    <a16:rowId xmlns:a16="http://schemas.microsoft.com/office/drawing/2014/main" val="519280583"/>
                  </a:ext>
                </a:extLst>
              </a:tr>
              <a:tr h="775929">
                <a:tc>
                  <a:txBody>
                    <a:bodyPr/>
                    <a:lstStyle/>
                    <a:p>
                      <a:pPr algn="ctr"/>
                      <a:r>
                        <a:rPr lang="es-MX" sz="1400" b="0" dirty="0">
                          <a:solidFill>
                            <a:schemeClr val="bg1"/>
                          </a:solidFill>
                          <a:latin typeface="Century Gothic" panose="020B0502020202020204" pitchFamily="34" charset="0"/>
                          <a:ea typeface="Inter Bold" panose="020B0604020202020204" charset="0"/>
                        </a:rPr>
                        <a:t>Chachagüí</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No</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Ambiente y desarrollo sostenible</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ordenamiento </a:t>
                      </a:r>
                      <a:br>
                        <a:rPr lang="es-CO" sz="1400" b="0" dirty="0">
                          <a:solidFill>
                            <a:schemeClr val="bg1"/>
                          </a:solidFill>
                          <a:effectLst/>
                          <a:latin typeface="Century Gothic" panose="020B0502020202020204" pitchFamily="34" charset="0"/>
                        </a:rPr>
                      </a:br>
                      <a:r>
                        <a:rPr lang="es-CO" sz="1400" b="0" dirty="0">
                          <a:solidFill>
                            <a:schemeClr val="bg1"/>
                          </a:solidFill>
                          <a:effectLst/>
                          <a:latin typeface="Century Gothic" panose="020B0502020202020204" pitchFamily="34" charset="0"/>
                        </a:rPr>
                        <a:t>territorial</a:t>
                      </a:r>
                    </a:p>
                  </a:txBody>
                  <a:tcPr marL="28575" marR="28575" marT="0" marB="0" anchor="ctr">
                    <a:solidFill>
                      <a:srgbClr val="01842D"/>
                    </a:solidFill>
                  </a:tcPr>
                </a:tc>
                <a:tc>
                  <a:txBody>
                    <a:bodyPr/>
                    <a:lstStyle/>
                    <a:p>
                      <a:pPr algn="ctr" rtl="0" fontAlgn="b"/>
                      <a:r>
                        <a:rPr lang="es-MX" sz="1400" b="0" dirty="0">
                          <a:solidFill>
                            <a:schemeClr val="bg1"/>
                          </a:solidFill>
                          <a:effectLst/>
                          <a:latin typeface="Century Gothic" panose="020B0502020202020204" pitchFamily="34" charset="0"/>
                        </a:rPr>
                        <a:t>Dotar al municipio de </a:t>
                      </a:r>
                      <a:r>
                        <a:rPr lang="es-MX" sz="1400" b="0" dirty="0" err="1">
                          <a:solidFill>
                            <a:schemeClr val="bg1"/>
                          </a:solidFill>
                          <a:effectLst/>
                          <a:latin typeface="Century Gothic" panose="020B0502020202020204" pitchFamily="34" charset="0"/>
                        </a:rPr>
                        <a:t>chachagui</a:t>
                      </a:r>
                      <a:r>
                        <a:rPr lang="es-MX" sz="1400" b="0" dirty="0">
                          <a:solidFill>
                            <a:schemeClr val="bg1"/>
                          </a:solidFill>
                          <a:effectLst/>
                          <a:latin typeface="Century Gothic" panose="020B0502020202020204" pitchFamily="34" charset="0"/>
                        </a:rPr>
                        <a:t> de herramientas que</a:t>
                      </a:r>
                      <a:br>
                        <a:rPr lang="es-MX" sz="1400" b="0" dirty="0">
                          <a:solidFill>
                            <a:schemeClr val="bg1"/>
                          </a:solidFill>
                          <a:effectLst/>
                          <a:latin typeface="Century Gothic" panose="020B0502020202020204" pitchFamily="34" charset="0"/>
                        </a:rPr>
                      </a:br>
                      <a:r>
                        <a:rPr lang="es-MX" sz="1400" b="0" dirty="0">
                          <a:solidFill>
                            <a:schemeClr val="bg1"/>
                          </a:solidFill>
                          <a:effectLst/>
                          <a:latin typeface="Century Gothic" panose="020B0502020202020204" pitchFamily="34" charset="0"/>
                        </a:rPr>
                        <a:t>permitan la materialización del modelo de municipio desde los aspectos físico-espaciales y socio-culturales</a:t>
                      </a:r>
                      <a:br>
                        <a:rPr lang="es-MX" sz="1400" b="0" dirty="0">
                          <a:solidFill>
                            <a:schemeClr val="bg1"/>
                          </a:solidFill>
                          <a:effectLst/>
                          <a:latin typeface="Century Gothic" panose="020B0502020202020204" pitchFamily="34" charset="0"/>
                        </a:rPr>
                      </a:br>
                      <a:r>
                        <a:rPr lang="es-MX" sz="1400" b="0" dirty="0">
                          <a:solidFill>
                            <a:schemeClr val="bg1"/>
                          </a:solidFill>
                          <a:effectLst/>
                          <a:latin typeface="Century Gothic" panose="020B0502020202020204" pitchFamily="34" charset="0"/>
                        </a:rPr>
                        <a:t>Gestionar la actualización del ordenamiento territorial (EOT) alrededor del agua</a:t>
                      </a:r>
                    </a:p>
                  </a:txBody>
                  <a:tcPr marL="28575" marR="28575" marT="0" marB="0" anchor="ctr">
                    <a:solidFill>
                      <a:srgbClr val="01842D"/>
                    </a:solidFill>
                  </a:tcPr>
                </a:tc>
                <a:tc>
                  <a:txBody>
                    <a:bodyPr/>
                    <a:lstStyle/>
                    <a:p>
                      <a:pPr algn="ctr" rtl="0" fontAlgn="t"/>
                      <a:r>
                        <a:rPr lang="es-MX" sz="1400" b="0">
                          <a:solidFill>
                            <a:schemeClr val="bg1"/>
                          </a:solidFill>
                          <a:effectLst/>
                          <a:latin typeface="Century Gothic" panose="020B0502020202020204" pitchFamily="34" charset="0"/>
                        </a:rPr>
                        <a:t>400,000,000</a:t>
                      </a:r>
                      <a:br>
                        <a:rPr lang="es-MX" sz="1400" b="0">
                          <a:solidFill>
                            <a:schemeClr val="bg1"/>
                          </a:solidFill>
                          <a:effectLst/>
                          <a:latin typeface="Century Gothic" panose="020B0502020202020204" pitchFamily="34" charset="0"/>
                        </a:rPr>
                      </a:br>
                      <a:r>
                        <a:rPr lang="es-MX" sz="1400" b="0">
                          <a:solidFill>
                            <a:schemeClr val="bg1"/>
                          </a:solidFill>
                          <a:effectLst/>
                          <a:latin typeface="Century Gothic" panose="020B0502020202020204" pitchFamily="34" charset="0"/>
                        </a:rPr>
                        <a:t>(Programa presupuestal, tiene 2 metas)</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Cofinanciación </a:t>
                      </a:r>
                    </a:p>
                  </a:txBody>
                  <a:tcPr marL="28575" marR="28575" marT="0" marB="0" anchor="ctr">
                    <a:solidFill>
                      <a:srgbClr val="01842D"/>
                    </a:solidFill>
                  </a:tcPr>
                </a:tc>
                <a:extLst>
                  <a:ext uri="{0D108BD9-81ED-4DB2-BD59-A6C34878D82A}">
                    <a16:rowId xmlns:a16="http://schemas.microsoft.com/office/drawing/2014/main" val="2963885877"/>
                  </a:ext>
                </a:extLst>
              </a:tr>
              <a:tr h="775929">
                <a:tc>
                  <a:txBody>
                    <a:bodyPr/>
                    <a:lstStyle/>
                    <a:p>
                      <a:pPr algn="ctr"/>
                      <a:r>
                        <a:rPr lang="es-MX" sz="1400" b="0" dirty="0">
                          <a:latin typeface="Century Gothic" panose="020B0502020202020204" pitchFamily="34" charset="0"/>
                          <a:ea typeface="Inter Bold" panose="020B0604020202020204" charset="0"/>
                        </a:rPr>
                        <a:t>Nariño</a:t>
                      </a: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Si</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No</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rtl="0" fontAlgn="ctr"/>
                      <a:r>
                        <a:rPr lang="es-CO" sz="1400" b="0" dirty="0">
                          <a:effectLst/>
                          <a:latin typeface="Century Gothic" panose="020B0502020202020204" pitchFamily="34" charset="0"/>
                        </a:rPr>
                        <a:t>Vivienda, ciudad y territorio</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Ordenamiento territorial y desarrollo urbano</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Actualizar la información del esquema de ordenamiento territorial para promover el desarrollo en el municipio</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837.760.215 (Programa presupuestal)</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Ingresos corrientes de libre destinación, SGP, SGR</a:t>
                      </a:r>
                    </a:p>
                  </a:txBody>
                  <a:tcPr marL="28575" marR="28575" marT="0" marB="0" anchor="ctr">
                    <a:solidFill>
                      <a:schemeClr val="bg1"/>
                    </a:solidFill>
                  </a:tcPr>
                </a:tc>
                <a:extLst>
                  <a:ext uri="{0D108BD9-81ED-4DB2-BD59-A6C34878D82A}">
                    <a16:rowId xmlns:a16="http://schemas.microsoft.com/office/drawing/2014/main" val="975919811"/>
                  </a:ext>
                </a:extLst>
              </a:tr>
              <a:tr h="874411">
                <a:tc>
                  <a:txBody>
                    <a:bodyPr/>
                    <a:lstStyle/>
                    <a:p>
                      <a:pPr algn="ctr"/>
                      <a:r>
                        <a:rPr lang="es-MX" sz="1400" b="0" dirty="0">
                          <a:solidFill>
                            <a:schemeClr val="bg1"/>
                          </a:solidFill>
                          <a:latin typeface="Century Gothic" panose="020B0502020202020204" pitchFamily="34" charset="0"/>
                          <a:ea typeface="Inter Bold" panose="020B0604020202020204" charset="0"/>
                        </a:rPr>
                        <a:t>La florida</a:t>
                      </a: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Vivienda </a:t>
                      </a:r>
                      <a:br>
                        <a:rPr lang="es-CO" sz="1400" b="0" dirty="0">
                          <a:solidFill>
                            <a:schemeClr val="bg1"/>
                          </a:solidFill>
                          <a:effectLst/>
                          <a:latin typeface="Century Gothic" panose="020B0502020202020204" pitchFamily="34" charset="0"/>
                        </a:rPr>
                      </a:br>
                      <a:r>
                        <a:rPr lang="es-CO" sz="1400" b="0" dirty="0">
                          <a:solidFill>
                            <a:schemeClr val="bg1"/>
                          </a:solidFill>
                          <a:effectLst/>
                          <a:latin typeface="Century Gothic" panose="020B0502020202020204" pitchFamily="34" charset="0"/>
                        </a:rPr>
                        <a:t>ciudad y </a:t>
                      </a:r>
                      <a:br>
                        <a:rPr lang="es-CO" sz="1400" b="0" dirty="0">
                          <a:solidFill>
                            <a:schemeClr val="bg1"/>
                          </a:solidFill>
                          <a:effectLst/>
                          <a:latin typeface="Century Gothic" panose="020B0502020202020204" pitchFamily="34" charset="0"/>
                        </a:rPr>
                      </a:br>
                      <a:r>
                        <a:rPr lang="es-CO" sz="1400" b="0" dirty="0">
                          <a:solidFill>
                            <a:schemeClr val="bg1"/>
                          </a:solidFill>
                          <a:effectLst/>
                          <a:latin typeface="Century Gothic" panose="020B0502020202020204" pitchFamily="34" charset="0"/>
                        </a:rPr>
                        <a:t>territorio</a:t>
                      </a: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Ordenamiento </a:t>
                      </a:r>
                      <a:br>
                        <a:rPr lang="es-MX" sz="1400" b="0" dirty="0">
                          <a:solidFill>
                            <a:schemeClr val="bg1"/>
                          </a:solidFill>
                          <a:effectLst/>
                          <a:latin typeface="Century Gothic" panose="020B0502020202020204" pitchFamily="34" charset="0"/>
                        </a:rPr>
                      </a:br>
                      <a:r>
                        <a:rPr lang="es-MX" sz="1400" b="0" dirty="0">
                          <a:solidFill>
                            <a:schemeClr val="bg1"/>
                          </a:solidFill>
                          <a:effectLst/>
                          <a:latin typeface="Century Gothic" panose="020B0502020202020204" pitchFamily="34" charset="0"/>
                        </a:rPr>
                        <a:t>territorial y desarrollo urbano</a:t>
                      </a:r>
                    </a:p>
                  </a:txBody>
                  <a:tcPr marL="28575" marR="28575" marT="0" marB="0" anchor="ctr">
                    <a:solidFill>
                      <a:srgbClr val="01842D"/>
                    </a:solidFill>
                  </a:tcPr>
                </a:tc>
                <a:tc>
                  <a:txBody>
                    <a:bodyPr/>
                    <a:lstStyle/>
                    <a:p>
                      <a:pPr algn="ctr" rtl="0" fontAlgn="b"/>
                      <a:r>
                        <a:rPr lang="es-CO" sz="1400" b="0" dirty="0">
                          <a:solidFill>
                            <a:schemeClr val="bg1"/>
                          </a:solidFill>
                          <a:effectLst/>
                          <a:latin typeface="Century Gothic" panose="020B0502020202020204" pitchFamily="34" charset="0"/>
                        </a:rPr>
                        <a:t>Documentos de lineamientos técnicos de ordenamiento territorial generados</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1670000000</a:t>
                      </a:r>
                      <a:br>
                        <a:rPr lang="es-CO" sz="1400" b="0" dirty="0">
                          <a:solidFill>
                            <a:schemeClr val="bg1"/>
                          </a:solidFill>
                          <a:effectLst/>
                          <a:latin typeface="Century Gothic" panose="020B0502020202020204" pitchFamily="34" charset="0"/>
                        </a:rPr>
                      </a:br>
                      <a:r>
                        <a:rPr lang="es-CO" sz="1400" b="0" dirty="0">
                          <a:solidFill>
                            <a:schemeClr val="bg1"/>
                          </a:solidFill>
                          <a:effectLst/>
                          <a:latin typeface="Century Gothic" panose="020B0502020202020204" pitchFamily="34" charset="0"/>
                        </a:rPr>
                        <a:t>(Programa presupuestal)</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No especifica </a:t>
                      </a:r>
                    </a:p>
                  </a:txBody>
                  <a:tcPr marL="28575" marR="28575" marT="0" marB="0" anchor="ctr">
                    <a:solidFill>
                      <a:srgbClr val="01842D"/>
                    </a:solidFill>
                  </a:tcPr>
                </a:tc>
                <a:extLst>
                  <a:ext uri="{0D108BD9-81ED-4DB2-BD59-A6C34878D82A}">
                    <a16:rowId xmlns:a16="http://schemas.microsoft.com/office/drawing/2014/main" val="1044067273"/>
                  </a:ext>
                </a:extLst>
              </a:tr>
              <a:tr h="775929">
                <a:tc>
                  <a:txBody>
                    <a:bodyPr/>
                    <a:lstStyle/>
                    <a:p>
                      <a:pPr algn="ctr"/>
                      <a:r>
                        <a:rPr lang="es-MX" sz="1400" b="0" dirty="0">
                          <a:solidFill>
                            <a:schemeClr val="tx1"/>
                          </a:solidFill>
                          <a:latin typeface="Century Gothic" panose="020B0502020202020204" pitchFamily="34" charset="0"/>
                          <a:ea typeface="Inter Bold" panose="020B0604020202020204" charset="0"/>
                        </a:rPr>
                        <a:t>Sandoná</a:t>
                      </a: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Si</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Si</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rtl="0" fontAlgn="ctr"/>
                      <a:r>
                        <a:rPr lang="es-CO" sz="1400" b="0" dirty="0">
                          <a:effectLst/>
                          <a:latin typeface="Century Gothic" panose="020B0502020202020204" pitchFamily="34" charset="0"/>
                        </a:rPr>
                        <a:t>Vivienda, ciudad y</a:t>
                      </a:r>
                      <a:br>
                        <a:rPr lang="es-CO" sz="1400" b="0" dirty="0">
                          <a:effectLst/>
                          <a:latin typeface="Century Gothic" panose="020B0502020202020204" pitchFamily="34" charset="0"/>
                        </a:rPr>
                      </a:br>
                      <a:r>
                        <a:rPr lang="es-CO" sz="1400" b="0" dirty="0">
                          <a:effectLst/>
                          <a:latin typeface="Century Gothic" panose="020B0502020202020204" pitchFamily="34" charset="0"/>
                        </a:rPr>
                        <a:t>territorio</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Ordenamiento territorial y desarrollo urbano</a:t>
                      </a:r>
                    </a:p>
                  </a:txBody>
                  <a:tcPr marL="28575" marR="28575" marT="0" marB="0" anchor="ctr">
                    <a:solidFill>
                      <a:schemeClr val="bg1"/>
                    </a:solidFill>
                  </a:tcPr>
                </a:tc>
                <a:tc>
                  <a:txBody>
                    <a:bodyPr/>
                    <a:lstStyle/>
                    <a:p>
                      <a:pPr algn="ctr" rtl="0" fontAlgn="b"/>
                      <a:r>
                        <a:rPr lang="es-MX" sz="1400" b="0">
                          <a:effectLst/>
                          <a:latin typeface="Century Gothic" panose="020B0502020202020204" pitchFamily="34" charset="0"/>
                        </a:rPr>
                        <a:t>Documentos de planeación (No se especifica el alcance de la meta)</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3,079,500,000</a:t>
                      </a:r>
                      <a:br>
                        <a:rPr lang="es-CO" sz="1400" b="0" dirty="0">
                          <a:effectLst/>
                          <a:latin typeface="Century Gothic" panose="020B0502020202020204" pitchFamily="34" charset="0"/>
                        </a:rPr>
                      </a:br>
                      <a:r>
                        <a:rPr lang="es-CO" sz="1400" b="0" dirty="0">
                          <a:effectLst/>
                          <a:latin typeface="Century Gothic" panose="020B0502020202020204" pitchFamily="34" charset="0"/>
                        </a:rPr>
                        <a:t>(Programa presupuestal)</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Cofinanciación</a:t>
                      </a:r>
                    </a:p>
                  </a:txBody>
                  <a:tcPr marL="28575" marR="28575" marT="0" marB="0" anchor="ctr">
                    <a:solidFill>
                      <a:schemeClr val="bg1"/>
                    </a:solidFill>
                  </a:tcPr>
                </a:tc>
                <a:extLst>
                  <a:ext uri="{0D108BD9-81ED-4DB2-BD59-A6C34878D82A}">
                    <a16:rowId xmlns:a16="http://schemas.microsoft.com/office/drawing/2014/main" val="3452631032"/>
                  </a:ext>
                </a:extLst>
              </a:tr>
            </a:tbl>
          </a:graphicData>
        </a:graphic>
      </p:graphicFrame>
    </p:spTree>
    <p:extLst>
      <p:ext uri="{BB962C8B-B14F-4D97-AF65-F5344CB8AC3E}">
        <p14:creationId xmlns:p14="http://schemas.microsoft.com/office/powerpoint/2010/main" val="20520071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27" r="-60913" b="-15371"/>
            </a:stretch>
          </a:blipFill>
        </p:spPr>
      </p:sp>
      <p:grpSp>
        <p:nvGrpSpPr>
          <p:cNvPr id="3" name="Group 3"/>
          <p:cNvGrpSpPr/>
          <p:nvPr/>
        </p:nvGrpSpPr>
        <p:grpSpPr>
          <a:xfrm>
            <a:off x="11107207" y="-873677"/>
            <a:ext cx="8074594" cy="12345434"/>
            <a:chOff x="0" y="0"/>
            <a:chExt cx="2126642" cy="3251472"/>
          </a:xfrm>
        </p:grpSpPr>
        <p:sp>
          <p:nvSpPr>
            <p:cNvPr id="4" name="Freeform 4"/>
            <p:cNvSpPr/>
            <p:nvPr/>
          </p:nvSpPr>
          <p:spPr>
            <a:xfrm>
              <a:off x="0" y="0"/>
              <a:ext cx="2126642" cy="3251472"/>
            </a:xfrm>
            <a:custGeom>
              <a:avLst/>
              <a:gdLst/>
              <a:ahLst/>
              <a:cxnLst/>
              <a:rect l="l" t="t" r="r" b="b"/>
              <a:pathLst>
                <a:path w="2126642" h="3251472">
                  <a:moveTo>
                    <a:pt x="48899" y="0"/>
                  </a:moveTo>
                  <a:lnTo>
                    <a:pt x="2077743" y="0"/>
                  </a:lnTo>
                  <a:cubicBezTo>
                    <a:pt x="2090712" y="0"/>
                    <a:pt x="2103150" y="5152"/>
                    <a:pt x="2112320" y="14322"/>
                  </a:cubicBezTo>
                  <a:cubicBezTo>
                    <a:pt x="2121490" y="23492"/>
                    <a:pt x="2126642" y="35930"/>
                    <a:pt x="2126642" y="48899"/>
                  </a:cubicBezTo>
                  <a:lnTo>
                    <a:pt x="2126642" y="3202573"/>
                  </a:lnTo>
                  <a:cubicBezTo>
                    <a:pt x="2126642" y="3215542"/>
                    <a:pt x="2121490" y="3227980"/>
                    <a:pt x="2112320" y="3237150"/>
                  </a:cubicBezTo>
                  <a:cubicBezTo>
                    <a:pt x="2103150" y="3246320"/>
                    <a:pt x="2090712" y="3251472"/>
                    <a:pt x="2077743" y="3251472"/>
                  </a:cubicBezTo>
                  <a:lnTo>
                    <a:pt x="48899" y="3251472"/>
                  </a:lnTo>
                  <a:cubicBezTo>
                    <a:pt x="35930" y="3251472"/>
                    <a:pt x="23492" y="3246320"/>
                    <a:pt x="14322" y="3237150"/>
                  </a:cubicBezTo>
                  <a:cubicBezTo>
                    <a:pt x="5152" y="3227980"/>
                    <a:pt x="0" y="3215542"/>
                    <a:pt x="0" y="3202573"/>
                  </a:cubicBezTo>
                  <a:lnTo>
                    <a:pt x="0" y="48899"/>
                  </a:lnTo>
                  <a:cubicBezTo>
                    <a:pt x="0" y="35930"/>
                    <a:pt x="5152" y="23492"/>
                    <a:pt x="14322" y="14322"/>
                  </a:cubicBezTo>
                  <a:cubicBezTo>
                    <a:pt x="23492" y="5152"/>
                    <a:pt x="35930" y="0"/>
                    <a:pt x="48899" y="0"/>
                  </a:cubicBezTo>
                  <a:close/>
                </a:path>
              </a:pathLst>
            </a:custGeom>
            <a:solidFill>
              <a:srgbClr val="01842D"/>
            </a:solidFill>
          </p:spPr>
        </p:sp>
        <p:sp>
          <p:nvSpPr>
            <p:cNvPr id="5" name="TextBox 5"/>
            <p:cNvSpPr txBox="1"/>
            <p:nvPr/>
          </p:nvSpPr>
          <p:spPr>
            <a:xfrm>
              <a:off x="0" y="-47625"/>
              <a:ext cx="2126642" cy="3299097"/>
            </a:xfrm>
            <a:prstGeom prst="rect">
              <a:avLst/>
            </a:prstGeom>
          </p:spPr>
          <p:txBody>
            <a:bodyPr lIns="50800" tIns="50800" rIns="50800" bIns="50800" rtlCol="0" anchor="ctr"/>
            <a:lstStyle/>
            <a:p>
              <a:pPr algn="ctr">
                <a:lnSpc>
                  <a:spcPts val="3393"/>
                </a:lnSpc>
              </a:pPr>
              <a:endParaRPr/>
            </a:p>
          </p:txBody>
        </p:sp>
      </p:grpSp>
      <p:sp>
        <p:nvSpPr>
          <p:cNvPr id="6" name="Freeform 6"/>
          <p:cNvSpPr/>
          <p:nvPr/>
        </p:nvSpPr>
        <p:spPr>
          <a:xfrm>
            <a:off x="313862" y="242846"/>
            <a:ext cx="10924312" cy="10112389"/>
          </a:xfrm>
          <a:custGeom>
            <a:avLst/>
            <a:gdLst/>
            <a:ahLst/>
            <a:cxnLst/>
            <a:rect l="l" t="t" r="r" b="b"/>
            <a:pathLst>
              <a:path w="10924312" h="10112389">
                <a:moveTo>
                  <a:pt x="0" y="0"/>
                </a:moveTo>
                <a:lnTo>
                  <a:pt x="10924312" y="0"/>
                </a:lnTo>
                <a:lnTo>
                  <a:pt x="10924312" y="10112389"/>
                </a:lnTo>
                <a:lnTo>
                  <a:pt x="0" y="10112389"/>
                </a:lnTo>
                <a:lnTo>
                  <a:pt x="0" y="0"/>
                </a:lnTo>
                <a:close/>
              </a:path>
            </a:pathLst>
          </a:custGeom>
          <a:blipFill>
            <a:blip r:embed="rId4">
              <a:extLst>
                <a:ext uri="{96DAC541-7B7A-43D3-8B79-37D633B846F1}">
                  <asvg:svgBlip xmlns:asvg="http://schemas.microsoft.com/office/drawing/2016/SVG/main" r:embed="rId5"/>
                </a:ext>
              </a:extLst>
            </a:blip>
            <a:stretch>
              <a:fillRect l="-1850" t="-435" r="-42011"/>
            </a:stretch>
          </a:blipFill>
        </p:spPr>
      </p:sp>
      <p:grpSp>
        <p:nvGrpSpPr>
          <p:cNvPr id="7" name="Group 7"/>
          <p:cNvGrpSpPr/>
          <p:nvPr/>
        </p:nvGrpSpPr>
        <p:grpSpPr>
          <a:xfrm>
            <a:off x="645510" y="755740"/>
            <a:ext cx="17806801" cy="9288414"/>
            <a:chOff x="0" y="0"/>
            <a:chExt cx="2918927" cy="2345553"/>
          </a:xfrm>
        </p:grpSpPr>
        <p:sp>
          <p:nvSpPr>
            <p:cNvPr id="8" name="Freeform 8"/>
            <p:cNvSpPr/>
            <p:nvPr/>
          </p:nvSpPr>
          <p:spPr>
            <a:xfrm>
              <a:off x="0" y="0"/>
              <a:ext cx="2918927" cy="2345553"/>
            </a:xfrm>
            <a:custGeom>
              <a:avLst/>
              <a:gdLst/>
              <a:ahLst/>
              <a:cxnLst/>
              <a:rect l="l" t="t" r="r" b="b"/>
              <a:pathLst>
                <a:path w="2918927" h="2345553">
                  <a:moveTo>
                    <a:pt x="35626" y="0"/>
                  </a:moveTo>
                  <a:lnTo>
                    <a:pt x="2883301" y="0"/>
                  </a:lnTo>
                  <a:cubicBezTo>
                    <a:pt x="2892749" y="0"/>
                    <a:pt x="2901811" y="3753"/>
                    <a:pt x="2908492" y="10435"/>
                  </a:cubicBezTo>
                  <a:cubicBezTo>
                    <a:pt x="2915173" y="17116"/>
                    <a:pt x="2918927" y="26178"/>
                    <a:pt x="2918927" y="35626"/>
                  </a:cubicBezTo>
                  <a:lnTo>
                    <a:pt x="2918927" y="2309927"/>
                  </a:lnTo>
                  <a:cubicBezTo>
                    <a:pt x="2918927" y="2319376"/>
                    <a:pt x="2915173" y="2328438"/>
                    <a:pt x="2908492" y="2335119"/>
                  </a:cubicBezTo>
                  <a:cubicBezTo>
                    <a:pt x="2901811" y="2341800"/>
                    <a:pt x="2892749" y="2345553"/>
                    <a:pt x="2883301" y="2345553"/>
                  </a:cubicBezTo>
                  <a:lnTo>
                    <a:pt x="35626" y="2345553"/>
                  </a:lnTo>
                  <a:cubicBezTo>
                    <a:pt x="26178" y="2345553"/>
                    <a:pt x="17116" y="2341800"/>
                    <a:pt x="10435" y="2335119"/>
                  </a:cubicBezTo>
                  <a:cubicBezTo>
                    <a:pt x="3753" y="2328438"/>
                    <a:pt x="0" y="2319376"/>
                    <a:pt x="0" y="2309927"/>
                  </a:cubicBezTo>
                  <a:lnTo>
                    <a:pt x="0" y="35626"/>
                  </a:lnTo>
                  <a:cubicBezTo>
                    <a:pt x="0" y="26178"/>
                    <a:pt x="3753" y="17116"/>
                    <a:pt x="10435" y="10435"/>
                  </a:cubicBezTo>
                  <a:cubicBezTo>
                    <a:pt x="17116" y="3753"/>
                    <a:pt x="26178" y="0"/>
                    <a:pt x="35626" y="0"/>
                  </a:cubicBezTo>
                  <a:close/>
                </a:path>
              </a:pathLst>
            </a:custGeom>
            <a:solidFill>
              <a:srgbClr val="FFFFFF"/>
            </a:solidFill>
          </p:spPr>
        </p:sp>
        <p:sp>
          <p:nvSpPr>
            <p:cNvPr id="9" name="TextBox 9"/>
            <p:cNvSpPr txBox="1"/>
            <p:nvPr/>
          </p:nvSpPr>
          <p:spPr>
            <a:xfrm>
              <a:off x="0" y="-47625"/>
              <a:ext cx="2918927" cy="2393178"/>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rot="-2700000">
            <a:off x="18202749" y="659502"/>
            <a:ext cx="430411" cy="461495"/>
            <a:chOff x="0" y="0"/>
            <a:chExt cx="1247548" cy="1337643"/>
          </a:xfrm>
        </p:grpSpPr>
        <p:sp>
          <p:nvSpPr>
            <p:cNvPr id="11" name="Freeform 11"/>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2" name="TextBox 12"/>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rot="-2700000">
            <a:off x="18154950" y="9317791"/>
            <a:ext cx="430411" cy="461495"/>
            <a:chOff x="0" y="0"/>
            <a:chExt cx="1247548" cy="1337643"/>
          </a:xfrm>
        </p:grpSpPr>
        <p:sp>
          <p:nvSpPr>
            <p:cNvPr id="17" name="Freeform 17"/>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8" name="TextBox 18"/>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sp>
        <p:nvSpPr>
          <p:cNvPr id="21" name="TextBox 21"/>
          <p:cNvSpPr txBox="1"/>
          <p:nvPr/>
        </p:nvSpPr>
        <p:spPr>
          <a:xfrm>
            <a:off x="1106649" y="1140720"/>
            <a:ext cx="16535841" cy="2184124"/>
          </a:xfrm>
          <a:prstGeom prst="rect">
            <a:avLst/>
          </a:prstGeom>
        </p:spPr>
        <p:txBody>
          <a:bodyPr wrap="square" lIns="0" tIns="0" rIns="0" bIns="0" rtlCol="0" anchor="t">
            <a:spAutoFit/>
          </a:bodyPr>
          <a:lstStyle/>
          <a:p>
            <a:pPr algn="r">
              <a:lnSpc>
                <a:spcPts val="5750"/>
              </a:lnSpc>
            </a:pPr>
            <a:r>
              <a:rPr lang="en-US" sz="4600" b="1" dirty="0" err="1">
                <a:solidFill>
                  <a:srgbClr val="10A13B"/>
                </a:solidFill>
                <a:latin typeface="Inter Bold"/>
                <a:ea typeface="Inter Bold"/>
                <a:cs typeface="Inter Bold"/>
                <a:sym typeface="Inter Bold"/>
              </a:rPr>
              <a:t>Incorporación</a:t>
            </a:r>
            <a:r>
              <a:rPr lang="en-US" sz="4600" b="1" dirty="0">
                <a:solidFill>
                  <a:srgbClr val="10A13B"/>
                </a:solidFill>
                <a:latin typeface="Inter Bold"/>
                <a:ea typeface="Inter Bold"/>
                <a:cs typeface="Inter Bold"/>
                <a:sym typeface="Inter Bold"/>
              </a:rPr>
              <a:t> del </a:t>
            </a:r>
            <a:r>
              <a:rPr lang="en-US" sz="4600" b="1" dirty="0" err="1">
                <a:solidFill>
                  <a:srgbClr val="10A13B"/>
                </a:solidFill>
                <a:latin typeface="Inter Bold"/>
                <a:ea typeface="Inter Bold"/>
                <a:cs typeface="Inter Bold"/>
                <a:sym typeface="Inter Bold"/>
              </a:rPr>
              <a:t>ordenamiento</a:t>
            </a:r>
            <a:r>
              <a:rPr lang="en-US" sz="4600" b="1" dirty="0">
                <a:solidFill>
                  <a:srgbClr val="10A13B"/>
                </a:solidFill>
                <a:latin typeface="Inter Bold"/>
                <a:ea typeface="Inter Bold"/>
                <a:cs typeface="Inter Bold"/>
                <a:sym typeface="Inter Bold"/>
              </a:rPr>
              <a:t> territorial </a:t>
            </a:r>
            <a:r>
              <a:rPr lang="en-US" sz="4600" b="1" dirty="0" err="1">
                <a:solidFill>
                  <a:srgbClr val="10A13B"/>
                </a:solidFill>
                <a:latin typeface="Inter Bold"/>
                <a:ea typeface="Inter Bold"/>
                <a:cs typeface="Inter Bold"/>
                <a:sym typeface="Inter Bold"/>
              </a:rPr>
              <a:t>en</a:t>
            </a:r>
            <a:r>
              <a:rPr lang="en-US" sz="4600" b="1" dirty="0">
                <a:solidFill>
                  <a:srgbClr val="10A13B"/>
                </a:solidFill>
                <a:latin typeface="Inter Bold"/>
                <a:ea typeface="Inter Bold"/>
                <a:cs typeface="Inter Bold"/>
                <a:sym typeface="Inter Bold"/>
              </a:rPr>
              <a:t> los planes de </a:t>
            </a:r>
            <a:r>
              <a:rPr lang="en-US" sz="4600" b="1" dirty="0" err="1">
                <a:solidFill>
                  <a:srgbClr val="10A13B"/>
                </a:solidFill>
                <a:latin typeface="Inter Bold"/>
                <a:ea typeface="Inter Bold"/>
                <a:cs typeface="Inter Bold"/>
                <a:sym typeface="Inter Bold"/>
              </a:rPr>
              <a:t>desarrollo</a:t>
            </a:r>
            <a:r>
              <a:rPr lang="en-US" sz="4600" b="1" dirty="0">
                <a:solidFill>
                  <a:srgbClr val="10A13B"/>
                </a:solidFill>
                <a:latin typeface="Inter Bold"/>
                <a:ea typeface="Inter Bold"/>
                <a:cs typeface="Inter Bold"/>
                <a:sym typeface="Inter Bold"/>
              </a:rPr>
              <a:t> Municipal</a:t>
            </a:r>
          </a:p>
          <a:p>
            <a:pPr marL="0" lvl="0" indent="0" algn="r">
              <a:lnSpc>
                <a:spcPts val="5750"/>
              </a:lnSpc>
            </a:pPr>
            <a:endParaRPr lang="en-US" sz="4600" b="1" dirty="0">
              <a:solidFill>
                <a:srgbClr val="10A13B"/>
              </a:solidFill>
              <a:latin typeface="Inter Bold"/>
              <a:ea typeface="Inter Bold"/>
              <a:cs typeface="Inter Bold"/>
              <a:sym typeface="Inter Bold"/>
            </a:endParaRPr>
          </a:p>
        </p:txBody>
      </p:sp>
      <p:graphicFrame>
        <p:nvGraphicFramePr>
          <p:cNvPr id="19" name="Tabla 18">
            <a:extLst>
              <a:ext uri="{FF2B5EF4-FFF2-40B4-BE49-F238E27FC236}">
                <a16:creationId xmlns:a16="http://schemas.microsoft.com/office/drawing/2014/main" id="{E3FB95D5-C4C5-446C-8404-B4B79192E077}"/>
              </a:ext>
            </a:extLst>
          </p:cNvPr>
          <p:cNvGraphicFramePr>
            <a:graphicFrameLocks noGrp="1"/>
          </p:cNvGraphicFramePr>
          <p:nvPr>
            <p:extLst>
              <p:ext uri="{D42A27DB-BD31-4B8C-83A1-F6EECF244321}">
                <p14:modId xmlns:p14="http://schemas.microsoft.com/office/powerpoint/2010/main" val="4049692622"/>
              </p:ext>
            </p:extLst>
          </p:nvPr>
        </p:nvGraphicFramePr>
        <p:xfrm>
          <a:off x="1045493" y="2948032"/>
          <a:ext cx="16845015" cy="6901139"/>
        </p:xfrm>
        <a:graphic>
          <a:graphicData uri="http://schemas.openxmlformats.org/drawingml/2006/table">
            <a:tbl>
              <a:tblPr firstRow="1" bandRow="1">
                <a:tableStyleId>{F5AB1C69-6EDB-4FF4-983F-18BD219EF322}</a:tableStyleId>
              </a:tblPr>
              <a:tblGrid>
                <a:gridCol w="1902235">
                  <a:extLst>
                    <a:ext uri="{9D8B030D-6E8A-4147-A177-3AD203B41FA5}">
                      <a16:colId xmlns:a16="http://schemas.microsoft.com/office/drawing/2014/main" val="3937258134"/>
                    </a:ext>
                  </a:extLst>
                </a:gridCol>
                <a:gridCol w="1852580">
                  <a:extLst>
                    <a:ext uri="{9D8B030D-6E8A-4147-A177-3AD203B41FA5}">
                      <a16:colId xmlns:a16="http://schemas.microsoft.com/office/drawing/2014/main" val="1607782502"/>
                    </a:ext>
                  </a:extLst>
                </a:gridCol>
                <a:gridCol w="1676400">
                  <a:extLst>
                    <a:ext uri="{9D8B030D-6E8A-4147-A177-3AD203B41FA5}">
                      <a16:colId xmlns:a16="http://schemas.microsoft.com/office/drawing/2014/main" val="1963491926"/>
                    </a:ext>
                  </a:extLst>
                </a:gridCol>
                <a:gridCol w="1328461">
                  <a:extLst>
                    <a:ext uri="{9D8B030D-6E8A-4147-A177-3AD203B41FA5}">
                      <a16:colId xmlns:a16="http://schemas.microsoft.com/office/drawing/2014/main" val="738710285"/>
                    </a:ext>
                  </a:extLst>
                </a:gridCol>
                <a:gridCol w="1948139">
                  <a:extLst>
                    <a:ext uri="{9D8B030D-6E8A-4147-A177-3AD203B41FA5}">
                      <a16:colId xmlns:a16="http://schemas.microsoft.com/office/drawing/2014/main" val="831273137"/>
                    </a:ext>
                  </a:extLst>
                </a:gridCol>
                <a:gridCol w="3925946">
                  <a:extLst>
                    <a:ext uri="{9D8B030D-6E8A-4147-A177-3AD203B41FA5}">
                      <a16:colId xmlns:a16="http://schemas.microsoft.com/office/drawing/2014/main" val="3542864180"/>
                    </a:ext>
                  </a:extLst>
                </a:gridCol>
                <a:gridCol w="2105627">
                  <a:extLst>
                    <a:ext uri="{9D8B030D-6E8A-4147-A177-3AD203B41FA5}">
                      <a16:colId xmlns:a16="http://schemas.microsoft.com/office/drawing/2014/main" val="3694248002"/>
                    </a:ext>
                  </a:extLst>
                </a:gridCol>
                <a:gridCol w="2105627">
                  <a:extLst>
                    <a:ext uri="{9D8B030D-6E8A-4147-A177-3AD203B41FA5}">
                      <a16:colId xmlns:a16="http://schemas.microsoft.com/office/drawing/2014/main" val="4258694945"/>
                    </a:ext>
                  </a:extLst>
                </a:gridCol>
              </a:tblGrid>
              <a:tr h="1217930">
                <a:tc>
                  <a:txBody>
                    <a:bodyPr/>
                    <a:lstStyle/>
                    <a:p>
                      <a:pPr algn="ctr"/>
                      <a:r>
                        <a:rPr lang="es-MX" sz="1600" dirty="0">
                          <a:latin typeface="Century Gothic" panose="020B0502020202020204" pitchFamily="34" charset="0"/>
                        </a:rPr>
                        <a:t>Municipio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Inclusión del Ordenamiento Territorial en los PDM	</a:t>
                      </a:r>
                      <a:endParaRPr lang="es-CO" sz="1600" dirty="0">
                        <a:latin typeface="Century Gothic" panose="020B0502020202020204" pitchFamily="34" charset="0"/>
                      </a:endParaRPr>
                    </a:p>
                  </a:txBody>
                  <a:tcPr anchor="ctr">
                    <a:solidFill>
                      <a:srgbClr val="24A642"/>
                    </a:solidFill>
                  </a:tcPr>
                </a:tc>
                <a:tc>
                  <a:txBody>
                    <a:bodyPr/>
                    <a:lstStyle/>
                    <a:p>
                      <a:pPr algn="ctr"/>
                      <a:r>
                        <a:rPr lang="es-CO" sz="1600" dirty="0">
                          <a:latin typeface="Century Gothic" panose="020B0502020202020204" pitchFamily="34" charset="0"/>
                        </a:rPr>
                        <a:t>Incorporación del Catastro multipropósito</a:t>
                      </a:r>
                    </a:p>
                  </a:txBody>
                  <a:tcPr anchor="ctr">
                    <a:solidFill>
                      <a:srgbClr val="24A642"/>
                    </a:solidFill>
                  </a:tcPr>
                </a:tc>
                <a:tc>
                  <a:txBody>
                    <a:bodyPr/>
                    <a:lstStyle/>
                    <a:p>
                      <a:pPr algn="ctr"/>
                      <a:r>
                        <a:rPr lang="es-CO" sz="1600" kern="1200" dirty="0">
                          <a:effectLst/>
                          <a:latin typeface="Century Gothic" panose="020B0502020202020204" pitchFamily="34" charset="0"/>
                        </a:rPr>
                        <a:t>Sector</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Programa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Meta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Recursos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Fuente</a:t>
                      </a:r>
                      <a:endParaRPr lang="es-CO" sz="1600" dirty="0">
                        <a:latin typeface="Century Gothic" panose="020B0502020202020204" pitchFamily="34" charset="0"/>
                      </a:endParaRPr>
                    </a:p>
                  </a:txBody>
                  <a:tcPr anchor="ctr">
                    <a:solidFill>
                      <a:srgbClr val="24A642"/>
                    </a:solidFill>
                  </a:tcPr>
                </a:tc>
                <a:extLst>
                  <a:ext uri="{0D108BD9-81ED-4DB2-BD59-A6C34878D82A}">
                    <a16:rowId xmlns:a16="http://schemas.microsoft.com/office/drawing/2014/main" val="905626332"/>
                  </a:ext>
                </a:extLst>
              </a:tr>
              <a:tr h="775929">
                <a:tc>
                  <a:txBody>
                    <a:bodyPr/>
                    <a:lstStyle/>
                    <a:p>
                      <a:pPr algn="ctr"/>
                      <a:r>
                        <a:rPr lang="es-MX" sz="1400" dirty="0">
                          <a:latin typeface="Century Gothic" panose="020B0502020202020204" pitchFamily="34" charset="0"/>
                        </a:rPr>
                        <a:t>Linares</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Si</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No</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rtl="0" fontAlgn="ctr"/>
                      <a:r>
                        <a:rPr lang="es-CO" sz="1400" b="0" dirty="0">
                          <a:effectLst/>
                          <a:latin typeface="Century Gothic" panose="020B0502020202020204" pitchFamily="34" charset="0"/>
                        </a:rPr>
                        <a:t>Vivienda, ciudad y</a:t>
                      </a:r>
                      <a:br>
                        <a:rPr lang="es-CO" sz="1400" b="0" dirty="0">
                          <a:effectLst/>
                          <a:latin typeface="Century Gothic" panose="020B0502020202020204" pitchFamily="34" charset="0"/>
                        </a:rPr>
                      </a:br>
                      <a:r>
                        <a:rPr lang="es-CO" sz="1400" b="0" dirty="0">
                          <a:effectLst/>
                          <a:latin typeface="Century Gothic" panose="020B0502020202020204" pitchFamily="34" charset="0"/>
                        </a:rPr>
                        <a:t>territorio</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Linares ordenado y planificado </a:t>
                      </a:r>
                    </a:p>
                  </a:txBody>
                  <a:tcPr marL="28575" marR="28575" marT="0" marB="0" anchor="ctr">
                    <a:solidFill>
                      <a:schemeClr val="bg1"/>
                    </a:solidFill>
                  </a:tcPr>
                </a:tc>
                <a:tc>
                  <a:txBody>
                    <a:bodyPr/>
                    <a:lstStyle/>
                    <a:p>
                      <a:pPr algn="ctr" rtl="0" fontAlgn="b"/>
                      <a:r>
                        <a:rPr lang="es-MX" sz="1400" b="0" dirty="0">
                          <a:effectLst/>
                          <a:latin typeface="Century Gothic" panose="020B0502020202020204" pitchFamily="34" charset="0"/>
                        </a:rPr>
                        <a:t>Esquema de Ordenamiento Territorial Elaborado</a:t>
                      </a:r>
                      <a:br>
                        <a:rPr lang="es-MX" sz="1400" b="0" dirty="0">
                          <a:effectLst/>
                          <a:latin typeface="Century Gothic" panose="020B0502020202020204" pitchFamily="34" charset="0"/>
                        </a:rPr>
                      </a:br>
                      <a:br>
                        <a:rPr lang="es-MX" sz="1400" b="0" dirty="0">
                          <a:effectLst/>
                          <a:latin typeface="Century Gothic" panose="020B0502020202020204" pitchFamily="34" charset="0"/>
                        </a:rPr>
                      </a:br>
                      <a:r>
                        <a:rPr lang="es-MX" sz="1400" b="0" dirty="0">
                          <a:effectLst/>
                          <a:latin typeface="Century Gothic" panose="020B0502020202020204" pitchFamily="34" charset="0"/>
                        </a:rPr>
                        <a:t>Impulsar </a:t>
                      </a:r>
                      <a:r>
                        <a:rPr lang="es-MX" sz="1400" b="0" dirty="0" err="1">
                          <a:effectLst/>
                          <a:latin typeface="Century Gothic" panose="020B0502020202020204" pitchFamily="34" charset="0"/>
                        </a:rPr>
                        <a:t>elproceso</a:t>
                      </a:r>
                      <a:r>
                        <a:rPr lang="es-MX" sz="1400" b="0" dirty="0">
                          <a:effectLst/>
                          <a:latin typeface="Century Gothic" panose="020B0502020202020204" pitchFamily="34" charset="0"/>
                        </a:rPr>
                        <a:t> de implementación del Catastro Multi-Propósito en el municipio</a:t>
                      </a:r>
                    </a:p>
                  </a:txBody>
                  <a:tcPr marL="28575" marR="28575" marT="0" marB="0" anchor="b">
                    <a:solidFill>
                      <a:schemeClr val="bg1"/>
                    </a:solidFill>
                  </a:tcPr>
                </a:tc>
                <a:tc>
                  <a:txBody>
                    <a:bodyPr/>
                    <a:lstStyle/>
                    <a:p>
                      <a:pPr algn="ctr" rtl="0" fontAlgn="ctr"/>
                      <a:r>
                        <a:rPr lang="es-CO" sz="1400" b="0">
                          <a:effectLst/>
                          <a:latin typeface="Century Gothic" panose="020B0502020202020204" pitchFamily="34" charset="0"/>
                        </a:rPr>
                        <a:t>619,012,000</a:t>
                      </a:r>
                      <a:br>
                        <a:rPr lang="es-CO" sz="1400" b="0">
                          <a:effectLst/>
                          <a:latin typeface="Century Gothic" panose="020B0502020202020204" pitchFamily="34" charset="0"/>
                        </a:rPr>
                      </a:br>
                      <a:r>
                        <a:rPr lang="es-CO" sz="1400" b="0">
                          <a:effectLst/>
                          <a:latin typeface="Century Gothic" panose="020B0502020202020204" pitchFamily="34" charset="0"/>
                        </a:rPr>
                        <a:t>(Programa)</a:t>
                      </a:r>
                    </a:p>
                  </a:txBody>
                  <a:tcPr marL="28575" marR="28575" marT="0" marB="0" anchor="ctr">
                    <a:solidFill>
                      <a:schemeClr val="bg1"/>
                    </a:solidFill>
                  </a:tcPr>
                </a:tc>
                <a:tc>
                  <a:txBody>
                    <a:bodyPr/>
                    <a:lstStyle/>
                    <a:p>
                      <a:pPr algn="ctr" rtl="0" fontAlgn="ctr"/>
                      <a:r>
                        <a:rPr lang="es-CO" sz="1400" b="0" dirty="0">
                          <a:effectLst/>
                          <a:latin typeface="Century Gothic" panose="020B0502020202020204" pitchFamily="34" charset="0"/>
                        </a:rPr>
                        <a:t>SGP Y recursos propios</a:t>
                      </a:r>
                    </a:p>
                  </a:txBody>
                  <a:tcPr marL="28575" marR="28575" marT="0" marB="0" anchor="ctr">
                    <a:solidFill>
                      <a:schemeClr val="bg1"/>
                    </a:solidFill>
                  </a:tcPr>
                </a:tc>
                <a:extLst>
                  <a:ext uri="{0D108BD9-81ED-4DB2-BD59-A6C34878D82A}">
                    <a16:rowId xmlns:a16="http://schemas.microsoft.com/office/drawing/2014/main" val="519280583"/>
                  </a:ext>
                </a:extLst>
              </a:tr>
              <a:tr h="808587">
                <a:tc>
                  <a:txBody>
                    <a:bodyPr/>
                    <a:lstStyle/>
                    <a:p>
                      <a:pPr algn="ctr"/>
                      <a:r>
                        <a:rPr lang="es-MX" sz="1400" b="0" dirty="0" err="1">
                          <a:solidFill>
                            <a:schemeClr val="bg1"/>
                          </a:solidFill>
                          <a:latin typeface="Century Gothic" panose="020B0502020202020204" pitchFamily="34" charset="0"/>
                          <a:ea typeface="Inter Bold" panose="020B0604020202020204" charset="0"/>
                        </a:rPr>
                        <a:t>Consacá</a:t>
                      </a:r>
                      <a:endParaRPr lang="es-MX"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Vivienda, ciudad y</a:t>
                      </a:r>
                      <a:br>
                        <a:rPr lang="es-CO" sz="1400" b="0" dirty="0">
                          <a:solidFill>
                            <a:schemeClr val="bg1"/>
                          </a:solidFill>
                          <a:effectLst/>
                          <a:latin typeface="Century Gothic" panose="020B0502020202020204" pitchFamily="34" charset="0"/>
                        </a:rPr>
                      </a:br>
                      <a:r>
                        <a:rPr lang="es-CO" sz="1400" b="0" dirty="0">
                          <a:solidFill>
                            <a:schemeClr val="bg1"/>
                          </a:solidFill>
                          <a:effectLst/>
                          <a:latin typeface="Century Gothic" panose="020B0502020202020204" pitchFamily="34" charset="0"/>
                        </a:rPr>
                        <a:t>territorio</a:t>
                      </a: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Ordenamiento territorial y desarrollo urbano</a:t>
                      </a:r>
                      <a:br>
                        <a:rPr lang="es-MX" sz="1400" b="0" dirty="0">
                          <a:solidFill>
                            <a:schemeClr val="bg1"/>
                          </a:solidFill>
                          <a:effectLst/>
                          <a:latin typeface="Century Gothic" panose="020B0502020202020204" pitchFamily="34" charset="0"/>
                        </a:rPr>
                      </a:br>
                      <a:br>
                        <a:rPr lang="es-MX" sz="1400" b="0" dirty="0">
                          <a:solidFill>
                            <a:schemeClr val="bg1"/>
                          </a:solidFill>
                          <a:effectLst/>
                          <a:latin typeface="Century Gothic" panose="020B0502020202020204" pitchFamily="34" charset="0"/>
                        </a:rPr>
                      </a:br>
                      <a:r>
                        <a:rPr lang="es-MX" sz="1400" b="0" dirty="0">
                          <a:solidFill>
                            <a:schemeClr val="bg1"/>
                          </a:solidFill>
                          <a:effectLst/>
                          <a:latin typeface="Century Gothic" panose="020B0502020202020204" pitchFamily="34" charset="0"/>
                        </a:rPr>
                        <a:t>Generación de la información geográfica del territorio nacional</a:t>
                      </a: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Número gestiones para la actualización del esquema de ordenamiento territorial</a:t>
                      </a:r>
                      <a:br>
                        <a:rPr lang="es-MX" sz="1400" b="0" dirty="0">
                          <a:solidFill>
                            <a:schemeClr val="bg1"/>
                          </a:solidFill>
                          <a:effectLst/>
                          <a:latin typeface="Century Gothic" panose="020B0502020202020204" pitchFamily="34" charset="0"/>
                        </a:rPr>
                      </a:br>
                      <a:br>
                        <a:rPr lang="es-MX" sz="1400" b="0" dirty="0">
                          <a:solidFill>
                            <a:schemeClr val="bg1"/>
                          </a:solidFill>
                          <a:effectLst/>
                          <a:latin typeface="Century Gothic" panose="020B0502020202020204" pitchFamily="34" charset="0"/>
                        </a:rPr>
                      </a:br>
                      <a:r>
                        <a:rPr lang="es-MX" sz="1400" b="0" dirty="0">
                          <a:solidFill>
                            <a:schemeClr val="bg1"/>
                          </a:solidFill>
                          <a:effectLst/>
                          <a:latin typeface="Century Gothic" panose="020B0502020202020204" pitchFamily="34" charset="0"/>
                        </a:rPr>
                        <a:t>Adelantar gestiones para la actualización del catastro municipal</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No incluye recursos</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a:t>
                      </a:r>
                    </a:p>
                  </a:txBody>
                  <a:tcPr marL="28575" marR="28575" marT="0" marB="0" anchor="ctr">
                    <a:solidFill>
                      <a:srgbClr val="01842D"/>
                    </a:solidFill>
                  </a:tcPr>
                </a:tc>
                <a:extLst>
                  <a:ext uri="{0D108BD9-81ED-4DB2-BD59-A6C34878D82A}">
                    <a16:rowId xmlns:a16="http://schemas.microsoft.com/office/drawing/2014/main" val="2963885877"/>
                  </a:ext>
                </a:extLst>
              </a:tr>
              <a:tr h="775929">
                <a:tc>
                  <a:txBody>
                    <a:bodyPr/>
                    <a:lstStyle/>
                    <a:p>
                      <a:pPr algn="ctr"/>
                      <a:r>
                        <a:rPr lang="es-MX" sz="1400" b="0" dirty="0" err="1">
                          <a:latin typeface="Century Gothic" panose="020B0502020202020204" pitchFamily="34" charset="0"/>
                          <a:ea typeface="Inter Bold" panose="020B0604020202020204" charset="0"/>
                        </a:rPr>
                        <a:t>Yacuanquer</a:t>
                      </a:r>
                      <a:endParaRPr lang="es-MX"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No</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No</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rtl="0" fontAlgn="ctr"/>
                      <a:r>
                        <a:rPr lang="es-MX" sz="1400" b="0" dirty="0">
                          <a:effectLst/>
                          <a:latin typeface="Century Gothic" panose="020B0502020202020204" pitchFamily="34" charset="0"/>
                        </a:rPr>
                        <a:t>-</a:t>
                      </a:r>
                      <a:endParaRPr lang="es-CO" sz="1400" b="0" dirty="0">
                        <a:effectLst/>
                        <a:latin typeface="Century Gothic" panose="020B0502020202020204" pitchFamily="34" charset="0"/>
                      </a:endParaRP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a:t>
                      </a:r>
                      <a:endParaRPr lang="es-CO" sz="1400" b="0" dirty="0">
                        <a:effectLst/>
                        <a:latin typeface="Century Gothic" panose="020B0502020202020204" pitchFamily="34" charset="0"/>
                      </a:endParaRP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a:t>
                      </a:r>
                      <a:endParaRPr lang="es-CO" sz="1400" b="0" dirty="0">
                        <a:effectLst/>
                        <a:latin typeface="Century Gothic" panose="020B0502020202020204" pitchFamily="34" charset="0"/>
                      </a:endParaRPr>
                    </a:p>
                  </a:txBody>
                  <a:tcPr marL="28575" marR="28575" marT="0" marB="0" anchor="ctr">
                    <a:solidFill>
                      <a:schemeClr val="bg1"/>
                    </a:solidFill>
                  </a:tcPr>
                </a:tc>
                <a:extLst>
                  <a:ext uri="{0D108BD9-81ED-4DB2-BD59-A6C34878D82A}">
                    <a16:rowId xmlns:a16="http://schemas.microsoft.com/office/drawing/2014/main" val="975919811"/>
                  </a:ext>
                </a:extLst>
              </a:tr>
              <a:tr h="874411">
                <a:tc>
                  <a:txBody>
                    <a:bodyPr/>
                    <a:lstStyle/>
                    <a:p>
                      <a:pPr algn="ctr"/>
                      <a:r>
                        <a:rPr lang="es-MX" sz="1400" b="0" dirty="0">
                          <a:solidFill>
                            <a:schemeClr val="bg1"/>
                          </a:solidFill>
                          <a:latin typeface="Century Gothic" panose="020B0502020202020204" pitchFamily="34" charset="0"/>
                          <a:ea typeface="Inter Bold" panose="020B0604020202020204" charset="0"/>
                        </a:rPr>
                        <a:t> El tambo</a:t>
                      </a: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Vivienda, ciudad y</a:t>
                      </a:r>
                      <a:br>
                        <a:rPr lang="es-CO" sz="1400" b="0" dirty="0">
                          <a:solidFill>
                            <a:schemeClr val="bg1"/>
                          </a:solidFill>
                          <a:effectLst/>
                          <a:latin typeface="Century Gothic" panose="020B0502020202020204" pitchFamily="34" charset="0"/>
                        </a:rPr>
                      </a:br>
                      <a:r>
                        <a:rPr lang="es-CO" sz="1400" b="0" dirty="0">
                          <a:solidFill>
                            <a:schemeClr val="bg1"/>
                          </a:solidFill>
                          <a:effectLst/>
                          <a:latin typeface="Century Gothic" panose="020B0502020202020204" pitchFamily="34" charset="0"/>
                        </a:rPr>
                        <a:t>territorio</a:t>
                      </a: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Ordenamiento territorial y desarrollo urbano</a:t>
                      </a:r>
                    </a:p>
                  </a:txBody>
                  <a:tcPr marL="28575" marR="28575" marT="0" marB="0" anchor="ctr">
                    <a:solidFill>
                      <a:srgbClr val="01842D"/>
                    </a:solidFill>
                  </a:tcPr>
                </a:tc>
                <a:tc>
                  <a:txBody>
                    <a:bodyPr/>
                    <a:lstStyle/>
                    <a:p>
                      <a:pPr algn="ctr" rtl="0" fontAlgn="b"/>
                      <a:r>
                        <a:rPr lang="es-MX" sz="1400" b="0" dirty="0">
                          <a:solidFill>
                            <a:schemeClr val="bg1"/>
                          </a:solidFill>
                          <a:effectLst/>
                          <a:latin typeface="Century Gothic" panose="020B0502020202020204" pitchFamily="34" charset="0"/>
                        </a:rPr>
                        <a:t>Contribuir al desarrollo sostenible y bienestar de las personas a través de la elaboración de documentos de planeación municipal. Puede ser el expediente municipal y/o el EOT</a:t>
                      </a:r>
                      <a:br>
                        <a:rPr lang="es-MX" sz="1400" b="0" dirty="0">
                          <a:solidFill>
                            <a:schemeClr val="bg1"/>
                          </a:solidFill>
                          <a:effectLst/>
                          <a:latin typeface="Century Gothic" panose="020B0502020202020204" pitchFamily="34" charset="0"/>
                        </a:rPr>
                      </a:br>
                      <a:br>
                        <a:rPr lang="es-MX" sz="1400" b="0" dirty="0">
                          <a:solidFill>
                            <a:schemeClr val="bg1"/>
                          </a:solidFill>
                          <a:effectLst/>
                          <a:latin typeface="Century Gothic" panose="020B0502020202020204" pitchFamily="34" charset="0"/>
                        </a:rPr>
                      </a:br>
                      <a:r>
                        <a:rPr lang="es-MX" sz="1400" b="0" dirty="0">
                          <a:solidFill>
                            <a:schemeClr val="bg1"/>
                          </a:solidFill>
                          <a:effectLst/>
                          <a:latin typeface="Century Gothic" panose="020B0502020202020204" pitchFamily="34" charset="0"/>
                        </a:rPr>
                        <a:t>Base catastral urbana actualizada aplicando la metodología del catastro multipropósito a 2982 predios urbanos del 57 municipio. 745,5 predios por año</a:t>
                      </a:r>
                    </a:p>
                  </a:txBody>
                  <a:tcPr marL="28575" marR="28575" marT="0" marB="0" anchor="b">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62.754.405 (Programa presupuestal, para las 2 metas)</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No especifica </a:t>
                      </a:r>
                    </a:p>
                  </a:txBody>
                  <a:tcPr marL="28575" marR="28575" marT="0" marB="0" anchor="ctr">
                    <a:solidFill>
                      <a:srgbClr val="01842D"/>
                    </a:solidFill>
                  </a:tcPr>
                </a:tc>
                <a:extLst>
                  <a:ext uri="{0D108BD9-81ED-4DB2-BD59-A6C34878D82A}">
                    <a16:rowId xmlns:a16="http://schemas.microsoft.com/office/drawing/2014/main" val="1044067273"/>
                  </a:ext>
                </a:extLst>
              </a:tr>
            </a:tbl>
          </a:graphicData>
        </a:graphic>
      </p:graphicFrame>
    </p:spTree>
    <p:extLst>
      <p:ext uri="{BB962C8B-B14F-4D97-AF65-F5344CB8AC3E}">
        <p14:creationId xmlns:p14="http://schemas.microsoft.com/office/powerpoint/2010/main" val="378528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27" r="-60913" b="-15371"/>
            </a:stretch>
          </a:blipFill>
        </p:spPr>
      </p:sp>
      <p:grpSp>
        <p:nvGrpSpPr>
          <p:cNvPr id="3" name="Group 3"/>
          <p:cNvGrpSpPr/>
          <p:nvPr/>
        </p:nvGrpSpPr>
        <p:grpSpPr>
          <a:xfrm>
            <a:off x="11107207" y="-873677"/>
            <a:ext cx="8074594" cy="12345434"/>
            <a:chOff x="0" y="0"/>
            <a:chExt cx="2126642" cy="3251472"/>
          </a:xfrm>
        </p:grpSpPr>
        <p:sp>
          <p:nvSpPr>
            <p:cNvPr id="4" name="Freeform 4"/>
            <p:cNvSpPr/>
            <p:nvPr/>
          </p:nvSpPr>
          <p:spPr>
            <a:xfrm>
              <a:off x="0" y="0"/>
              <a:ext cx="2126642" cy="3251472"/>
            </a:xfrm>
            <a:custGeom>
              <a:avLst/>
              <a:gdLst/>
              <a:ahLst/>
              <a:cxnLst/>
              <a:rect l="l" t="t" r="r" b="b"/>
              <a:pathLst>
                <a:path w="2126642" h="3251472">
                  <a:moveTo>
                    <a:pt x="48899" y="0"/>
                  </a:moveTo>
                  <a:lnTo>
                    <a:pt x="2077743" y="0"/>
                  </a:lnTo>
                  <a:cubicBezTo>
                    <a:pt x="2090712" y="0"/>
                    <a:pt x="2103150" y="5152"/>
                    <a:pt x="2112320" y="14322"/>
                  </a:cubicBezTo>
                  <a:cubicBezTo>
                    <a:pt x="2121490" y="23492"/>
                    <a:pt x="2126642" y="35930"/>
                    <a:pt x="2126642" y="48899"/>
                  </a:cubicBezTo>
                  <a:lnTo>
                    <a:pt x="2126642" y="3202573"/>
                  </a:lnTo>
                  <a:cubicBezTo>
                    <a:pt x="2126642" y="3215542"/>
                    <a:pt x="2121490" y="3227980"/>
                    <a:pt x="2112320" y="3237150"/>
                  </a:cubicBezTo>
                  <a:cubicBezTo>
                    <a:pt x="2103150" y="3246320"/>
                    <a:pt x="2090712" y="3251472"/>
                    <a:pt x="2077743" y="3251472"/>
                  </a:cubicBezTo>
                  <a:lnTo>
                    <a:pt x="48899" y="3251472"/>
                  </a:lnTo>
                  <a:cubicBezTo>
                    <a:pt x="35930" y="3251472"/>
                    <a:pt x="23492" y="3246320"/>
                    <a:pt x="14322" y="3237150"/>
                  </a:cubicBezTo>
                  <a:cubicBezTo>
                    <a:pt x="5152" y="3227980"/>
                    <a:pt x="0" y="3215542"/>
                    <a:pt x="0" y="3202573"/>
                  </a:cubicBezTo>
                  <a:lnTo>
                    <a:pt x="0" y="48899"/>
                  </a:lnTo>
                  <a:cubicBezTo>
                    <a:pt x="0" y="35930"/>
                    <a:pt x="5152" y="23492"/>
                    <a:pt x="14322" y="14322"/>
                  </a:cubicBezTo>
                  <a:cubicBezTo>
                    <a:pt x="23492" y="5152"/>
                    <a:pt x="35930" y="0"/>
                    <a:pt x="48899" y="0"/>
                  </a:cubicBezTo>
                  <a:close/>
                </a:path>
              </a:pathLst>
            </a:custGeom>
            <a:solidFill>
              <a:srgbClr val="01842D"/>
            </a:solidFill>
          </p:spPr>
        </p:sp>
        <p:sp>
          <p:nvSpPr>
            <p:cNvPr id="5" name="TextBox 5"/>
            <p:cNvSpPr txBox="1"/>
            <p:nvPr/>
          </p:nvSpPr>
          <p:spPr>
            <a:xfrm>
              <a:off x="0" y="-47625"/>
              <a:ext cx="2126642" cy="3299097"/>
            </a:xfrm>
            <a:prstGeom prst="rect">
              <a:avLst/>
            </a:prstGeom>
          </p:spPr>
          <p:txBody>
            <a:bodyPr lIns="50800" tIns="50800" rIns="50800" bIns="50800" rtlCol="0" anchor="ctr"/>
            <a:lstStyle/>
            <a:p>
              <a:pPr algn="ctr">
                <a:lnSpc>
                  <a:spcPts val="3393"/>
                </a:lnSpc>
              </a:pPr>
              <a:endParaRPr/>
            </a:p>
          </p:txBody>
        </p:sp>
      </p:grpSp>
      <p:sp>
        <p:nvSpPr>
          <p:cNvPr id="6" name="Freeform 6"/>
          <p:cNvSpPr/>
          <p:nvPr/>
        </p:nvSpPr>
        <p:spPr>
          <a:xfrm>
            <a:off x="313862" y="242846"/>
            <a:ext cx="10924312" cy="10112389"/>
          </a:xfrm>
          <a:custGeom>
            <a:avLst/>
            <a:gdLst/>
            <a:ahLst/>
            <a:cxnLst/>
            <a:rect l="l" t="t" r="r" b="b"/>
            <a:pathLst>
              <a:path w="10924312" h="10112389">
                <a:moveTo>
                  <a:pt x="0" y="0"/>
                </a:moveTo>
                <a:lnTo>
                  <a:pt x="10924312" y="0"/>
                </a:lnTo>
                <a:lnTo>
                  <a:pt x="10924312" y="10112389"/>
                </a:lnTo>
                <a:lnTo>
                  <a:pt x="0" y="10112389"/>
                </a:lnTo>
                <a:lnTo>
                  <a:pt x="0" y="0"/>
                </a:lnTo>
                <a:close/>
              </a:path>
            </a:pathLst>
          </a:custGeom>
          <a:blipFill>
            <a:blip r:embed="rId4">
              <a:extLst>
                <a:ext uri="{96DAC541-7B7A-43D3-8B79-37D633B846F1}">
                  <asvg:svgBlip xmlns:asvg="http://schemas.microsoft.com/office/drawing/2016/SVG/main" r:embed="rId5"/>
                </a:ext>
              </a:extLst>
            </a:blip>
            <a:stretch>
              <a:fillRect l="-1850" t="-435" r="-42011"/>
            </a:stretch>
          </a:blipFill>
        </p:spPr>
      </p:sp>
      <p:grpSp>
        <p:nvGrpSpPr>
          <p:cNvPr id="7" name="Group 7"/>
          <p:cNvGrpSpPr/>
          <p:nvPr/>
        </p:nvGrpSpPr>
        <p:grpSpPr>
          <a:xfrm>
            <a:off x="645510" y="755740"/>
            <a:ext cx="17806801" cy="9288414"/>
            <a:chOff x="0" y="0"/>
            <a:chExt cx="2918927" cy="2345553"/>
          </a:xfrm>
        </p:grpSpPr>
        <p:sp>
          <p:nvSpPr>
            <p:cNvPr id="8" name="Freeform 8"/>
            <p:cNvSpPr/>
            <p:nvPr/>
          </p:nvSpPr>
          <p:spPr>
            <a:xfrm>
              <a:off x="0" y="0"/>
              <a:ext cx="2918927" cy="2345553"/>
            </a:xfrm>
            <a:custGeom>
              <a:avLst/>
              <a:gdLst/>
              <a:ahLst/>
              <a:cxnLst/>
              <a:rect l="l" t="t" r="r" b="b"/>
              <a:pathLst>
                <a:path w="2918927" h="2345553">
                  <a:moveTo>
                    <a:pt x="35626" y="0"/>
                  </a:moveTo>
                  <a:lnTo>
                    <a:pt x="2883301" y="0"/>
                  </a:lnTo>
                  <a:cubicBezTo>
                    <a:pt x="2892749" y="0"/>
                    <a:pt x="2901811" y="3753"/>
                    <a:pt x="2908492" y="10435"/>
                  </a:cubicBezTo>
                  <a:cubicBezTo>
                    <a:pt x="2915173" y="17116"/>
                    <a:pt x="2918927" y="26178"/>
                    <a:pt x="2918927" y="35626"/>
                  </a:cubicBezTo>
                  <a:lnTo>
                    <a:pt x="2918927" y="2309927"/>
                  </a:lnTo>
                  <a:cubicBezTo>
                    <a:pt x="2918927" y="2319376"/>
                    <a:pt x="2915173" y="2328438"/>
                    <a:pt x="2908492" y="2335119"/>
                  </a:cubicBezTo>
                  <a:cubicBezTo>
                    <a:pt x="2901811" y="2341800"/>
                    <a:pt x="2892749" y="2345553"/>
                    <a:pt x="2883301" y="2345553"/>
                  </a:cubicBezTo>
                  <a:lnTo>
                    <a:pt x="35626" y="2345553"/>
                  </a:lnTo>
                  <a:cubicBezTo>
                    <a:pt x="26178" y="2345553"/>
                    <a:pt x="17116" y="2341800"/>
                    <a:pt x="10435" y="2335119"/>
                  </a:cubicBezTo>
                  <a:cubicBezTo>
                    <a:pt x="3753" y="2328438"/>
                    <a:pt x="0" y="2319376"/>
                    <a:pt x="0" y="2309927"/>
                  </a:cubicBezTo>
                  <a:lnTo>
                    <a:pt x="0" y="35626"/>
                  </a:lnTo>
                  <a:cubicBezTo>
                    <a:pt x="0" y="26178"/>
                    <a:pt x="3753" y="17116"/>
                    <a:pt x="10435" y="10435"/>
                  </a:cubicBezTo>
                  <a:cubicBezTo>
                    <a:pt x="17116" y="3753"/>
                    <a:pt x="26178" y="0"/>
                    <a:pt x="35626" y="0"/>
                  </a:cubicBezTo>
                  <a:close/>
                </a:path>
              </a:pathLst>
            </a:custGeom>
            <a:solidFill>
              <a:srgbClr val="FFFFFF"/>
            </a:solidFill>
          </p:spPr>
        </p:sp>
        <p:sp>
          <p:nvSpPr>
            <p:cNvPr id="9" name="TextBox 9"/>
            <p:cNvSpPr txBox="1"/>
            <p:nvPr/>
          </p:nvSpPr>
          <p:spPr>
            <a:xfrm>
              <a:off x="0" y="-47625"/>
              <a:ext cx="2918927" cy="2393178"/>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rot="-2700000">
            <a:off x="18202749" y="659502"/>
            <a:ext cx="430411" cy="461495"/>
            <a:chOff x="0" y="0"/>
            <a:chExt cx="1247548" cy="1337643"/>
          </a:xfrm>
        </p:grpSpPr>
        <p:sp>
          <p:nvSpPr>
            <p:cNvPr id="11" name="Freeform 11"/>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2" name="TextBox 12"/>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rot="-2700000">
            <a:off x="18154950" y="9317791"/>
            <a:ext cx="430411" cy="461495"/>
            <a:chOff x="0" y="0"/>
            <a:chExt cx="1247548" cy="1337643"/>
          </a:xfrm>
        </p:grpSpPr>
        <p:sp>
          <p:nvSpPr>
            <p:cNvPr id="17" name="Freeform 17"/>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ED900"/>
            </a:solidFill>
            <a:ln cap="sq">
              <a:noFill/>
              <a:prstDash val="solid"/>
              <a:miter/>
            </a:ln>
          </p:spPr>
        </p:sp>
        <p:sp>
          <p:nvSpPr>
            <p:cNvPr id="18" name="TextBox 18"/>
            <p:cNvSpPr txBox="1"/>
            <p:nvPr/>
          </p:nvSpPr>
          <p:spPr>
            <a:xfrm>
              <a:off x="0" y="-47625"/>
              <a:ext cx="1247548" cy="1385268"/>
            </a:xfrm>
            <a:prstGeom prst="rect">
              <a:avLst/>
            </a:prstGeom>
          </p:spPr>
          <p:txBody>
            <a:bodyPr lIns="50800" tIns="50800" rIns="50800" bIns="50800" rtlCol="0" anchor="ctr"/>
            <a:lstStyle/>
            <a:p>
              <a:pPr algn="ctr">
                <a:lnSpc>
                  <a:spcPts val="3393"/>
                </a:lnSpc>
              </a:pPr>
              <a:endParaRPr/>
            </a:p>
          </p:txBody>
        </p:sp>
      </p:grpSp>
      <p:sp>
        <p:nvSpPr>
          <p:cNvPr id="21" name="TextBox 21"/>
          <p:cNvSpPr txBox="1"/>
          <p:nvPr/>
        </p:nvSpPr>
        <p:spPr>
          <a:xfrm>
            <a:off x="1106649" y="1140720"/>
            <a:ext cx="16535841" cy="2184124"/>
          </a:xfrm>
          <a:prstGeom prst="rect">
            <a:avLst/>
          </a:prstGeom>
        </p:spPr>
        <p:txBody>
          <a:bodyPr wrap="square" lIns="0" tIns="0" rIns="0" bIns="0" rtlCol="0" anchor="t">
            <a:spAutoFit/>
          </a:bodyPr>
          <a:lstStyle/>
          <a:p>
            <a:pPr algn="r">
              <a:lnSpc>
                <a:spcPts val="5750"/>
              </a:lnSpc>
            </a:pPr>
            <a:r>
              <a:rPr lang="en-US" sz="4600" b="1" dirty="0" err="1">
                <a:solidFill>
                  <a:srgbClr val="10A13B"/>
                </a:solidFill>
                <a:latin typeface="Inter Bold"/>
                <a:ea typeface="Inter Bold"/>
                <a:cs typeface="Inter Bold"/>
                <a:sym typeface="Inter Bold"/>
              </a:rPr>
              <a:t>Incorporación</a:t>
            </a:r>
            <a:r>
              <a:rPr lang="en-US" sz="4600" b="1" dirty="0">
                <a:solidFill>
                  <a:srgbClr val="10A13B"/>
                </a:solidFill>
                <a:latin typeface="Inter Bold"/>
                <a:ea typeface="Inter Bold"/>
                <a:cs typeface="Inter Bold"/>
                <a:sym typeface="Inter Bold"/>
              </a:rPr>
              <a:t> del </a:t>
            </a:r>
            <a:r>
              <a:rPr lang="en-US" sz="4600" b="1" dirty="0" err="1">
                <a:solidFill>
                  <a:srgbClr val="10A13B"/>
                </a:solidFill>
                <a:latin typeface="Inter Bold"/>
                <a:ea typeface="Inter Bold"/>
                <a:cs typeface="Inter Bold"/>
                <a:sym typeface="Inter Bold"/>
              </a:rPr>
              <a:t>ordenamiento</a:t>
            </a:r>
            <a:r>
              <a:rPr lang="en-US" sz="4600" b="1" dirty="0">
                <a:solidFill>
                  <a:srgbClr val="10A13B"/>
                </a:solidFill>
                <a:latin typeface="Inter Bold"/>
                <a:ea typeface="Inter Bold"/>
                <a:cs typeface="Inter Bold"/>
                <a:sym typeface="Inter Bold"/>
              </a:rPr>
              <a:t> territorial </a:t>
            </a:r>
            <a:r>
              <a:rPr lang="en-US" sz="4600" b="1" dirty="0" err="1">
                <a:solidFill>
                  <a:srgbClr val="10A13B"/>
                </a:solidFill>
                <a:latin typeface="Inter Bold"/>
                <a:ea typeface="Inter Bold"/>
                <a:cs typeface="Inter Bold"/>
                <a:sym typeface="Inter Bold"/>
              </a:rPr>
              <a:t>en</a:t>
            </a:r>
            <a:r>
              <a:rPr lang="en-US" sz="4600" b="1" dirty="0">
                <a:solidFill>
                  <a:srgbClr val="10A13B"/>
                </a:solidFill>
                <a:latin typeface="Inter Bold"/>
                <a:ea typeface="Inter Bold"/>
                <a:cs typeface="Inter Bold"/>
                <a:sym typeface="Inter Bold"/>
              </a:rPr>
              <a:t> los planes de </a:t>
            </a:r>
            <a:r>
              <a:rPr lang="en-US" sz="4600" b="1" dirty="0" err="1">
                <a:solidFill>
                  <a:srgbClr val="10A13B"/>
                </a:solidFill>
                <a:latin typeface="Inter Bold"/>
                <a:ea typeface="Inter Bold"/>
                <a:cs typeface="Inter Bold"/>
                <a:sym typeface="Inter Bold"/>
              </a:rPr>
              <a:t>desarrollo</a:t>
            </a:r>
            <a:r>
              <a:rPr lang="en-US" sz="4600" b="1" dirty="0">
                <a:solidFill>
                  <a:srgbClr val="10A13B"/>
                </a:solidFill>
                <a:latin typeface="Inter Bold"/>
                <a:ea typeface="Inter Bold"/>
                <a:cs typeface="Inter Bold"/>
                <a:sym typeface="Inter Bold"/>
              </a:rPr>
              <a:t> Municipal</a:t>
            </a:r>
          </a:p>
          <a:p>
            <a:pPr marL="0" lvl="0" indent="0" algn="r">
              <a:lnSpc>
                <a:spcPts val="5750"/>
              </a:lnSpc>
            </a:pPr>
            <a:endParaRPr lang="en-US" sz="4600" b="1" dirty="0">
              <a:solidFill>
                <a:srgbClr val="10A13B"/>
              </a:solidFill>
              <a:latin typeface="Inter Bold"/>
              <a:ea typeface="Inter Bold"/>
              <a:cs typeface="Inter Bold"/>
              <a:sym typeface="Inter Bold"/>
            </a:endParaRPr>
          </a:p>
        </p:txBody>
      </p:sp>
      <p:graphicFrame>
        <p:nvGraphicFramePr>
          <p:cNvPr id="19" name="Tabla 18">
            <a:extLst>
              <a:ext uri="{FF2B5EF4-FFF2-40B4-BE49-F238E27FC236}">
                <a16:creationId xmlns:a16="http://schemas.microsoft.com/office/drawing/2014/main" id="{E3FB95D5-C4C5-446C-8404-B4B79192E077}"/>
              </a:ext>
            </a:extLst>
          </p:cNvPr>
          <p:cNvGraphicFramePr>
            <a:graphicFrameLocks noGrp="1"/>
          </p:cNvGraphicFramePr>
          <p:nvPr>
            <p:extLst>
              <p:ext uri="{D42A27DB-BD31-4B8C-83A1-F6EECF244321}">
                <p14:modId xmlns:p14="http://schemas.microsoft.com/office/powerpoint/2010/main" val="1348539963"/>
              </p:ext>
            </p:extLst>
          </p:nvPr>
        </p:nvGraphicFramePr>
        <p:xfrm>
          <a:off x="1162220" y="3238500"/>
          <a:ext cx="16845015" cy="5299301"/>
        </p:xfrm>
        <a:graphic>
          <a:graphicData uri="http://schemas.openxmlformats.org/drawingml/2006/table">
            <a:tbl>
              <a:tblPr firstRow="1" bandRow="1">
                <a:tableStyleId>{F5AB1C69-6EDB-4FF4-983F-18BD219EF322}</a:tableStyleId>
              </a:tblPr>
              <a:tblGrid>
                <a:gridCol w="1902235">
                  <a:extLst>
                    <a:ext uri="{9D8B030D-6E8A-4147-A177-3AD203B41FA5}">
                      <a16:colId xmlns:a16="http://schemas.microsoft.com/office/drawing/2014/main" val="3937258134"/>
                    </a:ext>
                  </a:extLst>
                </a:gridCol>
                <a:gridCol w="1852580">
                  <a:extLst>
                    <a:ext uri="{9D8B030D-6E8A-4147-A177-3AD203B41FA5}">
                      <a16:colId xmlns:a16="http://schemas.microsoft.com/office/drawing/2014/main" val="1607782502"/>
                    </a:ext>
                  </a:extLst>
                </a:gridCol>
                <a:gridCol w="1676400">
                  <a:extLst>
                    <a:ext uri="{9D8B030D-6E8A-4147-A177-3AD203B41FA5}">
                      <a16:colId xmlns:a16="http://schemas.microsoft.com/office/drawing/2014/main" val="1963491926"/>
                    </a:ext>
                  </a:extLst>
                </a:gridCol>
                <a:gridCol w="1328461">
                  <a:extLst>
                    <a:ext uri="{9D8B030D-6E8A-4147-A177-3AD203B41FA5}">
                      <a16:colId xmlns:a16="http://schemas.microsoft.com/office/drawing/2014/main" val="738710285"/>
                    </a:ext>
                  </a:extLst>
                </a:gridCol>
                <a:gridCol w="1948139">
                  <a:extLst>
                    <a:ext uri="{9D8B030D-6E8A-4147-A177-3AD203B41FA5}">
                      <a16:colId xmlns:a16="http://schemas.microsoft.com/office/drawing/2014/main" val="831273137"/>
                    </a:ext>
                  </a:extLst>
                </a:gridCol>
                <a:gridCol w="3925946">
                  <a:extLst>
                    <a:ext uri="{9D8B030D-6E8A-4147-A177-3AD203B41FA5}">
                      <a16:colId xmlns:a16="http://schemas.microsoft.com/office/drawing/2014/main" val="3542864180"/>
                    </a:ext>
                  </a:extLst>
                </a:gridCol>
                <a:gridCol w="2105627">
                  <a:extLst>
                    <a:ext uri="{9D8B030D-6E8A-4147-A177-3AD203B41FA5}">
                      <a16:colId xmlns:a16="http://schemas.microsoft.com/office/drawing/2014/main" val="3694248002"/>
                    </a:ext>
                  </a:extLst>
                </a:gridCol>
                <a:gridCol w="2105627">
                  <a:extLst>
                    <a:ext uri="{9D8B030D-6E8A-4147-A177-3AD203B41FA5}">
                      <a16:colId xmlns:a16="http://schemas.microsoft.com/office/drawing/2014/main" val="4258694945"/>
                    </a:ext>
                  </a:extLst>
                </a:gridCol>
              </a:tblGrid>
              <a:tr h="558227">
                <a:tc>
                  <a:txBody>
                    <a:bodyPr/>
                    <a:lstStyle/>
                    <a:p>
                      <a:pPr algn="ctr"/>
                      <a:r>
                        <a:rPr lang="es-MX" sz="1600" dirty="0">
                          <a:latin typeface="Century Gothic" panose="020B0502020202020204" pitchFamily="34" charset="0"/>
                        </a:rPr>
                        <a:t>Municipio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Inclusión del Ordenamiento Territorial en los PDM	</a:t>
                      </a:r>
                      <a:endParaRPr lang="es-CO" sz="1600" dirty="0">
                        <a:latin typeface="Century Gothic" panose="020B0502020202020204" pitchFamily="34" charset="0"/>
                      </a:endParaRPr>
                    </a:p>
                  </a:txBody>
                  <a:tcPr anchor="ctr">
                    <a:solidFill>
                      <a:srgbClr val="24A642"/>
                    </a:solidFill>
                  </a:tcPr>
                </a:tc>
                <a:tc>
                  <a:txBody>
                    <a:bodyPr/>
                    <a:lstStyle/>
                    <a:p>
                      <a:pPr algn="ctr"/>
                      <a:r>
                        <a:rPr lang="es-CO" sz="1600" dirty="0">
                          <a:latin typeface="Century Gothic" panose="020B0502020202020204" pitchFamily="34" charset="0"/>
                        </a:rPr>
                        <a:t>Incorporación del Catastro multipropósito</a:t>
                      </a:r>
                    </a:p>
                  </a:txBody>
                  <a:tcPr anchor="ctr">
                    <a:solidFill>
                      <a:srgbClr val="24A642"/>
                    </a:solidFill>
                  </a:tcPr>
                </a:tc>
                <a:tc>
                  <a:txBody>
                    <a:bodyPr/>
                    <a:lstStyle/>
                    <a:p>
                      <a:pPr algn="ctr"/>
                      <a:r>
                        <a:rPr lang="es-CO" sz="1600" kern="1200" dirty="0">
                          <a:effectLst/>
                          <a:latin typeface="Century Gothic" panose="020B0502020202020204" pitchFamily="34" charset="0"/>
                        </a:rPr>
                        <a:t>Sector</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Programa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Meta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Recursos </a:t>
                      </a:r>
                      <a:endParaRPr lang="es-CO" sz="1600" dirty="0">
                        <a:latin typeface="Century Gothic" panose="020B0502020202020204" pitchFamily="34" charset="0"/>
                      </a:endParaRPr>
                    </a:p>
                  </a:txBody>
                  <a:tcPr anchor="ctr">
                    <a:solidFill>
                      <a:srgbClr val="24A642"/>
                    </a:solidFill>
                  </a:tcPr>
                </a:tc>
                <a:tc>
                  <a:txBody>
                    <a:bodyPr/>
                    <a:lstStyle/>
                    <a:p>
                      <a:pPr algn="ctr"/>
                      <a:r>
                        <a:rPr lang="es-MX" sz="1600" dirty="0">
                          <a:latin typeface="Century Gothic" panose="020B0502020202020204" pitchFamily="34" charset="0"/>
                        </a:rPr>
                        <a:t>Fuente</a:t>
                      </a:r>
                      <a:endParaRPr lang="es-CO" sz="1600" dirty="0">
                        <a:latin typeface="Century Gothic" panose="020B0502020202020204" pitchFamily="34" charset="0"/>
                      </a:endParaRPr>
                    </a:p>
                  </a:txBody>
                  <a:tcPr anchor="ctr">
                    <a:solidFill>
                      <a:srgbClr val="24A642"/>
                    </a:solidFill>
                  </a:tcPr>
                </a:tc>
                <a:extLst>
                  <a:ext uri="{0D108BD9-81ED-4DB2-BD59-A6C34878D82A}">
                    <a16:rowId xmlns:a16="http://schemas.microsoft.com/office/drawing/2014/main" val="905626332"/>
                  </a:ext>
                </a:extLst>
              </a:tr>
              <a:tr h="775929">
                <a:tc>
                  <a:txBody>
                    <a:bodyPr/>
                    <a:lstStyle/>
                    <a:p>
                      <a:pPr algn="ctr"/>
                      <a:r>
                        <a:rPr lang="es-MX" sz="1400" b="0" dirty="0">
                          <a:solidFill>
                            <a:schemeClr val="tx1"/>
                          </a:solidFill>
                          <a:latin typeface="Century Gothic" panose="020B0502020202020204" pitchFamily="34" charset="0"/>
                          <a:ea typeface="Inter Bold" panose="020B0604020202020204" charset="0"/>
                        </a:rPr>
                        <a:t>Tangua</a:t>
                      </a: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No</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latin typeface="Century Gothic" panose="020B0502020202020204" pitchFamily="34" charset="0"/>
                          <a:ea typeface="Inter Bold" panose="020B0604020202020204" charset="0"/>
                        </a:rPr>
                        <a:t>No</a:t>
                      </a:r>
                      <a:endParaRPr lang="es-CO" sz="1400" b="0" dirty="0">
                        <a:latin typeface="Century Gothic" panose="020B0502020202020204" pitchFamily="34" charset="0"/>
                        <a:ea typeface="Inter Bold" panose="020B0604020202020204" charset="0"/>
                      </a:endParaRPr>
                    </a:p>
                  </a:txBody>
                  <a:tcPr anchor="ctr">
                    <a:solidFill>
                      <a:schemeClr val="bg1"/>
                    </a:solidFill>
                  </a:tcPr>
                </a:tc>
                <a:tc>
                  <a:txBody>
                    <a:bodyPr/>
                    <a:lstStyle/>
                    <a:p>
                      <a:pPr algn="ctr" rtl="0" fontAlgn="ctr"/>
                      <a:r>
                        <a:rPr lang="es-MX" sz="1400" b="0" dirty="0">
                          <a:effectLst/>
                          <a:latin typeface="Century Gothic" panose="020B0502020202020204" pitchFamily="34" charset="0"/>
                        </a:rPr>
                        <a:t>-</a:t>
                      </a:r>
                      <a:endParaRPr lang="es-CO" sz="1400" b="0" dirty="0">
                        <a:effectLst/>
                        <a:latin typeface="Century Gothic" panose="020B0502020202020204" pitchFamily="34" charset="0"/>
                      </a:endParaRP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a:t>
                      </a:r>
                    </a:p>
                  </a:txBody>
                  <a:tcPr marL="28575" marR="28575" marT="0" marB="0" anchor="ctr">
                    <a:solidFill>
                      <a:schemeClr val="bg1"/>
                    </a:solidFill>
                  </a:tcPr>
                </a:tc>
                <a:tc>
                  <a:txBody>
                    <a:bodyPr/>
                    <a:lstStyle/>
                    <a:p>
                      <a:pPr algn="ctr" rtl="0" fontAlgn="b"/>
                      <a:r>
                        <a:rPr lang="es-MX" sz="1400" b="0" dirty="0">
                          <a:effectLst/>
                          <a:latin typeface="Century Gothic" panose="020B0502020202020204" pitchFamily="34" charset="0"/>
                        </a:rPr>
                        <a:t>-</a:t>
                      </a: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a:t>
                      </a:r>
                      <a:endParaRPr lang="es-CO" sz="1400" b="0" dirty="0">
                        <a:effectLst/>
                        <a:latin typeface="Century Gothic" panose="020B0502020202020204" pitchFamily="34" charset="0"/>
                      </a:endParaRPr>
                    </a:p>
                  </a:txBody>
                  <a:tcPr marL="28575" marR="28575" marT="0" marB="0" anchor="ctr">
                    <a:solidFill>
                      <a:schemeClr val="bg1"/>
                    </a:solidFill>
                  </a:tcPr>
                </a:tc>
                <a:tc>
                  <a:txBody>
                    <a:bodyPr/>
                    <a:lstStyle/>
                    <a:p>
                      <a:pPr algn="ctr" rtl="0" fontAlgn="ctr"/>
                      <a:r>
                        <a:rPr lang="es-MX" sz="1400" b="0" dirty="0">
                          <a:effectLst/>
                          <a:latin typeface="Century Gothic" panose="020B0502020202020204" pitchFamily="34" charset="0"/>
                        </a:rPr>
                        <a:t>-</a:t>
                      </a:r>
                      <a:endParaRPr lang="es-CO" sz="1400" b="0" dirty="0">
                        <a:effectLst/>
                        <a:latin typeface="Century Gothic" panose="020B0502020202020204" pitchFamily="34" charset="0"/>
                      </a:endParaRPr>
                    </a:p>
                  </a:txBody>
                  <a:tcPr marL="28575" marR="28575" marT="0" marB="0" anchor="ctr">
                    <a:solidFill>
                      <a:schemeClr val="bg1"/>
                    </a:solidFill>
                  </a:tcPr>
                </a:tc>
                <a:extLst>
                  <a:ext uri="{0D108BD9-81ED-4DB2-BD59-A6C34878D82A}">
                    <a16:rowId xmlns:a16="http://schemas.microsoft.com/office/drawing/2014/main" val="3452631032"/>
                  </a:ext>
                </a:extLst>
              </a:tr>
              <a:tr h="682892">
                <a:tc>
                  <a:txBody>
                    <a:bodyPr/>
                    <a:lstStyle/>
                    <a:p>
                      <a:pPr algn="ctr"/>
                      <a:r>
                        <a:rPr lang="es-MX" sz="1400" b="0" dirty="0">
                          <a:solidFill>
                            <a:schemeClr val="bg1"/>
                          </a:solidFill>
                          <a:latin typeface="Century Gothic" panose="020B0502020202020204" pitchFamily="34" charset="0"/>
                          <a:ea typeface="Inter Bold" panose="020B0604020202020204" charset="0"/>
                        </a:rPr>
                        <a:t>El peñol</a:t>
                      </a: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a:solidFill>
                            <a:schemeClr val="bg1"/>
                          </a:solidFill>
                          <a:latin typeface="Century Gothic" panose="020B0502020202020204" pitchFamily="34" charset="0"/>
                          <a:ea typeface="Inter Bold" panose="020B0604020202020204" charset="0"/>
                        </a:rPr>
                        <a:t>No</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Ambiente y Desarrollo Sostenible</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Ordenamiento Ambiental Territorial</a:t>
                      </a:r>
                    </a:p>
                  </a:txBody>
                  <a:tcPr marL="28575" marR="28575" marT="0" marB="0" anchor="ctr">
                    <a:solidFill>
                      <a:srgbClr val="01842D"/>
                    </a:solidFill>
                  </a:tcPr>
                </a:tc>
                <a:tc>
                  <a:txBody>
                    <a:bodyPr/>
                    <a:lstStyle/>
                    <a:p>
                      <a:pPr rtl="0" fontAlgn="ctr"/>
                      <a:r>
                        <a:rPr lang="es-MX" sz="1400" b="0" dirty="0">
                          <a:solidFill>
                            <a:schemeClr val="bg1"/>
                          </a:solidFill>
                          <a:effectLst/>
                          <a:latin typeface="Century Gothic" panose="020B0502020202020204" pitchFamily="34" charset="0"/>
                        </a:rPr>
                        <a:t>Actualización del Esquema de Ordenamiento Territorial del municipio</a:t>
                      </a: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$1.140.260.000 (Programa presupuestal, tiene 2 metas)</a:t>
                      </a:r>
                    </a:p>
                  </a:txBody>
                  <a:tcPr marL="28575" marR="28575" marT="0" marB="0" anchor="ctr">
                    <a:solidFill>
                      <a:srgbClr val="01842D"/>
                    </a:solidFill>
                  </a:tcPr>
                </a:tc>
                <a:tc>
                  <a:txBody>
                    <a:bodyPr/>
                    <a:lstStyle/>
                    <a:p>
                      <a:pPr rtl="0" fontAlgn="ctr"/>
                      <a:r>
                        <a:rPr lang="es-CO" sz="1400" b="0" dirty="0">
                          <a:solidFill>
                            <a:schemeClr val="bg1"/>
                          </a:solidFill>
                          <a:effectLst/>
                          <a:latin typeface="Century Gothic" panose="020B0502020202020204" pitchFamily="34" charset="0"/>
                        </a:rPr>
                        <a:t>No especifica </a:t>
                      </a:r>
                    </a:p>
                  </a:txBody>
                  <a:tcPr marL="28575" marR="28575" marT="0" marB="0" anchor="ctr">
                    <a:solidFill>
                      <a:srgbClr val="01842D"/>
                    </a:solidFill>
                  </a:tcPr>
                </a:tc>
                <a:extLst>
                  <a:ext uri="{0D108BD9-81ED-4DB2-BD59-A6C34878D82A}">
                    <a16:rowId xmlns:a16="http://schemas.microsoft.com/office/drawing/2014/main" val="1703337477"/>
                  </a:ext>
                </a:extLst>
              </a:tr>
              <a:tr h="682892">
                <a:tc>
                  <a:txBody>
                    <a:bodyPr/>
                    <a:lstStyle/>
                    <a:p>
                      <a:pPr algn="ctr"/>
                      <a:r>
                        <a:rPr lang="es-MX" sz="1400" b="0" dirty="0">
                          <a:solidFill>
                            <a:schemeClr val="tx1"/>
                          </a:solidFill>
                          <a:latin typeface="Century Gothic" panose="020B0502020202020204" pitchFamily="34" charset="0"/>
                          <a:ea typeface="Inter Bold" panose="020B0604020202020204" charset="0"/>
                        </a:rPr>
                        <a:t> La Llanada</a:t>
                      </a:r>
                    </a:p>
                  </a:txBody>
                  <a:tcPr anchor="ctr">
                    <a:solidFill>
                      <a:schemeClr val="bg1"/>
                    </a:solidFill>
                  </a:tcPr>
                </a:tc>
                <a:tc>
                  <a:txBody>
                    <a:bodyPr/>
                    <a:lstStyle/>
                    <a:p>
                      <a:pPr algn="ctr"/>
                      <a:r>
                        <a:rPr lang="es-MX" sz="1400" b="0" dirty="0">
                          <a:solidFill>
                            <a:schemeClr val="tx1"/>
                          </a:solidFill>
                          <a:latin typeface="Century Gothic" panose="020B0502020202020204" pitchFamily="34" charset="0"/>
                          <a:ea typeface="Inter Bold" panose="020B0604020202020204" charset="0"/>
                        </a:rPr>
                        <a:t>No</a:t>
                      </a:r>
                      <a:endParaRPr lang="es-CO" sz="1400" b="0" dirty="0">
                        <a:solidFill>
                          <a:schemeClr val="tx1"/>
                        </a:solidFill>
                        <a:latin typeface="Century Gothic" panose="020B0502020202020204" pitchFamily="34" charset="0"/>
                        <a:ea typeface="Inter Bold" panose="020B0604020202020204" charset="0"/>
                      </a:endParaRPr>
                    </a:p>
                  </a:txBody>
                  <a:tcPr anchor="ctr">
                    <a:solidFill>
                      <a:schemeClr val="bg1"/>
                    </a:solidFill>
                  </a:tcPr>
                </a:tc>
                <a:tc>
                  <a:txBody>
                    <a:bodyPr/>
                    <a:lstStyle/>
                    <a:p>
                      <a:pPr algn="ctr"/>
                      <a:r>
                        <a:rPr lang="es-MX" sz="1400" b="0" dirty="0">
                          <a:solidFill>
                            <a:schemeClr val="tx1"/>
                          </a:solidFill>
                          <a:latin typeface="Century Gothic" panose="020B0502020202020204" pitchFamily="34" charset="0"/>
                          <a:ea typeface="Inter Bold" panose="020B0604020202020204" charset="0"/>
                        </a:rPr>
                        <a:t>No</a:t>
                      </a:r>
                      <a:endParaRPr lang="es-CO" sz="1400" b="0" dirty="0">
                        <a:solidFill>
                          <a:schemeClr val="tx1"/>
                        </a:solidFill>
                        <a:latin typeface="Century Gothic" panose="020B0502020202020204" pitchFamily="34" charset="0"/>
                        <a:ea typeface="Inter Bold" panose="020B0604020202020204" charset="0"/>
                      </a:endParaRPr>
                    </a:p>
                  </a:txBody>
                  <a:tcPr anchor="ctr">
                    <a:solidFill>
                      <a:schemeClr val="bg1"/>
                    </a:solidFill>
                  </a:tcPr>
                </a:tc>
                <a:tc>
                  <a:txBody>
                    <a:bodyPr/>
                    <a:lstStyle/>
                    <a:p>
                      <a:pPr algn="ctr" rtl="0" fontAlgn="ctr"/>
                      <a:r>
                        <a:rPr lang="es-CO" sz="1400" b="0" dirty="0">
                          <a:effectLst/>
                          <a:latin typeface="Century Gothic" panose="020B0502020202020204" pitchFamily="34" charset="0"/>
                        </a:rPr>
                        <a:t>Información</a:t>
                      </a:r>
                      <a:br>
                        <a:rPr lang="es-CO" sz="1400" b="0" dirty="0">
                          <a:effectLst/>
                          <a:latin typeface="Century Gothic" panose="020B0502020202020204" pitchFamily="34" charset="0"/>
                        </a:rPr>
                      </a:br>
                      <a:r>
                        <a:rPr lang="es-CO" sz="1400" b="0" dirty="0">
                          <a:effectLst/>
                          <a:latin typeface="Century Gothic" panose="020B0502020202020204" pitchFamily="34" charset="0"/>
                        </a:rPr>
                        <a:t>Estadística</a:t>
                      </a:r>
                    </a:p>
                  </a:txBody>
                  <a:tcPr marL="28575" marR="28575" marT="0" marB="0" anchor="ctr">
                    <a:solidFill>
                      <a:schemeClr val="bg1"/>
                    </a:solidFill>
                  </a:tcPr>
                </a:tc>
                <a:tc>
                  <a:txBody>
                    <a:bodyPr/>
                    <a:lstStyle/>
                    <a:p>
                      <a:pPr algn="ctr" rtl="0" fontAlgn="ctr"/>
                      <a:r>
                        <a:rPr lang="es-CO" sz="1400" b="0">
                          <a:effectLst/>
                          <a:latin typeface="Century Gothic" panose="020B0502020202020204" pitchFamily="34" charset="0"/>
                        </a:rPr>
                        <a:t>Desarrollo sostenible </a:t>
                      </a:r>
                    </a:p>
                  </a:txBody>
                  <a:tcPr marL="28575" marR="28575" marT="0" marB="0" anchor="ctr">
                    <a:solidFill>
                      <a:schemeClr val="bg1"/>
                    </a:solidFill>
                  </a:tcPr>
                </a:tc>
                <a:tc>
                  <a:txBody>
                    <a:bodyPr/>
                    <a:lstStyle/>
                    <a:p>
                      <a:pPr rtl="0" fontAlgn="b"/>
                      <a:r>
                        <a:rPr lang="es-MX" sz="1400" b="0" dirty="0">
                          <a:effectLst/>
                          <a:latin typeface="Century Gothic" panose="020B0502020202020204" pitchFamily="34" charset="0"/>
                        </a:rPr>
                        <a:t>Sistema de Información catastral actualizado</a:t>
                      </a:r>
                    </a:p>
                  </a:txBody>
                  <a:tcPr marL="28575" marR="28575" marT="0" marB="0" anchor="b">
                    <a:solidFill>
                      <a:schemeClr val="bg1"/>
                    </a:solidFill>
                  </a:tcPr>
                </a:tc>
                <a:tc>
                  <a:txBody>
                    <a:bodyPr/>
                    <a:lstStyle/>
                    <a:p>
                      <a:pPr algn="ctr" rtl="0" fontAlgn="ctr"/>
                      <a:r>
                        <a:rPr lang="es-CO" sz="1400" b="0" dirty="0">
                          <a:effectLst/>
                          <a:latin typeface="Century Gothic" panose="020B0502020202020204" pitchFamily="34" charset="0"/>
                        </a:rPr>
                        <a:t>575,455,297 (Programa presupuestal)</a:t>
                      </a:r>
                    </a:p>
                  </a:txBody>
                  <a:tcPr marL="28575" marR="28575" marT="0" marB="0" anchor="ctr">
                    <a:solidFill>
                      <a:schemeClr val="bg1"/>
                    </a:solidFill>
                  </a:tcPr>
                </a:tc>
                <a:tc>
                  <a:txBody>
                    <a:bodyPr/>
                    <a:lstStyle/>
                    <a:p>
                      <a:pPr rtl="0" fontAlgn="ctr"/>
                      <a:r>
                        <a:rPr lang="es-CO" sz="1400" b="0" dirty="0">
                          <a:effectLst/>
                          <a:latin typeface="Century Gothic" panose="020B0502020202020204" pitchFamily="34" charset="0"/>
                        </a:rPr>
                        <a:t>SGR</a:t>
                      </a:r>
                    </a:p>
                  </a:txBody>
                  <a:tcPr marL="28575" marR="28575" marT="0" marB="0" anchor="ctr">
                    <a:solidFill>
                      <a:schemeClr val="bg1"/>
                    </a:solidFill>
                  </a:tcPr>
                </a:tc>
                <a:extLst>
                  <a:ext uri="{0D108BD9-81ED-4DB2-BD59-A6C34878D82A}">
                    <a16:rowId xmlns:a16="http://schemas.microsoft.com/office/drawing/2014/main" val="2340894713"/>
                  </a:ext>
                </a:extLst>
              </a:tr>
              <a:tr h="682892">
                <a:tc>
                  <a:txBody>
                    <a:bodyPr/>
                    <a:lstStyle/>
                    <a:p>
                      <a:pPr algn="ctr"/>
                      <a:r>
                        <a:rPr lang="es-MX" sz="1400" b="0" dirty="0">
                          <a:solidFill>
                            <a:schemeClr val="bg1"/>
                          </a:solidFill>
                          <a:latin typeface="Century Gothic" panose="020B0502020202020204" pitchFamily="34" charset="0"/>
                          <a:ea typeface="Inter Bold" panose="020B0604020202020204" charset="0"/>
                        </a:rPr>
                        <a:t>Los</a:t>
                      </a:r>
                    </a:p>
                    <a:p>
                      <a:pPr algn="ctr"/>
                      <a:r>
                        <a:rPr lang="es-MX" sz="1400" b="0" dirty="0">
                          <a:solidFill>
                            <a:schemeClr val="bg1"/>
                          </a:solidFill>
                          <a:latin typeface="Century Gothic" panose="020B0502020202020204" pitchFamily="34" charset="0"/>
                          <a:ea typeface="Inter Bold" panose="020B0604020202020204" charset="0"/>
                        </a:rPr>
                        <a:t>Andes</a:t>
                      </a:r>
                    </a:p>
                    <a:p>
                      <a:pPr algn="ctr"/>
                      <a:endParaRPr lang="es-MX" sz="1400" b="0" dirty="0">
                        <a:solidFill>
                          <a:schemeClr val="tx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err="1">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a:r>
                        <a:rPr lang="es-MX" sz="1400" b="0" dirty="0" err="1">
                          <a:solidFill>
                            <a:schemeClr val="bg1"/>
                          </a:solidFill>
                          <a:latin typeface="Century Gothic" panose="020B0502020202020204" pitchFamily="34" charset="0"/>
                          <a:ea typeface="Inter Bold" panose="020B0604020202020204" charset="0"/>
                        </a:rPr>
                        <a:t>sI</a:t>
                      </a:r>
                      <a:endParaRPr lang="es-CO" sz="1400" b="0" dirty="0">
                        <a:solidFill>
                          <a:schemeClr val="bg1"/>
                        </a:solidFill>
                        <a:latin typeface="Century Gothic" panose="020B0502020202020204" pitchFamily="34" charset="0"/>
                        <a:ea typeface="Inter Bold" panose="020B0604020202020204" charset="0"/>
                      </a:endParaRPr>
                    </a:p>
                  </a:txBody>
                  <a:tcPr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Vivienda, ciudad y territorio</a:t>
                      </a:r>
                    </a:p>
                  </a:txBody>
                  <a:tcPr marL="28575" marR="28575" marT="0" marB="0" anchor="ctr">
                    <a:solidFill>
                      <a:srgbClr val="01842D"/>
                    </a:solidFill>
                  </a:tcPr>
                </a:tc>
                <a:tc>
                  <a:txBody>
                    <a:bodyPr/>
                    <a:lstStyle/>
                    <a:p>
                      <a:pPr algn="ctr" rtl="0" fontAlgn="ctr"/>
                      <a:r>
                        <a:rPr lang="es-MX" sz="1400" b="0" dirty="0">
                          <a:solidFill>
                            <a:schemeClr val="bg1"/>
                          </a:solidFill>
                          <a:effectLst/>
                          <a:latin typeface="Century Gothic" panose="020B0502020202020204" pitchFamily="34" charset="0"/>
                        </a:rPr>
                        <a:t>Ordenamiento territorial y desarrollo urbano</a:t>
                      </a:r>
                    </a:p>
                  </a:txBody>
                  <a:tcPr marL="28575" marR="28575" marT="0" marB="0" anchor="ctr">
                    <a:solidFill>
                      <a:srgbClr val="01842D"/>
                    </a:solidFill>
                  </a:tcPr>
                </a:tc>
                <a:tc>
                  <a:txBody>
                    <a:bodyPr/>
                    <a:lstStyle/>
                    <a:p>
                      <a:pPr rtl="0" fontAlgn="b"/>
                      <a:r>
                        <a:rPr lang="es-MX" sz="1400" b="0" dirty="0">
                          <a:solidFill>
                            <a:schemeClr val="bg1"/>
                          </a:solidFill>
                          <a:effectLst/>
                          <a:latin typeface="Century Gothic" panose="020B0502020202020204" pitchFamily="34" charset="0"/>
                        </a:rPr>
                        <a:t>Actualización el Esquema de Ordenamiento Territorial</a:t>
                      </a:r>
                      <a:br>
                        <a:rPr lang="es-MX" sz="1400" b="0" dirty="0">
                          <a:solidFill>
                            <a:schemeClr val="bg1"/>
                          </a:solidFill>
                          <a:effectLst/>
                          <a:latin typeface="Century Gothic" panose="020B0502020202020204" pitchFamily="34" charset="0"/>
                        </a:rPr>
                      </a:br>
                      <a:br>
                        <a:rPr lang="es-MX" sz="1400" b="0" dirty="0">
                          <a:solidFill>
                            <a:schemeClr val="bg1"/>
                          </a:solidFill>
                          <a:effectLst/>
                          <a:latin typeface="Century Gothic" panose="020B0502020202020204" pitchFamily="34" charset="0"/>
                        </a:rPr>
                      </a:br>
                      <a:r>
                        <a:rPr lang="es-MX" sz="1400" b="0" dirty="0">
                          <a:solidFill>
                            <a:schemeClr val="bg1"/>
                          </a:solidFill>
                          <a:effectLst/>
                          <a:latin typeface="Century Gothic" panose="020B0502020202020204" pitchFamily="34" charset="0"/>
                        </a:rPr>
                        <a:t>Impulsar el proceso de implementación del Catastro Multi-Propósito en el municipio</a:t>
                      </a:r>
                    </a:p>
                  </a:txBody>
                  <a:tcPr marL="28575" marR="28575" marT="0" marB="0" anchor="b">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No especifica</a:t>
                      </a:r>
                    </a:p>
                  </a:txBody>
                  <a:tcPr marL="28575" marR="28575" marT="0" marB="0" anchor="ctr">
                    <a:solidFill>
                      <a:srgbClr val="01842D"/>
                    </a:solidFill>
                  </a:tcPr>
                </a:tc>
                <a:tc>
                  <a:txBody>
                    <a:bodyPr/>
                    <a:lstStyle/>
                    <a:p>
                      <a:pPr algn="ctr" rtl="0" fontAlgn="ctr"/>
                      <a:r>
                        <a:rPr lang="es-CO" sz="1400" b="0" dirty="0">
                          <a:solidFill>
                            <a:schemeClr val="bg1"/>
                          </a:solidFill>
                          <a:effectLst/>
                          <a:latin typeface="Century Gothic" panose="020B0502020202020204" pitchFamily="34" charset="0"/>
                        </a:rPr>
                        <a:t>No especifica</a:t>
                      </a:r>
                    </a:p>
                  </a:txBody>
                  <a:tcPr marL="28575" marR="28575" marT="0" marB="0" anchor="ctr">
                    <a:solidFill>
                      <a:srgbClr val="01842D"/>
                    </a:solidFill>
                  </a:tcPr>
                </a:tc>
                <a:extLst>
                  <a:ext uri="{0D108BD9-81ED-4DB2-BD59-A6C34878D82A}">
                    <a16:rowId xmlns:a16="http://schemas.microsoft.com/office/drawing/2014/main" val="748491673"/>
                  </a:ext>
                </a:extLst>
              </a:tr>
              <a:tr h="682892">
                <a:tc>
                  <a:txBody>
                    <a:bodyPr/>
                    <a:lstStyle/>
                    <a:p>
                      <a:pPr algn="ctr"/>
                      <a:r>
                        <a:rPr lang="es-MX" sz="1400" b="0" dirty="0" err="1">
                          <a:solidFill>
                            <a:schemeClr val="tx1"/>
                          </a:solidFill>
                          <a:latin typeface="Century Gothic" panose="020B0502020202020204" pitchFamily="34" charset="0"/>
                          <a:ea typeface="Inter Bold" panose="020B0604020202020204" charset="0"/>
                        </a:rPr>
                        <a:t>Ancuya</a:t>
                      </a:r>
                      <a:endParaRPr lang="es-MX" sz="1400" b="0" dirty="0">
                        <a:solidFill>
                          <a:schemeClr val="tx1"/>
                        </a:solidFill>
                        <a:latin typeface="Century Gothic" panose="020B0502020202020204" pitchFamily="34" charset="0"/>
                        <a:ea typeface="Inter Bold" panose="020B0604020202020204" charset="0"/>
                      </a:endParaRPr>
                    </a:p>
                  </a:txBody>
                  <a:tcPr anchor="ctr">
                    <a:noFill/>
                  </a:tcPr>
                </a:tc>
                <a:tc>
                  <a:txBody>
                    <a:bodyPr/>
                    <a:lstStyle/>
                    <a:p>
                      <a:pPr algn="ctr"/>
                      <a:r>
                        <a:rPr lang="es-MX" sz="1400" b="0" dirty="0">
                          <a:solidFill>
                            <a:schemeClr val="tx1"/>
                          </a:solidFill>
                          <a:latin typeface="Century Gothic" panose="020B0502020202020204" pitchFamily="34" charset="0"/>
                          <a:ea typeface="Inter Bold" panose="020B0604020202020204" charset="0"/>
                        </a:rPr>
                        <a:t>Si</a:t>
                      </a:r>
                      <a:endParaRPr lang="es-CO" sz="1400" b="0" dirty="0">
                        <a:solidFill>
                          <a:schemeClr val="tx1"/>
                        </a:solidFill>
                        <a:latin typeface="Century Gothic" panose="020B0502020202020204" pitchFamily="34" charset="0"/>
                        <a:ea typeface="Inter Bold" panose="020B0604020202020204" charset="0"/>
                      </a:endParaRPr>
                    </a:p>
                  </a:txBody>
                  <a:tcPr anchor="ctr">
                    <a:noFill/>
                  </a:tcPr>
                </a:tc>
                <a:tc>
                  <a:txBody>
                    <a:bodyPr/>
                    <a:lstStyle/>
                    <a:p>
                      <a:pPr algn="ctr"/>
                      <a:r>
                        <a:rPr lang="es-MX" sz="1400" b="0" dirty="0">
                          <a:solidFill>
                            <a:schemeClr val="tx1"/>
                          </a:solidFill>
                          <a:latin typeface="Century Gothic" panose="020B0502020202020204" pitchFamily="34" charset="0"/>
                          <a:ea typeface="Inter Bold" panose="020B0604020202020204" charset="0"/>
                        </a:rPr>
                        <a:t>No</a:t>
                      </a:r>
                      <a:endParaRPr lang="es-CO" sz="1400" b="0" dirty="0">
                        <a:solidFill>
                          <a:schemeClr val="tx1"/>
                        </a:solidFill>
                        <a:latin typeface="Century Gothic" panose="020B0502020202020204" pitchFamily="34" charset="0"/>
                        <a:ea typeface="Inter Bold" panose="020B0604020202020204" charset="0"/>
                      </a:endParaRPr>
                    </a:p>
                  </a:txBody>
                  <a:tcPr anchor="ctr">
                    <a:noFill/>
                  </a:tcPr>
                </a:tc>
                <a:tc>
                  <a:txBody>
                    <a:bodyPr/>
                    <a:lstStyle/>
                    <a:p>
                      <a:pPr algn="ctr" rtl="0" fontAlgn="ctr"/>
                      <a:r>
                        <a:rPr lang="es-CO" sz="1400" b="0" dirty="0">
                          <a:solidFill>
                            <a:schemeClr val="tx1"/>
                          </a:solidFill>
                          <a:effectLst/>
                          <a:latin typeface="Century Gothic" panose="020B0502020202020204" pitchFamily="34" charset="0"/>
                        </a:rPr>
                        <a:t>Ambiente y Desarrollo Sostenible</a:t>
                      </a:r>
                    </a:p>
                  </a:txBody>
                  <a:tcPr marL="28575" marR="28575" marT="0" marB="0" anchor="ctr">
                    <a:noFill/>
                  </a:tcPr>
                </a:tc>
                <a:tc>
                  <a:txBody>
                    <a:bodyPr/>
                    <a:lstStyle/>
                    <a:p>
                      <a:pPr algn="ctr" rtl="0" fontAlgn="b"/>
                      <a:r>
                        <a:rPr lang="es-CO" sz="1400" b="0" dirty="0">
                          <a:solidFill>
                            <a:schemeClr val="tx1"/>
                          </a:solidFill>
                          <a:effectLst/>
                          <a:latin typeface="Century Gothic" panose="020B0502020202020204" pitchFamily="34" charset="0"/>
                        </a:rPr>
                        <a:t>Ordenamiento ambiental territorial</a:t>
                      </a:r>
                    </a:p>
                  </a:txBody>
                  <a:tcPr marL="28575" marR="28575" marT="0" marB="0" anchor="ctr">
                    <a:noFill/>
                  </a:tcPr>
                </a:tc>
                <a:tc>
                  <a:txBody>
                    <a:bodyPr/>
                    <a:lstStyle/>
                    <a:p>
                      <a:pPr algn="ctr" rtl="0" fontAlgn="b"/>
                      <a:r>
                        <a:rPr lang="es-MX" sz="1400" b="0" dirty="0">
                          <a:solidFill>
                            <a:schemeClr val="tx1"/>
                          </a:solidFill>
                          <a:effectLst/>
                          <a:latin typeface="Century Gothic" panose="020B0502020202020204" pitchFamily="34" charset="0"/>
                        </a:rPr>
                        <a:t>Adelantar proceso de actualización del Esquema de</a:t>
                      </a:r>
                      <a:br>
                        <a:rPr lang="es-MX" sz="1400" b="0" dirty="0">
                          <a:solidFill>
                            <a:schemeClr val="tx1"/>
                          </a:solidFill>
                          <a:effectLst/>
                          <a:latin typeface="Century Gothic" panose="020B0502020202020204" pitchFamily="34" charset="0"/>
                        </a:rPr>
                      </a:br>
                      <a:r>
                        <a:rPr lang="es-MX" sz="1400" b="0" dirty="0">
                          <a:solidFill>
                            <a:schemeClr val="tx1"/>
                          </a:solidFill>
                          <a:effectLst/>
                          <a:latin typeface="Century Gothic" panose="020B0502020202020204" pitchFamily="34" charset="0"/>
                        </a:rPr>
                        <a:t>Ordenamiento Territorial del municipio de </a:t>
                      </a:r>
                      <a:r>
                        <a:rPr lang="es-MX" sz="1400" b="0" dirty="0" err="1">
                          <a:solidFill>
                            <a:schemeClr val="tx1"/>
                          </a:solidFill>
                          <a:effectLst/>
                          <a:latin typeface="Century Gothic" panose="020B0502020202020204" pitchFamily="34" charset="0"/>
                        </a:rPr>
                        <a:t>Ancuya</a:t>
                      </a:r>
                      <a:endParaRPr lang="es-MX" sz="1400" b="0" dirty="0">
                        <a:solidFill>
                          <a:schemeClr val="tx1"/>
                        </a:solidFill>
                        <a:effectLst/>
                        <a:latin typeface="Century Gothic" panose="020B0502020202020204" pitchFamily="34" charset="0"/>
                      </a:endParaRPr>
                    </a:p>
                  </a:txBody>
                  <a:tcPr marL="28575" marR="28575" marT="0" marB="0" anchor="ctr">
                    <a:noFill/>
                  </a:tcPr>
                </a:tc>
                <a:tc>
                  <a:txBody>
                    <a:bodyPr/>
                    <a:lstStyle/>
                    <a:p>
                      <a:pPr algn="ctr" rtl="0" fontAlgn="ctr"/>
                      <a:r>
                        <a:rPr lang="es-CO" sz="1400" b="0" dirty="0">
                          <a:solidFill>
                            <a:schemeClr val="tx1"/>
                          </a:solidFill>
                          <a:effectLst/>
                          <a:latin typeface="Century Gothic" panose="020B0502020202020204" pitchFamily="34" charset="0"/>
                        </a:rPr>
                        <a:t>150.000.000</a:t>
                      </a:r>
                    </a:p>
                  </a:txBody>
                  <a:tcPr marL="28575" marR="28575" marT="0" marB="0" anchor="ctr">
                    <a:noFill/>
                  </a:tcPr>
                </a:tc>
                <a:tc>
                  <a:txBody>
                    <a:bodyPr/>
                    <a:lstStyle/>
                    <a:p>
                      <a:pPr algn="ctr" rtl="0" fontAlgn="ctr"/>
                      <a:r>
                        <a:rPr lang="es-CO" sz="1400" b="0" dirty="0">
                          <a:solidFill>
                            <a:schemeClr val="tx1"/>
                          </a:solidFill>
                          <a:effectLst/>
                          <a:latin typeface="Century Gothic" panose="020B0502020202020204" pitchFamily="34" charset="0"/>
                        </a:rPr>
                        <a:t>Cofinanciación </a:t>
                      </a:r>
                    </a:p>
                  </a:txBody>
                  <a:tcPr marL="28575" marR="28575" marT="0" marB="0" anchor="ctr">
                    <a:noFill/>
                  </a:tcPr>
                </a:tc>
                <a:extLst>
                  <a:ext uri="{0D108BD9-81ED-4DB2-BD59-A6C34878D82A}">
                    <a16:rowId xmlns:a16="http://schemas.microsoft.com/office/drawing/2014/main" val="13775628"/>
                  </a:ext>
                </a:extLst>
              </a:tr>
            </a:tbl>
          </a:graphicData>
        </a:graphic>
      </p:graphicFrame>
    </p:spTree>
    <p:extLst>
      <p:ext uri="{BB962C8B-B14F-4D97-AF65-F5344CB8AC3E}">
        <p14:creationId xmlns:p14="http://schemas.microsoft.com/office/powerpoint/2010/main" val="3643719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rgbClr val="FFE885"/>
          </a:solidFill>
        </p:spPr>
      </p:sp>
      <p:grpSp>
        <p:nvGrpSpPr>
          <p:cNvPr id="3" name="Group 3"/>
          <p:cNvGrpSpPr/>
          <p:nvPr/>
        </p:nvGrpSpPr>
        <p:grpSpPr>
          <a:xfrm>
            <a:off x="11107207" y="-873677"/>
            <a:ext cx="8074594" cy="12345434"/>
            <a:chOff x="0" y="0"/>
            <a:chExt cx="2126642" cy="3251472"/>
          </a:xfrm>
          <a:solidFill>
            <a:srgbClr val="FFD002"/>
          </a:solidFill>
        </p:grpSpPr>
        <p:sp>
          <p:nvSpPr>
            <p:cNvPr id="4" name="Freeform 4"/>
            <p:cNvSpPr/>
            <p:nvPr/>
          </p:nvSpPr>
          <p:spPr>
            <a:xfrm>
              <a:off x="0" y="0"/>
              <a:ext cx="2126642" cy="3251472"/>
            </a:xfrm>
            <a:custGeom>
              <a:avLst/>
              <a:gdLst/>
              <a:ahLst/>
              <a:cxnLst/>
              <a:rect l="l" t="t" r="r" b="b"/>
              <a:pathLst>
                <a:path w="2126642" h="3251472">
                  <a:moveTo>
                    <a:pt x="48899" y="0"/>
                  </a:moveTo>
                  <a:lnTo>
                    <a:pt x="2077743" y="0"/>
                  </a:lnTo>
                  <a:cubicBezTo>
                    <a:pt x="2090712" y="0"/>
                    <a:pt x="2103150" y="5152"/>
                    <a:pt x="2112320" y="14322"/>
                  </a:cubicBezTo>
                  <a:cubicBezTo>
                    <a:pt x="2121490" y="23492"/>
                    <a:pt x="2126642" y="35930"/>
                    <a:pt x="2126642" y="48899"/>
                  </a:cubicBezTo>
                  <a:lnTo>
                    <a:pt x="2126642" y="3202573"/>
                  </a:lnTo>
                  <a:cubicBezTo>
                    <a:pt x="2126642" y="3215542"/>
                    <a:pt x="2121490" y="3227980"/>
                    <a:pt x="2112320" y="3237150"/>
                  </a:cubicBezTo>
                  <a:cubicBezTo>
                    <a:pt x="2103150" y="3246320"/>
                    <a:pt x="2090712" y="3251472"/>
                    <a:pt x="2077743" y="3251472"/>
                  </a:cubicBezTo>
                  <a:lnTo>
                    <a:pt x="48899" y="3251472"/>
                  </a:lnTo>
                  <a:cubicBezTo>
                    <a:pt x="35930" y="3251472"/>
                    <a:pt x="23492" y="3246320"/>
                    <a:pt x="14322" y="3237150"/>
                  </a:cubicBezTo>
                  <a:cubicBezTo>
                    <a:pt x="5152" y="3227980"/>
                    <a:pt x="0" y="3215542"/>
                    <a:pt x="0" y="3202573"/>
                  </a:cubicBezTo>
                  <a:lnTo>
                    <a:pt x="0" y="48899"/>
                  </a:lnTo>
                  <a:cubicBezTo>
                    <a:pt x="0" y="35930"/>
                    <a:pt x="5152" y="23492"/>
                    <a:pt x="14322" y="14322"/>
                  </a:cubicBezTo>
                  <a:cubicBezTo>
                    <a:pt x="23492" y="5152"/>
                    <a:pt x="35930" y="0"/>
                    <a:pt x="48899" y="0"/>
                  </a:cubicBezTo>
                  <a:close/>
                </a:path>
              </a:pathLst>
            </a:custGeom>
            <a:grpFill/>
          </p:spPr>
        </p:sp>
        <p:sp>
          <p:nvSpPr>
            <p:cNvPr id="5" name="TextBox 5"/>
            <p:cNvSpPr txBox="1"/>
            <p:nvPr/>
          </p:nvSpPr>
          <p:spPr>
            <a:xfrm>
              <a:off x="0" y="-47625"/>
              <a:ext cx="2126642" cy="3299097"/>
            </a:xfrm>
            <a:prstGeom prst="rect">
              <a:avLst/>
            </a:prstGeom>
            <a:grpFill/>
          </p:spPr>
          <p:txBody>
            <a:bodyPr lIns="50800" tIns="50800" rIns="50800" bIns="50800" rtlCol="0" anchor="ctr"/>
            <a:lstStyle/>
            <a:p>
              <a:pPr algn="ctr">
                <a:lnSpc>
                  <a:spcPts val="3393"/>
                </a:lnSpc>
              </a:pPr>
              <a:endParaRPr/>
            </a:p>
          </p:txBody>
        </p:sp>
      </p:grpSp>
      <p:sp>
        <p:nvSpPr>
          <p:cNvPr id="6" name="Freeform 6"/>
          <p:cNvSpPr/>
          <p:nvPr/>
        </p:nvSpPr>
        <p:spPr>
          <a:xfrm>
            <a:off x="313862" y="242846"/>
            <a:ext cx="10924312" cy="10112389"/>
          </a:xfrm>
          <a:custGeom>
            <a:avLst/>
            <a:gdLst/>
            <a:ahLst/>
            <a:cxnLst/>
            <a:rect l="l" t="t" r="r" b="b"/>
            <a:pathLst>
              <a:path w="10924312" h="10112389">
                <a:moveTo>
                  <a:pt x="0" y="0"/>
                </a:moveTo>
                <a:lnTo>
                  <a:pt x="10924312" y="0"/>
                </a:lnTo>
                <a:lnTo>
                  <a:pt x="10924312" y="10112389"/>
                </a:lnTo>
                <a:lnTo>
                  <a:pt x="0" y="10112389"/>
                </a:lnTo>
                <a:lnTo>
                  <a:pt x="0" y="0"/>
                </a:lnTo>
                <a:close/>
              </a:path>
            </a:pathLst>
          </a:custGeom>
          <a:blipFill>
            <a:blip r:embed="rId2">
              <a:extLst>
                <a:ext uri="{96DAC541-7B7A-43D3-8B79-37D633B846F1}">
                  <asvg:svgBlip xmlns:asvg="http://schemas.microsoft.com/office/drawing/2016/SVG/main" r:embed="rId3"/>
                </a:ext>
              </a:extLst>
            </a:blip>
            <a:stretch>
              <a:fillRect l="-1850" t="-435" r="-42011"/>
            </a:stretch>
          </a:blipFill>
        </p:spPr>
      </p:sp>
      <p:grpSp>
        <p:nvGrpSpPr>
          <p:cNvPr id="7" name="Group 7"/>
          <p:cNvGrpSpPr/>
          <p:nvPr/>
        </p:nvGrpSpPr>
        <p:grpSpPr>
          <a:xfrm>
            <a:off x="793510" y="690614"/>
            <a:ext cx="11082799" cy="8905773"/>
            <a:chOff x="0" y="0"/>
            <a:chExt cx="2918927" cy="2345553"/>
          </a:xfrm>
        </p:grpSpPr>
        <p:sp>
          <p:nvSpPr>
            <p:cNvPr id="8" name="Freeform 8"/>
            <p:cNvSpPr/>
            <p:nvPr/>
          </p:nvSpPr>
          <p:spPr>
            <a:xfrm>
              <a:off x="0" y="0"/>
              <a:ext cx="2918927" cy="2345553"/>
            </a:xfrm>
            <a:custGeom>
              <a:avLst/>
              <a:gdLst/>
              <a:ahLst/>
              <a:cxnLst/>
              <a:rect l="l" t="t" r="r" b="b"/>
              <a:pathLst>
                <a:path w="2918927" h="2345553">
                  <a:moveTo>
                    <a:pt x="35626" y="0"/>
                  </a:moveTo>
                  <a:lnTo>
                    <a:pt x="2883301" y="0"/>
                  </a:lnTo>
                  <a:cubicBezTo>
                    <a:pt x="2892749" y="0"/>
                    <a:pt x="2901811" y="3753"/>
                    <a:pt x="2908492" y="10435"/>
                  </a:cubicBezTo>
                  <a:cubicBezTo>
                    <a:pt x="2915173" y="17116"/>
                    <a:pt x="2918927" y="26178"/>
                    <a:pt x="2918927" y="35626"/>
                  </a:cubicBezTo>
                  <a:lnTo>
                    <a:pt x="2918927" y="2309927"/>
                  </a:lnTo>
                  <a:cubicBezTo>
                    <a:pt x="2918927" y="2319376"/>
                    <a:pt x="2915173" y="2328438"/>
                    <a:pt x="2908492" y="2335119"/>
                  </a:cubicBezTo>
                  <a:cubicBezTo>
                    <a:pt x="2901811" y="2341800"/>
                    <a:pt x="2892749" y="2345553"/>
                    <a:pt x="2883301" y="2345553"/>
                  </a:cubicBezTo>
                  <a:lnTo>
                    <a:pt x="35626" y="2345553"/>
                  </a:lnTo>
                  <a:cubicBezTo>
                    <a:pt x="26178" y="2345553"/>
                    <a:pt x="17116" y="2341800"/>
                    <a:pt x="10435" y="2335119"/>
                  </a:cubicBezTo>
                  <a:cubicBezTo>
                    <a:pt x="3753" y="2328438"/>
                    <a:pt x="0" y="2319376"/>
                    <a:pt x="0" y="2309927"/>
                  </a:cubicBezTo>
                  <a:lnTo>
                    <a:pt x="0" y="35626"/>
                  </a:lnTo>
                  <a:cubicBezTo>
                    <a:pt x="0" y="26178"/>
                    <a:pt x="3753" y="17116"/>
                    <a:pt x="10435" y="10435"/>
                  </a:cubicBezTo>
                  <a:cubicBezTo>
                    <a:pt x="17116" y="3753"/>
                    <a:pt x="26178" y="0"/>
                    <a:pt x="35626" y="0"/>
                  </a:cubicBezTo>
                  <a:close/>
                </a:path>
              </a:pathLst>
            </a:custGeom>
            <a:solidFill>
              <a:srgbClr val="FFFFFF"/>
            </a:solidFill>
          </p:spPr>
        </p:sp>
        <p:sp>
          <p:nvSpPr>
            <p:cNvPr id="9" name="TextBox 9"/>
            <p:cNvSpPr txBox="1"/>
            <p:nvPr/>
          </p:nvSpPr>
          <p:spPr>
            <a:xfrm>
              <a:off x="0" y="-47625"/>
              <a:ext cx="2918927" cy="2393178"/>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rot="-2700000">
            <a:off x="11661103" y="1948690"/>
            <a:ext cx="430411" cy="461495"/>
            <a:chOff x="0" y="0"/>
            <a:chExt cx="1247548" cy="1337643"/>
          </a:xfrm>
          <a:solidFill>
            <a:srgbClr val="24A642"/>
          </a:solidFill>
        </p:grpSpPr>
        <p:sp>
          <p:nvSpPr>
            <p:cNvPr id="11" name="Freeform 11"/>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grpFill/>
            <a:ln cap="sq">
              <a:noFill/>
              <a:prstDash val="solid"/>
              <a:miter/>
            </a:ln>
          </p:spPr>
        </p:sp>
        <p:sp>
          <p:nvSpPr>
            <p:cNvPr id="12" name="TextBox 12"/>
            <p:cNvSpPr txBox="1"/>
            <p:nvPr/>
          </p:nvSpPr>
          <p:spPr>
            <a:xfrm>
              <a:off x="0" y="-47625"/>
              <a:ext cx="1247548" cy="1385268"/>
            </a:xfrm>
            <a:prstGeom prst="rect">
              <a:avLst/>
            </a:prstGeom>
            <a:grpFill/>
          </p:spPr>
          <p:txBody>
            <a:bodyPr lIns="50800" tIns="50800" rIns="50800" bIns="50800" rtlCol="0" anchor="ctr"/>
            <a:lstStyle/>
            <a:p>
              <a:pPr algn="ctr">
                <a:lnSpc>
                  <a:spcPts val="3393"/>
                </a:lnSpc>
              </a:pPr>
              <a:endParaRPr/>
            </a:p>
          </p:txBody>
        </p:sp>
      </p:grpSp>
      <p:grpSp>
        <p:nvGrpSpPr>
          <p:cNvPr id="13" name="Group 13"/>
          <p:cNvGrpSpPr/>
          <p:nvPr/>
        </p:nvGrpSpPr>
        <p:grpSpPr>
          <a:xfrm rot="-2700000">
            <a:off x="11661103" y="4673769"/>
            <a:ext cx="430411" cy="461495"/>
            <a:chOff x="0" y="0"/>
            <a:chExt cx="1247548" cy="1337643"/>
          </a:xfrm>
          <a:solidFill>
            <a:srgbClr val="24A642"/>
          </a:solidFill>
        </p:grpSpPr>
        <p:sp>
          <p:nvSpPr>
            <p:cNvPr id="14" name="Freeform 14"/>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grpFill/>
            <a:ln cap="sq">
              <a:noFill/>
              <a:prstDash val="solid"/>
              <a:miter/>
            </a:ln>
          </p:spPr>
        </p:sp>
        <p:sp>
          <p:nvSpPr>
            <p:cNvPr id="15" name="TextBox 15"/>
            <p:cNvSpPr txBox="1"/>
            <p:nvPr/>
          </p:nvSpPr>
          <p:spPr>
            <a:xfrm>
              <a:off x="0" y="-47625"/>
              <a:ext cx="1247548" cy="1385268"/>
            </a:xfrm>
            <a:prstGeom prst="rect">
              <a:avLst/>
            </a:prstGeom>
            <a:grpFill/>
          </p:spPr>
          <p:txBody>
            <a:bodyPr lIns="50800" tIns="50800" rIns="50800" bIns="50800" rtlCol="0" anchor="ctr"/>
            <a:lstStyle/>
            <a:p>
              <a:pPr algn="ctr">
                <a:lnSpc>
                  <a:spcPts val="3393"/>
                </a:lnSpc>
              </a:pPr>
              <a:endParaRPr/>
            </a:p>
          </p:txBody>
        </p:sp>
      </p:grpSp>
      <p:grpSp>
        <p:nvGrpSpPr>
          <p:cNvPr id="16" name="Group 16"/>
          <p:cNvGrpSpPr/>
          <p:nvPr/>
        </p:nvGrpSpPr>
        <p:grpSpPr>
          <a:xfrm rot="-2700000">
            <a:off x="11661103" y="7398848"/>
            <a:ext cx="430411" cy="461495"/>
            <a:chOff x="0" y="0"/>
            <a:chExt cx="1247548" cy="1337643"/>
          </a:xfrm>
          <a:solidFill>
            <a:srgbClr val="24A642"/>
          </a:solidFill>
        </p:grpSpPr>
        <p:sp>
          <p:nvSpPr>
            <p:cNvPr id="17" name="Freeform 17"/>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grpFill/>
            <a:ln cap="sq">
              <a:noFill/>
              <a:prstDash val="solid"/>
              <a:miter/>
            </a:ln>
          </p:spPr>
        </p:sp>
        <p:sp>
          <p:nvSpPr>
            <p:cNvPr id="18" name="TextBox 18"/>
            <p:cNvSpPr txBox="1"/>
            <p:nvPr/>
          </p:nvSpPr>
          <p:spPr>
            <a:xfrm>
              <a:off x="0" y="-47625"/>
              <a:ext cx="1247548" cy="1385268"/>
            </a:xfrm>
            <a:prstGeom prst="rect">
              <a:avLst/>
            </a:prstGeom>
            <a:grpFill/>
          </p:spPr>
          <p:txBody>
            <a:bodyPr lIns="50800" tIns="50800" rIns="50800" bIns="50800" rtlCol="0" anchor="ctr"/>
            <a:lstStyle/>
            <a:p>
              <a:pPr algn="ctr">
                <a:lnSpc>
                  <a:spcPts val="3393"/>
                </a:lnSpc>
              </a:pPr>
              <a:endParaRPr/>
            </a:p>
          </p:txBody>
        </p:sp>
      </p:grpSp>
      <p:sp>
        <p:nvSpPr>
          <p:cNvPr id="21" name="TextBox 21"/>
          <p:cNvSpPr txBox="1"/>
          <p:nvPr/>
        </p:nvSpPr>
        <p:spPr>
          <a:xfrm>
            <a:off x="1160116" y="1149000"/>
            <a:ext cx="10349586" cy="2184124"/>
          </a:xfrm>
          <a:prstGeom prst="rect">
            <a:avLst/>
          </a:prstGeom>
        </p:spPr>
        <p:txBody>
          <a:bodyPr lIns="0" tIns="0" rIns="0" bIns="0" rtlCol="0" anchor="t">
            <a:spAutoFit/>
          </a:bodyPr>
          <a:lstStyle/>
          <a:p>
            <a:pPr algn="r">
              <a:lnSpc>
                <a:spcPts val="5750"/>
              </a:lnSpc>
            </a:pPr>
            <a:r>
              <a:rPr lang="en-US" sz="4600" b="1" dirty="0" err="1">
                <a:solidFill>
                  <a:srgbClr val="10A13B"/>
                </a:solidFill>
                <a:latin typeface="Inter Bold"/>
                <a:ea typeface="Inter Bold"/>
                <a:cs typeface="Inter Bold"/>
                <a:sym typeface="Inter Bold"/>
              </a:rPr>
              <a:t>Llevate</a:t>
            </a:r>
            <a:r>
              <a:rPr lang="en-US" sz="4600" b="1" dirty="0">
                <a:solidFill>
                  <a:srgbClr val="10A13B"/>
                </a:solidFill>
                <a:latin typeface="Inter Bold"/>
                <a:ea typeface="Inter Bold"/>
                <a:cs typeface="Inter Bold"/>
                <a:sym typeface="Inter Bold"/>
              </a:rPr>
              <a:t> los </a:t>
            </a:r>
            <a:r>
              <a:rPr lang="en-US" sz="4600" b="1" dirty="0" err="1">
                <a:solidFill>
                  <a:srgbClr val="10A13B"/>
                </a:solidFill>
                <a:latin typeface="Inter Bold"/>
                <a:ea typeface="Inter Bold"/>
                <a:cs typeface="Inter Bold"/>
                <a:sym typeface="Inter Bold"/>
              </a:rPr>
              <a:t>insumos</a:t>
            </a:r>
            <a:r>
              <a:rPr lang="en-US" sz="4600" b="1" dirty="0">
                <a:solidFill>
                  <a:srgbClr val="10A13B"/>
                </a:solidFill>
                <a:latin typeface="Inter Bold"/>
                <a:ea typeface="Inter Bold"/>
                <a:cs typeface="Inter Bold"/>
                <a:sym typeface="Inter Bold"/>
              </a:rPr>
              <a:t> hasta </a:t>
            </a:r>
            <a:r>
              <a:rPr lang="en-US" sz="4600" b="1" dirty="0" err="1">
                <a:solidFill>
                  <a:srgbClr val="10A13B"/>
                </a:solidFill>
                <a:latin typeface="Inter Bold"/>
                <a:ea typeface="Inter Bold"/>
                <a:cs typeface="Inter Bold"/>
                <a:sym typeface="Inter Bold"/>
              </a:rPr>
              <a:t>tu</a:t>
            </a:r>
            <a:r>
              <a:rPr lang="en-US" sz="4600" b="1" dirty="0">
                <a:solidFill>
                  <a:srgbClr val="10A13B"/>
                </a:solidFill>
                <a:latin typeface="Inter Bold"/>
                <a:ea typeface="Inter Bold"/>
                <a:cs typeface="Inter Bold"/>
                <a:sym typeface="Inter Bold"/>
              </a:rPr>
              <a:t> Municipio  </a:t>
            </a:r>
          </a:p>
          <a:p>
            <a:pPr marL="0" lvl="0" indent="0" algn="r">
              <a:lnSpc>
                <a:spcPts val="5750"/>
              </a:lnSpc>
            </a:pPr>
            <a:endParaRPr lang="en-US" sz="4600" b="1" dirty="0">
              <a:solidFill>
                <a:srgbClr val="10A13B"/>
              </a:solidFill>
              <a:latin typeface="Inter Bold"/>
              <a:ea typeface="Inter Bold"/>
              <a:cs typeface="Inter Bold"/>
              <a:sym typeface="Inter Bold"/>
            </a:endParaRPr>
          </a:p>
        </p:txBody>
      </p:sp>
      <p:sp>
        <p:nvSpPr>
          <p:cNvPr id="22" name="TextBox 22"/>
          <p:cNvSpPr txBox="1"/>
          <p:nvPr/>
        </p:nvSpPr>
        <p:spPr>
          <a:xfrm>
            <a:off x="12709802" y="2191670"/>
            <a:ext cx="4726615" cy="377155"/>
          </a:xfrm>
          <a:prstGeom prst="rect">
            <a:avLst/>
          </a:prstGeom>
        </p:spPr>
        <p:txBody>
          <a:bodyPr lIns="0" tIns="0" rIns="0" bIns="0" rtlCol="0" anchor="t">
            <a:spAutoFit/>
          </a:bodyPr>
          <a:lstStyle/>
          <a:p>
            <a:pPr marL="0" lvl="0" indent="0" algn="l">
              <a:lnSpc>
                <a:spcPts val="3220"/>
              </a:lnSpc>
            </a:pPr>
            <a:endParaRPr lang="en-US" sz="2300" spc="-13" dirty="0">
              <a:solidFill>
                <a:schemeClr val="bg1"/>
              </a:solidFill>
              <a:latin typeface="Inter"/>
              <a:ea typeface="Inter"/>
              <a:cs typeface="Inter"/>
              <a:sym typeface="Inter"/>
            </a:endParaRPr>
          </a:p>
        </p:txBody>
      </p:sp>
      <p:pic>
        <p:nvPicPr>
          <p:cNvPr id="29" name="Imagen 28">
            <a:extLst>
              <a:ext uri="{FF2B5EF4-FFF2-40B4-BE49-F238E27FC236}">
                <a16:creationId xmlns:a16="http://schemas.microsoft.com/office/drawing/2014/main" id="{E6102846-2C13-460D-854B-3D6081A1FB7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67" b="93833" l="10000" r="90000">
                        <a14:foregroundMark x1="36500" y1="6833" x2="37500" y2="10333"/>
                        <a14:foregroundMark x1="53000" y1="93000" x2="50667" y2="93833"/>
                      </a14:backgroundRemoval>
                    </a14:imgEffect>
                  </a14:imgLayer>
                </a14:imgProps>
              </a:ext>
            </a:extLst>
          </a:blip>
          <a:stretch>
            <a:fillRect/>
          </a:stretch>
        </p:blipFill>
        <p:spPr>
          <a:xfrm>
            <a:off x="1214437" y="2039881"/>
            <a:ext cx="7517906" cy="7517906"/>
          </a:xfrm>
          <a:prstGeom prst="rect">
            <a:avLst/>
          </a:prstGeom>
        </p:spPr>
      </p:pic>
      <p:sp>
        <p:nvSpPr>
          <p:cNvPr id="30" name="TextBox 18">
            <a:extLst>
              <a:ext uri="{FF2B5EF4-FFF2-40B4-BE49-F238E27FC236}">
                <a16:creationId xmlns:a16="http://schemas.microsoft.com/office/drawing/2014/main" id="{9747F0A2-9AE0-4F73-A13F-9F32D4033B1E}"/>
              </a:ext>
            </a:extLst>
          </p:cNvPr>
          <p:cNvSpPr txBox="1"/>
          <p:nvPr/>
        </p:nvSpPr>
        <p:spPr>
          <a:xfrm>
            <a:off x="3505199" y="7282925"/>
            <a:ext cx="2971801" cy="400879"/>
          </a:xfrm>
          <a:prstGeom prst="rect">
            <a:avLst/>
          </a:prstGeom>
          <a:solidFill>
            <a:srgbClr val="FFD002"/>
          </a:solidFill>
        </p:spPr>
        <p:txBody>
          <a:bodyPr wrap="square" lIns="0" tIns="0" rIns="0" bIns="0" rtlCol="0" anchor="t">
            <a:spAutoFit/>
          </a:bodyPr>
          <a:lstStyle/>
          <a:p>
            <a:pPr marL="0" lvl="0" indent="0" algn="ctr">
              <a:lnSpc>
                <a:spcPts val="3429"/>
              </a:lnSpc>
            </a:pPr>
            <a:r>
              <a:rPr lang="en-US" sz="2449" b="1" spc="-14" dirty="0">
                <a:solidFill>
                  <a:srgbClr val="23911C"/>
                </a:solidFill>
                <a:latin typeface="Inter Bold"/>
                <a:ea typeface="Inter Bold"/>
                <a:cs typeface="Inter Bold"/>
                <a:sym typeface="Inter Bold"/>
              </a:rPr>
              <a:t>Lee el Código  </a:t>
            </a:r>
          </a:p>
        </p:txBody>
      </p:sp>
      <p:pic>
        <p:nvPicPr>
          <p:cNvPr id="32" name="Imagen 31">
            <a:extLst>
              <a:ext uri="{FF2B5EF4-FFF2-40B4-BE49-F238E27FC236}">
                <a16:creationId xmlns:a16="http://schemas.microsoft.com/office/drawing/2014/main" id="{6D6D0349-F186-4940-B552-75456DF691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3824" y="4124151"/>
            <a:ext cx="2734057" cy="2753109"/>
          </a:xfrm>
          <a:prstGeom prst="rect">
            <a:avLst/>
          </a:prstGeom>
        </p:spPr>
      </p:pic>
      <p:sp>
        <p:nvSpPr>
          <p:cNvPr id="33" name="TextBox 22">
            <a:extLst>
              <a:ext uri="{FF2B5EF4-FFF2-40B4-BE49-F238E27FC236}">
                <a16:creationId xmlns:a16="http://schemas.microsoft.com/office/drawing/2014/main" id="{F25D7F6E-EAFA-4585-8DC3-E76D0EB1381A}"/>
              </a:ext>
            </a:extLst>
          </p:cNvPr>
          <p:cNvSpPr txBox="1"/>
          <p:nvPr/>
        </p:nvSpPr>
        <p:spPr>
          <a:xfrm>
            <a:off x="12709801" y="3486866"/>
            <a:ext cx="4726615" cy="787523"/>
          </a:xfrm>
          <a:prstGeom prst="rect">
            <a:avLst/>
          </a:prstGeom>
        </p:spPr>
        <p:txBody>
          <a:bodyPr lIns="0" tIns="0" rIns="0" bIns="0" rtlCol="0" anchor="t">
            <a:spAutoFit/>
          </a:bodyPr>
          <a:lstStyle/>
          <a:p>
            <a:pPr>
              <a:lnSpc>
                <a:spcPts val="3220"/>
              </a:lnSpc>
            </a:pPr>
            <a:r>
              <a:rPr lang="en-US" sz="2300" spc="-13" dirty="0">
                <a:solidFill>
                  <a:schemeClr val="bg1"/>
                </a:solidFill>
                <a:latin typeface="Inter"/>
                <a:ea typeface="Inter"/>
                <a:cs typeface="Inter"/>
                <a:sym typeface="Inter"/>
              </a:rPr>
              <a:t> </a:t>
            </a:r>
          </a:p>
          <a:p>
            <a:pPr marL="0" lvl="0" indent="0" algn="l">
              <a:lnSpc>
                <a:spcPts val="3220"/>
              </a:lnSpc>
            </a:pPr>
            <a:endParaRPr lang="en-US" sz="2300" spc="-13" dirty="0">
              <a:solidFill>
                <a:schemeClr val="bg1"/>
              </a:solidFill>
              <a:latin typeface="Inter"/>
              <a:ea typeface="Inter"/>
              <a:cs typeface="Inter"/>
              <a:sym typeface="Inter"/>
            </a:endParaRPr>
          </a:p>
        </p:txBody>
      </p:sp>
      <p:sp>
        <p:nvSpPr>
          <p:cNvPr id="35" name="Rectángulo 34">
            <a:extLst>
              <a:ext uri="{FF2B5EF4-FFF2-40B4-BE49-F238E27FC236}">
                <a16:creationId xmlns:a16="http://schemas.microsoft.com/office/drawing/2014/main" id="{E7760892-47DD-4C75-9F71-BF8390927109}"/>
              </a:ext>
            </a:extLst>
          </p:cNvPr>
          <p:cNvSpPr/>
          <p:nvPr/>
        </p:nvSpPr>
        <p:spPr>
          <a:xfrm>
            <a:off x="12693235" y="3056791"/>
            <a:ext cx="5649085" cy="1285993"/>
          </a:xfrm>
          <a:prstGeom prst="rect">
            <a:avLst/>
          </a:prstGeom>
        </p:spPr>
        <p:txBody>
          <a:bodyPr wrap="square">
            <a:spAutoFit/>
          </a:bodyPr>
          <a:lstStyle/>
          <a:p>
            <a:pPr algn="ctr">
              <a:lnSpc>
                <a:spcPct val="150000"/>
              </a:lnSpc>
              <a:spcBef>
                <a:spcPts val="80"/>
              </a:spcBef>
              <a:spcAft>
                <a:spcPts val="80"/>
              </a:spcAft>
            </a:pPr>
            <a:r>
              <a:rPr lang="es-MX" b="1" dirty="0">
                <a:latin typeface="Century Gothic" panose="020B0502020202020204" pitchFamily="34" charset="0"/>
                <a:ea typeface="Calibri" panose="020F0502020204030204" pitchFamily="34" charset="0"/>
                <a:cs typeface="Times New Roman" panose="02020603050405020304" pitchFamily="18" charset="0"/>
              </a:rPr>
              <a:t>Documento lineamientos para la formulación, actualización y/o ajuste de los instrumentos de ordenamiento territorial (POT, PBOT, EOT)</a:t>
            </a:r>
            <a:endParaRPr lang="es-CO"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36" name="Rectángulo 35">
            <a:extLst>
              <a:ext uri="{FF2B5EF4-FFF2-40B4-BE49-F238E27FC236}">
                <a16:creationId xmlns:a16="http://schemas.microsoft.com/office/drawing/2014/main" id="{42D52D77-CD59-41D1-B531-BDF4FC993709}"/>
              </a:ext>
            </a:extLst>
          </p:cNvPr>
          <p:cNvSpPr/>
          <p:nvPr/>
        </p:nvSpPr>
        <p:spPr>
          <a:xfrm>
            <a:off x="12541633" y="4523610"/>
            <a:ext cx="5863029" cy="1285993"/>
          </a:xfrm>
          <a:prstGeom prst="rect">
            <a:avLst/>
          </a:prstGeom>
        </p:spPr>
        <p:txBody>
          <a:bodyPr wrap="square">
            <a:spAutoFit/>
          </a:bodyPr>
          <a:lstStyle/>
          <a:p>
            <a:pPr algn="ctr">
              <a:lnSpc>
                <a:spcPct val="150000"/>
              </a:lnSpc>
              <a:spcBef>
                <a:spcPts val="80"/>
              </a:spcBef>
              <a:spcAft>
                <a:spcPts val="80"/>
              </a:spcAft>
            </a:pPr>
            <a:r>
              <a:rPr lang="es-MX" b="1" dirty="0">
                <a:latin typeface="Century Gothic" panose="020B0502020202020204" pitchFamily="34" charset="0"/>
                <a:ea typeface="Calibri" panose="020F0502020204030204" pitchFamily="34" charset="0"/>
                <a:cs typeface="Times New Roman" panose="02020603050405020304" pitchFamily="18" charset="0"/>
              </a:rPr>
              <a:t>Matriz lineamientos para la formulación, actualización y/o ajuste de los instrumentos de ordenamiento territorial (POT, PBOT, EOT)</a:t>
            </a:r>
            <a:endParaRPr lang="es-CO"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37" name="Rectángulo 36">
            <a:extLst>
              <a:ext uri="{FF2B5EF4-FFF2-40B4-BE49-F238E27FC236}">
                <a16:creationId xmlns:a16="http://schemas.microsoft.com/office/drawing/2014/main" id="{5F0F922B-DC51-4193-92FB-6FB0D31BA7D3}"/>
              </a:ext>
            </a:extLst>
          </p:cNvPr>
          <p:cNvSpPr/>
          <p:nvPr/>
        </p:nvSpPr>
        <p:spPr>
          <a:xfrm>
            <a:off x="12502825" y="6077753"/>
            <a:ext cx="5863029" cy="1285993"/>
          </a:xfrm>
          <a:prstGeom prst="rect">
            <a:avLst/>
          </a:prstGeom>
        </p:spPr>
        <p:txBody>
          <a:bodyPr wrap="square">
            <a:spAutoFit/>
          </a:bodyPr>
          <a:lstStyle/>
          <a:p>
            <a:pPr algn="ctr">
              <a:lnSpc>
                <a:spcPct val="150000"/>
              </a:lnSpc>
              <a:spcBef>
                <a:spcPts val="80"/>
              </a:spcBef>
              <a:spcAft>
                <a:spcPts val="80"/>
              </a:spcAft>
            </a:pPr>
            <a:r>
              <a:rPr lang="es-MX" b="1" dirty="0">
                <a:latin typeface="Century Gothic" panose="020B0502020202020204" pitchFamily="34" charset="0"/>
                <a:ea typeface="Calibri" panose="020F0502020204030204" pitchFamily="34" charset="0"/>
                <a:cs typeface="Times New Roman" panose="02020603050405020304" pitchFamily="18" charset="0"/>
              </a:rPr>
              <a:t>Cronograma de formulación, actualización y/o ajuste de los instrumentos de ordenamiento territorial  (POT, PBOT, EOT)</a:t>
            </a:r>
            <a:endParaRPr lang="es-CO"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38" name="Rectángulo 37">
            <a:extLst>
              <a:ext uri="{FF2B5EF4-FFF2-40B4-BE49-F238E27FC236}">
                <a16:creationId xmlns:a16="http://schemas.microsoft.com/office/drawing/2014/main" id="{1DA45996-07FE-4944-B3C5-D9EA0E26B621}"/>
              </a:ext>
            </a:extLst>
          </p:cNvPr>
          <p:cNvSpPr/>
          <p:nvPr/>
        </p:nvSpPr>
        <p:spPr>
          <a:xfrm>
            <a:off x="12638915" y="1952045"/>
            <a:ext cx="5649085" cy="879856"/>
          </a:xfrm>
          <a:prstGeom prst="rect">
            <a:avLst/>
          </a:prstGeom>
        </p:spPr>
        <p:txBody>
          <a:bodyPr wrap="square">
            <a:spAutoFit/>
          </a:bodyPr>
          <a:lstStyle/>
          <a:p>
            <a:pPr algn="ctr">
              <a:lnSpc>
                <a:spcPts val="3220"/>
              </a:lnSpc>
            </a:pPr>
            <a:r>
              <a:rPr lang="en-US" b="1" spc="-13" dirty="0" err="1">
                <a:latin typeface="Century Gothic" panose="020B0502020202020204" pitchFamily="34" charset="0"/>
                <a:ea typeface="Inter"/>
                <a:cs typeface="Inter"/>
                <a:sym typeface="Inter"/>
              </a:rPr>
              <a:t>Presentación</a:t>
            </a:r>
            <a:r>
              <a:rPr lang="en-US" b="1" spc="-13" dirty="0">
                <a:latin typeface="Century Gothic" panose="020B0502020202020204" pitchFamily="34" charset="0"/>
                <a:ea typeface="Inter"/>
                <a:cs typeface="Inter"/>
                <a:sym typeface="Inter"/>
              </a:rPr>
              <a:t> </a:t>
            </a:r>
            <a:r>
              <a:rPr lang="en-US" b="1" spc="-13" dirty="0" err="1">
                <a:latin typeface="Century Gothic" panose="020B0502020202020204" pitchFamily="34" charset="0"/>
                <a:ea typeface="Inter"/>
                <a:cs typeface="Inter"/>
                <a:sym typeface="Inter"/>
              </a:rPr>
              <a:t>lineamientos</a:t>
            </a:r>
            <a:r>
              <a:rPr lang="en-US" b="1" spc="-13" dirty="0">
                <a:latin typeface="Century Gothic" panose="020B0502020202020204" pitchFamily="34" charset="0"/>
                <a:ea typeface="Inter"/>
                <a:cs typeface="Inter"/>
                <a:sym typeface="Inter"/>
              </a:rPr>
              <a:t> </a:t>
            </a:r>
            <a:r>
              <a:rPr lang="en-US" b="1" spc="-13" dirty="0" err="1">
                <a:latin typeface="Century Gothic" panose="020B0502020202020204" pitchFamily="34" charset="0"/>
                <a:ea typeface="Inter"/>
                <a:cs typeface="Inter"/>
                <a:sym typeface="Inter"/>
              </a:rPr>
              <a:t>Generales</a:t>
            </a:r>
            <a:r>
              <a:rPr lang="en-US" b="1" spc="-13" dirty="0">
                <a:latin typeface="Century Gothic" panose="020B0502020202020204" pitchFamily="34" charset="0"/>
                <a:ea typeface="Inter"/>
                <a:cs typeface="Inter"/>
                <a:sym typeface="Inter"/>
              </a:rPr>
              <a:t> </a:t>
            </a:r>
            <a:r>
              <a:rPr lang="en-US" b="1" spc="-13" dirty="0" err="1">
                <a:latin typeface="Century Gothic" panose="020B0502020202020204" pitchFamily="34" charset="0"/>
                <a:ea typeface="Inter"/>
                <a:cs typeface="Inter"/>
                <a:sym typeface="Inter"/>
              </a:rPr>
              <a:t>Ordenamiento</a:t>
            </a:r>
            <a:r>
              <a:rPr lang="en-US" b="1" spc="-13" dirty="0">
                <a:latin typeface="Century Gothic" panose="020B0502020202020204" pitchFamily="34" charset="0"/>
                <a:ea typeface="Inter"/>
                <a:cs typeface="Inter"/>
                <a:sym typeface="Inter"/>
              </a:rPr>
              <a:t> territorial </a:t>
            </a:r>
          </a:p>
        </p:txBody>
      </p:sp>
      <p:sp>
        <p:nvSpPr>
          <p:cNvPr id="39" name="Rectángulo 38">
            <a:extLst>
              <a:ext uri="{FF2B5EF4-FFF2-40B4-BE49-F238E27FC236}">
                <a16:creationId xmlns:a16="http://schemas.microsoft.com/office/drawing/2014/main" id="{13D06C60-ADAE-48CF-A2A0-71F4DB2FBD6E}"/>
              </a:ext>
            </a:extLst>
          </p:cNvPr>
          <p:cNvSpPr/>
          <p:nvPr/>
        </p:nvSpPr>
        <p:spPr>
          <a:xfrm>
            <a:off x="13258800" y="7623786"/>
            <a:ext cx="4876800" cy="923330"/>
          </a:xfrm>
          <a:prstGeom prst="rect">
            <a:avLst/>
          </a:prstGeom>
        </p:spPr>
        <p:txBody>
          <a:bodyPr wrap="square">
            <a:spAutoFit/>
          </a:bodyPr>
          <a:lstStyle/>
          <a:p>
            <a:pPr algn="ctr"/>
            <a:r>
              <a:rPr lang="es-CO" b="1" dirty="0"/>
              <a:t> </a:t>
            </a:r>
            <a:r>
              <a:rPr lang="es-CO" b="1" dirty="0">
                <a:latin typeface="Century Gothic" panose="020B0502020202020204" pitchFamily="34" charset="0"/>
              </a:rPr>
              <a:t>Presupuesto General para la formulación de instrumentos de Ordenamiento Territorial</a:t>
            </a:r>
          </a:p>
        </p:txBody>
      </p:sp>
      <p:pic>
        <p:nvPicPr>
          <p:cNvPr id="2050" name="Picture 2" descr="Carpeta - Iconos gratis de archivos y carpetas">
            <a:extLst>
              <a:ext uri="{FF2B5EF4-FFF2-40B4-BE49-F238E27FC236}">
                <a16:creationId xmlns:a16="http://schemas.microsoft.com/office/drawing/2014/main" id="{F80FA6D4-D691-49E3-B376-71EBD530BE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01600" y="1967667"/>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arpeta - Iconos gratis de archivos y carpetas">
            <a:extLst>
              <a:ext uri="{FF2B5EF4-FFF2-40B4-BE49-F238E27FC236}">
                <a16:creationId xmlns:a16="http://schemas.microsoft.com/office/drawing/2014/main" id="{5B4498E3-7A59-4E05-AE1B-38A79D8266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403347" y="3064589"/>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arpeta - Iconos gratis de archivos y carpetas">
            <a:extLst>
              <a:ext uri="{FF2B5EF4-FFF2-40B4-BE49-F238E27FC236}">
                <a16:creationId xmlns:a16="http://schemas.microsoft.com/office/drawing/2014/main" id="{4B5054F1-D195-4B98-A26F-34A5A72E57F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80949" y="4542539"/>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arpeta - Iconos gratis de archivos y carpetas">
            <a:extLst>
              <a:ext uri="{FF2B5EF4-FFF2-40B4-BE49-F238E27FC236}">
                <a16:creationId xmlns:a16="http://schemas.microsoft.com/office/drawing/2014/main" id="{D1674DEB-DCC7-4764-BB6F-C9B6D328252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44400" y="6039948"/>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arpeta - Iconos gratis de archivos y carpetas">
            <a:extLst>
              <a:ext uri="{FF2B5EF4-FFF2-40B4-BE49-F238E27FC236}">
                <a16:creationId xmlns:a16="http://schemas.microsoft.com/office/drawing/2014/main" id="{3E79F605-9366-49E0-B666-E9A4B129DFF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19488" y="7555551"/>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954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3"/>
          <p:cNvPicPr preferRelativeResize="0"/>
          <p:nvPr/>
        </p:nvPicPr>
        <p:blipFill rotWithShape="1">
          <a:blip r:embed="rId3">
            <a:alphaModFix/>
          </a:blip>
          <a:srcRect/>
          <a:stretch/>
        </p:blipFill>
        <p:spPr>
          <a:xfrm>
            <a:off x="6140427" y="3775481"/>
            <a:ext cx="5775741" cy="2482725"/>
          </a:xfrm>
          <a:prstGeom prst="rect">
            <a:avLst/>
          </a:prstGeom>
          <a:noFill/>
          <a:ln>
            <a:noFill/>
          </a:ln>
        </p:spPr>
      </p:pic>
      <p:pic>
        <p:nvPicPr>
          <p:cNvPr id="374" name="Google Shape;374;p3"/>
          <p:cNvPicPr preferRelativeResize="0"/>
          <p:nvPr/>
        </p:nvPicPr>
        <p:blipFill rotWithShape="1">
          <a:blip r:embed="rId4">
            <a:alphaModFix/>
          </a:blip>
          <a:srcRect r="9492" b="51230"/>
          <a:stretch/>
        </p:blipFill>
        <p:spPr>
          <a:xfrm>
            <a:off x="9259704" y="5270157"/>
            <a:ext cx="9028296" cy="501684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1179" r="-56346"/>
            </a:stretch>
          </a:blipFill>
        </p:spPr>
      </p:sp>
      <p:sp>
        <p:nvSpPr>
          <p:cNvPr id="3" name="Freeform 3"/>
          <p:cNvSpPr/>
          <p:nvPr/>
        </p:nvSpPr>
        <p:spPr>
          <a:xfrm>
            <a:off x="-160934" y="-55083"/>
            <a:ext cx="18805043" cy="4731319"/>
          </a:xfrm>
          <a:custGeom>
            <a:avLst/>
            <a:gdLst/>
            <a:ahLst/>
            <a:cxnLst/>
            <a:rect l="l" t="t" r="r" b="b"/>
            <a:pathLst>
              <a:path w="18805043" h="4731319">
                <a:moveTo>
                  <a:pt x="0" y="0"/>
                </a:moveTo>
                <a:lnTo>
                  <a:pt x="18805043" y="0"/>
                </a:lnTo>
                <a:lnTo>
                  <a:pt x="18805043" y="4731318"/>
                </a:lnTo>
                <a:lnTo>
                  <a:pt x="0" y="4731318"/>
                </a:lnTo>
                <a:lnTo>
                  <a:pt x="0" y="0"/>
                </a:lnTo>
                <a:close/>
              </a:path>
            </a:pathLst>
          </a:custGeom>
          <a:blipFill>
            <a:blip r:embed="rId3"/>
            <a:stretch>
              <a:fillRect t="-19058" b="-19058"/>
            </a:stretch>
          </a:blipFill>
        </p:spPr>
      </p:sp>
      <p:grpSp>
        <p:nvGrpSpPr>
          <p:cNvPr id="4" name="Group 4"/>
          <p:cNvGrpSpPr/>
          <p:nvPr/>
        </p:nvGrpSpPr>
        <p:grpSpPr>
          <a:xfrm>
            <a:off x="-2988566" y="4644932"/>
            <a:ext cx="23306852" cy="1354935"/>
            <a:chOff x="0" y="0"/>
            <a:chExt cx="6138430" cy="356855"/>
          </a:xfrm>
        </p:grpSpPr>
        <p:sp>
          <p:nvSpPr>
            <p:cNvPr id="5" name="Freeform 5"/>
            <p:cNvSpPr/>
            <p:nvPr/>
          </p:nvSpPr>
          <p:spPr>
            <a:xfrm>
              <a:off x="0" y="0"/>
              <a:ext cx="6138430" cy="356855"/>
            </a:xfrm>
            <a:custGeom>
              <a:avLst/>
              <a:gdLst/>
              <a:ahLst/>
              <a:cxnLst/>
              <a:rect l="l" t="t" r="r" b="b"/>
              <a:pathLst>
                <a:path w="6138430" h="356855">
                  <a:moveTo>
                    <a:pt x="0" y="0"/>
                  </a:moveTo>
                  <a:lnTo>
                    <a:pt x="6138430" y="0"/>
                  </a:lnTo>
                  <a:lnTo>
                    <a:pt x="6138430" y="356855"/>
                  </a:lnTo>
                  <a:lnTo>
                    <a:pt x="0" y="356855"/>
                  </a:lnTo>
                  <a:close/>
                </a:path>
              </a:pathLst>
            </a:custGeom>
            <a:solidFill>
              <a:srgbClr val="119F3B"/>
            </a:solidFill>
          </p:spPr>
        </p:sp>
        <p:sp>
          <p:nvSpPr>
            <p:cNvPr id="6" name="TextBox 6"/>
            <p:cNvSpPr txBox="1"/>
            <p:nvPr/>
          </p:nvSpPr>
          <p:spPr>
            <a:xfrm>
              <a:off x="0" y="-28575"/>
              <a:ext cx="6138430" cy="385430"/>
            </a:xfrm>
            <a:prstGeom prst="rect">
              <a:avLst/>
            </a:prstGeom>
          </p:spPr>
          <p:txBody>
            <a:bodyPr lIns="50800" tIns="50800" rIns="50800" bIns="50800" rtlCol="0" anchor="ctr"/>
            <a:lstStyle/>
            <a:p>
              <a:pPr algn="ctr">
                <a:lnSpc>
                  <a:spcPts val="1960"/>
                </a:lnSpc>
              </a:pPr>
              <a:endParaRPr/>
            </a:p>
          </p:txBody>
        </p:sp>
      </p:grpSp>
      <p:sp>
        <p:nvSpPr>
          <p:cNvPr id="7" name="AutoShape 7"/>
          <p:cNvSpPr/>
          <p:nvPr/>
        </p:nvSpPr>
        <p:spPr>
          <a:xfrm>
            <a:off x="-949473" y="5341449"/>
            <a:ext cx="7069068" cy="0"/>
          </a:xfrm>
          <a:prstGeom prst="line">
            <a:avLst/>
          </a:prstGeom>
          <a:ln w="38100" cap="flat">
            <a:solidFill>
              <a:srgbClr val="FFD500"/>
            </a:solidFill>
            <a:prstDash val="solid"/>
            <a:headEnd type="none" w="sm" len="sm"/>
            <a:tailEnd type="oval" w="lg" len="lg"/>
          </a:ln>
        </p:spPr>
      </p:sp>
      <p:sp>
        <p:nvSpPr>
          <p:cNvPr id="8" name="AutoShape 8"/>
          <p:cNvSpPr/>
          <p:nvPr/>
        </p:nvSpPr>
        <p:spPr>
          <a:xfrm>
            <a:off x="11895774" y="5379549"/>
            <a:ext cx="7069068" cy="0"/>
          </a:xfrm>
          <a:prstGeom prst="line">
            <a:avLst/>
          </a:prstGeom>
          <a:ln w="38100" cap="flat">
            <a:solidFill>
              <a:srgbClr val="FFD500"/>
            </a:solidFill>
            <a:prstDash val="solid"/>
            <a:headEnd type="oval" w="lg" len="lg"/>
            <a:tailEnd type="oval" w="lg" len="lg"/>
          </a:ln>
        </p:spPr>
      </p:sp>
      <p:sp>
        <p:nvSpPr>
          <p:cNvPr id="9" name="AutoShape 9"/>
          <p:cNvSpPr/>
          <p:nvPr/>
        </p:nvSpPr>
        <p:spPr>
          <a:xfrm>
            <a:off x="10995799" y="8860857"/>
            <a:ext cx="6492240" cy="0"/>
          </a:xfrm>
          <a:prstGeom prst="line">
            <a:avLst/>
          </a:prstGeom>
          <a:ln w="19050" cap="flat">
            <a:solidFill>
              <a:srgbClr val="3DBD54"/>
            </a:solidFill>
            <a:prstDash val="solid"/>
            <a:headEnd type="none" w="sm" len="sm"/>
            <a:tailEnd type="oval" w="lg" len="lg"/>
          </a:ln>
        </p:spPr>
      </p:sp>
      <p:sp>
        <p:nvSpPr>
          <p:cNvPr id="10" name="AutoShape 10"/>
          <p:cNvSpPr/>
          <p:nvPr/>
        </p:nvSpPr>
        <p:spPr>
          <a:xfrm>
            <a:off x="10995799" y="8860857"/>
            <a:ext cx="6492240" cy="0"/>
          </a:xfrm>
          <a:prstGeom prst="line">
            <a:avLst/>
          </a:prstGeom>
          <a:ln w="19050" cap="flat">
            <a:solidFill>
              <a:srgbClr val="3DBD54"/>
            </a:solidFill>
            <a:prstDash val="solid"/>
            <a:headEnd type="none" w="sm" len="sm"/>
            <a:tailEnd type="oval" w="lg" len="lg"/>
          </a:ln>
        </p:spPr>
      </p:sp>
      <p:sp>
        <p:nvSpPr>
          <p:cNvPr id="11" name="Freeform 11"/>
          <p:cNvSpPr/>
          <p:nvPr/>
        </p:nvSpPr>
        <p:spPr>
          <a:xfrm>
            <a:off x="11302176" y="6861055"/>
            <a:ext cx="6347299" cy="2824548"/>
          </a:xfrm>
          <a:custGeom>
            <a:avLst/>
            <a:gdLst/>
            <a:ahLst/>
            <a:cxnLst/>
            <a:rect l="l" t="t" r="r" b="b"/>
            <a:pathLst>
              <a:path w="6347299" h="2824548">
                <a:moveTo>
                  <a:pt x="0" y="0"/>
                </a:moveTo>
                <a:lnTo>
                  <a:pt x="6347298" y="0"/>
                </a:lnTo>
                <a:lnTo>
                  <a:pt x="6347298" y="2824548"/>
                </a:lnTo>
                <a:lnTo>
                  <a:pt x="0" y="2824548"/>
                </a:lnTo>
                <a:lnTo>
                  <a:pt x="0" y="0"/>
                </a:lnTo>
                <a:close/>
              </a:path>
            </a:pathLst>
          </a:custGeom>
          <a:blipFill>
            <a:blip r:embed="rId4"/>
            <a:stretch>
              <a:fillRect/>
            </a:stretch>
          </a:blipFill>
        </p:spPr>
      </p:sp>
      <p:grpSp>
        <p:nvGrpSpPr>
          <p:cNvPr id="12" name="Group 12"/>
          <p:cNvGrpSpPr/>
          <p:nvPr/>
        </p:nvGrpSpPr>
        <p:grpSpPr>
          <a:xfrm>
            <a:off x="11428161" y="7182629"/>
            <a:ext cx="5895886" cy="2130773"/>
            <a:chOff x="0" y="0"/>
            <a:chExt cx="1552826" cy="561191"/>
          </a:xfrm>
        </p:grpSpPr>
        <p:sp>
          <p:nvSpPr>
            <p:cNvPr id="13" name="Freeform 13"/>
            <p:cNvSpPr/>
            <p:nvPr/>
          </p:nvSpPr>
          <p:spPr>
            <a:xfrm>
              <a:off x="0" y="0"/>
              <a:ext cx="1552826" cy="561191"/>
            </a:xfrm>
            <a:custGeom>
              <a:avLst/>
              <a:gdLst/>
              <a:ahLst/>
              <a:cxnLst/>
              <a:rect l="l" t="t" r="r" b="b"/>
              <a:pathLst>
                <a:path w="1552826" h="561191">
                  <a:moveTo>
                    <a:pt x="66968" y="0"/>
                  </a:moveTo>
                  <a:lnTo>
                    <a:pt x="1485858" y="0"/>
                  </a:lnTo>
                  <a:cubicBezTo>
                    <a:pt x="1503619" y="0"/>
                    <a:pt x="1520652" y="7056"/>
                    <a:pt x="1533211" y="19615"/>
                  </a:cubicBezTo>
                  <a:cubicBezTo>
                    <a:pt x="1545770" y="32174"/>
                    <a:pt x="1552826" y="49207"/>
                    <a:pt x="1552826" y="66968"/>
                  </a:cubicBezTo>
                  <a:lnTo>
                    <a:pt x="1552826" y="494223"/>
                  </a:lnTo>
                  <a:cubicBezTo>
                    <a:pt x="1552826" y="511984"/>
                    <a:pt x="1545770" y="529018"/>
                    <a:pt x="1533211" y="541577"/>
                  </a:cubicBezTo>
                  <a:cubicBezTo>
                    <a:pt x="1520652" y="554136"/>
                    <a:pt x="1503619" y="561191"/>
                    <a:pt x="1485858" y="561191"/>
                  </a:cubicBezTo>
                  <a:lnTo>
                    <a:pt x="66968" y="561191"/>
                  </a:lnTo>
                  <a:cubicBezTo>
                    <a:pt x="49207" y="561191"/>
                    <a:pt x="32174" y="554136"/>
                    <a:pt x="19615" y="541577"/>
                  </a:cubicBezTo>
                  <a:cubicBezTo>
                    <a:pt x="7056" y="529018"/>
                    <a:pt x="0" y="511984"/>
                    <a:pt x="0" y="494223"/>
                  </a:cubicBezTo>
                  <a:lnTo>
                    <a:pt x="0" y="66968"/>
                  </a:lnTo>
                  <a:cubicBezTo>
                    <a:pt x="0" y="49207"/>
                    <a:pt x="7056" y="32174"/>
                    <a:pt x="19615" y="19615"/>
                  </a:cubicBezTo>
                  <a:cubicBezTo>
                    <a:pt x="32174" y="7056"/>
                    <a:pt x="49207" y="0"/>
                    <a:pt x="66968" y="0"/>
                  </a:cubicBezTo>
                  <a:close/>
                </a:path>
              </a:pathLst>
            </a:custGeom>
            <a:solidFill>
              <a:srgbClr val="FFFFFF"/>
            </a:solidFill>
          </p:spPr>
        </p:sp>
        <p:sp>
          <p:nvSpPr>
            <p:cNvPr id="14" name="TextBox 14"/>
            <p:cNvSpPr txBox="1"/>
            <p:nvPr/>
          </p:nvSpPr>
          <p:spPr>
            <a:xfrm>
              <a:off x="0" y="-28575"/>
              <a:ext cx="1552826" cy="589766"/>
            </a:xfrm>
            <a:prstGeom prst="rect">
              <a:avLst/>
            </a:prstGeom>
          </p:spPr>
          <p:txBody>
            <a:bodyPr lIns="50800" tIns="50800" rIns="50800" bIns="50800" rtlCol="0" anchor="ctr"/>
            <a:lstStyle/>
            <a:p>
              <a:pPr algn="ctr">
                <a:lnSpc>
                  <a:spcPts val="1960"/>
                </a:lnSpc>
              </a:pPr>
              <a:endParaRPr/>
            </a:p>
          </p:txBody>
        </p:sp>
      </p:grpSp>
      <p:grpSp>
        <p:nvGrpSpPr>
          <p:cNvPr id="15" name="Group 15"/>
          <p:cNvGrpSpPr/>
          <p:nvPr/>
        </p:nvGrpSpPr>
        <p:grpSpPr>
          <a:xfrm>
            <a:off x="11905299" y="7571673"/>
            <a:ext cx="5418748" cy="451906"/>
            <a:chOff x="0" y="0"/>
            <a:chExt cx="1427160" cy="119021"/>
          </a:xfrm>
        </p:grpSpPr>
        <p:sp>
          <p:nvSpPr>
            <p:cNvPr id="16" name="Freeform 16"/>
            <p:cNvSpPr/>
            <p:nvPr/>
          </p:nvSpPr>
          <p:spPr>
            <a:xfrm>
              <a:off x="0" y="0"/>
              <a:ext cx="1427160" cy="119021"/>
            </a:xfrm>
            <a:custGeom>
              <a:avLst/>
              <a:gdLst/>
              <a:ahLst/>
              <a:cxnLst/>
              <a:rect l="l" t="t" r="r" b="b"/>
              <a:pathLst>
                <a:path w="1427160" h="119021">
                  <a:moveTo>
                    <a:pt x="0" y="0"/>
                  </a:moveTo>
                  <a:lnTo>
                    <a:pt x="1427160" y="0"/>
                  </a:lnTo>
                  <a:lnTo>
                    <a:pt x="1427160" y="119021"/>
                  </a:lnTo>
                  <a:lnTo>
                    <a:pt x="0" y="119021"/>
                  </a:lnTo>
                  <a:close/>
                </a:path>
              </a:pathLst>
            </a:custGeom>
            <a:solidFill>
              <a:srgbClr val="119F3B"/>
            </a:solidFill>
          </p:spPr>
        </p:sp>
        <p:sp>
          <p:nvSpPr>
            <p:cNvPr id="17" name="TextBox 17"/>
            <p:cNvSpPr txBox="1"/>
            <p:nvPr/>
          </p:nvSpPr>
          <p:spPr>
            <a:xfrm>
              <a:off x="0" y="-28575"/>
              <a:ext cx="1427160" cy="147596"/>
            </a:xfrm>
            <a:prstGeom prst="rect">
              <a:avLst/>
            </a:prstGeom>
          </p:spPr>
          <p:txBody>
            <a:bodyPr lIns="50800" tIns="50800" rIns="50800" bIns="50800" rtlCol="0" anchor="ctr"/>
            <a:lstStyle/>
            <a:p>
              <a:pPr algn="ctr">
                <a:lnSpc>
                  <a:spcPts val="1960"/>
                </a:lnSpc>
              </a:pPr>
              <a:endParaRPr/>
            </a:p>
          </p:txBody>
        </p:sp>
      </p:grpSp>
      <p:sp>
        <p:nvSpPr>
          <p:cNvPr id="19" name="Freeform 19"/>
          <p:cNvSpPr/>
          <p:nvPr/>
        </p:nvSpPr>
        <p:spPr>
          <a:xfrm rot="-2634048">
            <a:off x="9806444" y="6872370"/>
            <a:ext cx="2729084" cy="2729084"/>
          </a:xfrm>
          <a:custGeom>
            <a:avLst/>
            <a:gdLst/>
            <a:ahLst/>
            <a:cxnLst/>
            <a:rect l="l" t="t" r="r" b="b"/>
            <a:pathLst>
              <a:path w="2729084" h="2729084">
                <a:moveTo>
                  <a:pt x="0" y="0"/>
                </a:moveTo>
                <a:lnTo>
                  <a:pt x="2729084" y="0"/>
                </a:lnTo>
                <a:lnTo>
                  <a:pt x="2729084" y="2729083"/>
                </a:lnTo>
                <a:lnTo>
                  <a:pt x="0" y="2729083"/>
                </a:lnTo>
                <a:lnTo>
                  <a:pt x="0" y="0"/>
                </a:lnTo>
                <a:close/>
              </a:path>
            </a:pathLst>
          </a:custGeom>
          <a:blipFill>
            <a:blip r:embed="rId5">
              <a:alphaModFix amt="58000"/>
              <a:extLst>
                <a:ext uri="{96DAC541-7B7A-43D3-8B79-37D633B846F1}">
                  <asvg:svgBlip xmlns:asvg="http://schemas.microsoft.com/office/drawing/2016/SVG/main" r:embed="rId6"/>
                </a:ext>
              </a:extLst>
            </a:blip>
            <a:stretch>
              <a:fillRect/>
            </a:stretch>
          </a:blipFill>
        </p:spPr>
      </p:sp>
      <p:grpSp>
        <p:nvGrpSpPr>
          <p:cNvPr id="20" name="Group 20"/>
          <p:cNvGrpSpPr/>
          <p:nvPr/>
        </p:nvGrpSpPr>
        <p:grpSpPr>
          <a:xfrm>
            <a:off x="11428161" y="7165819"/>
            <a:ext cx="5895886" cy="711670"/>
            <a:chOff x="0" y="0"/>
            <a:chExt cx="1552826" cy="187436"/>
          </a:xfrm>
        </p:grpSpPr>
        <p:sp>
          <p:nvSpPr>
            <p:cNvPr id="21" name="Freeform 21"/>
            <p:cNvSpPr/>
            <p:nvPr/>
          </p:nvSpPr>
          <p:spPr>
            <a:xfrm>
              <a:off x="0" y="0"/>
              <a:ext cx="1552826" cy="187436"/>
            </a:xfrm>
            <a:custGeom>
              <a:avLst/>
              <a:gdLst/>
              <a:ahLst/>
              <a:cxnLst/>
              <a:rect l="l" t="t" r="r" b="b"/>
              <a:pathLst>
                <a:path w="1552826" h="187436">
                  <a:moveTo>
                    <a:pt x="66968" y="0"/>
                  </a:moveTo>
                  <a:lnTo>
                    <a:pt x="1485858" y="0"/>
                  </a:lnTo>
                  <a:cubicBezTo>
                    <a:pt x="1503619" y="0"/>
                    <a:pt x="1520652" y="7056"/>
                    <a:pt x="1533211" y="19615"/>
                  </a:cubicBezTo>
                  <a:cubicBezTo>
                    <a:pt x="1545770" y="32174"/>
                    <a:pt x="1552826" y="49207"/>
                    <a:pt x="1552826" y="66968"/>
                  </a:cubicBezTo>
                  <a:lnTo>
                    <a:pt x="1552826" y="120467"/>
                  </a:lnTo>
                  <a:cubicBezTo>
                    <a:pt x="1552826" y="138228"/>
                    <a:pt x="1545770" y="155262"/>
                    <a:pt x="1533211" y="167821"/>
                  </a:cubicBezTo>
                  <a:cubicBezTo>
                    <a:pt x="1520652" y="180380"/>
                    <a:pt x="1503619" y="187436"/>
                    <a:pt x="1485858" y="187436"/>
                  </a:cubicBezTo>
                  <a:lnTo>
                    <a:pt x="66968" y="187436"/>
                  </a:lnTo>
                  <a:cubicBezTo>
                    <a:pt x="49207" y="187436"/>
                    <a:pt x="32174" y="180380"/>
                    <a:pt x="19615" y="167821"/>
                  </a:cubicBezTo>
                  <a:cubicBezTo>
                    <a:pt x="7056" y="155262"/>
                    <a:pt x="0" y="138228"/>
                    <a:pt x="0" y="120467"/>
                  </a:cubicBezTo>
                  <a:lnTo>
                    <a:pt x="0" y="66968"/>
                  </a:lnTo>
                  <a:cubicBezTo>
                    <a:pt x="0" y="49207"/>
                    <a:pt x="7056" y="32174"/>
                    <a:pt x="19615" y="19615"/>
                  </a:cubicBezTo>
                  <a:cubicBezTo>
                    <a:pt x="32174" y="7056"/>
                    <a:pt x="49207" y="0"/>
                    <a:pt x="66968" y="0"/>
                  </a:cubicBezTo>
                  <a:close/>
                </a:path>
              </a:pathLst>
            </a:custGeom>
            <a:solidFill>
              <a:srgbClr val="119F3B"/>
            </a:solidFill>
          </p:spPr>
        </p:sp>
        <p:sp>
          <p:nvSpPr>
            <p:cNvPr id="22" name="TextBox 22"/>
            <p:cNvSpPr txBox="1"/>
            <p:nvPr/>
          </p:nvSpPr>
          <p:spPr>
            <a:xfrm>
              <a:off x="0" y="-28575"/>
              <a:ext cx="1552826" cy="216011"/>
            </a:xfrm>
            <a:prstGeom prst="rect">
              <a:avLst/>
            </a:prstGeom>
          </p:spPr>
          <p:txBody>
            <a:bodyPr lIns="50800" tIns="50800" rIns="50800" bIns="50800" rtlCol="0" anchor="ctr"/>
            <a:lstStyle/>
            <a:p>
              <a:pPr algn="ctr">
                <a:lnSpc>
                  <a:spcPts val="1960"/>
                </a:lnSpc>
              </a:pPr>
              <a:endParaRPr/>
            </a:p>
          </p:txBody>
        </p:sp>
      </p:grpSp>
      <p:grpSp>
        <p:nvGrpSpPr>
          <p:cNvPr id="23" name="Group 23"/>
          <p:cNvGrpSpPr>
            <a:grpSpLocks noChangeAspect="1"/>
          </p:cNvGrpSpPr>
          <p:nvPr/>
        </p:nvGrpSpPr>
        <p:grpSpPr>
          <a:xfrm>
            <a:off x="9684635" y="6750561"/>
            <a:ext cx="2972702" cy="2972702"/>
            <a:chOff x="0" y="0"/>
            <a:chExt cx="6198133" cy="6198133"/>
          </a:xfrm>
        </p:grpSpPr>
        <p:sp>
          <p:nvSpPr>
            <p:cNvPr id="24" name="Freeform 24"/>
            <p:cNvSpPr/>
            <p:nvPr/>
          </p:nvSpPr>
          <p:spPr>
            <a:xfrm>
              <a:off x="-51816" y="0"/>
              <a:ext cx="6301740" cy="6198108"/>
            </a:xfrm>
            <a:custGeom>
              <a:avLst/>
              <a:gdLst/>
              <a:ahLst/>
              <a:cxnLst/>
              <a:rect l="l" t="t" r="r" b="b"/>
              <a:pathLst>
                <a:path w="6301740" h="6198108">
                  <a:moveTo>
                    <a:pt x="3150870" y="0"/>
                  </a:moveTo>
                  <a:cubicBezTo>
                    <a:pt x="3014980" y="0"/>
                    <a:pt x="2879217" y="51816"/>
                    <a:pt x="2775585" y="155448"/>
                  </a:cubicBezTo>
                  <a:lnTo>
                    <a:pt x="207264" y="2723769"/>
                  </a:lnTo>
                  <a:cubicBezTo>
                    <a:pt x="0" y="2931033"/>
                    <a:pt x="0" y="3267202"/>
                    <a:pt x="207264" y="3474466"/>
                  </a:cubicBezTo>
                  <a:lnTo>
                    <a:pt x="2775585" y="6042660"/>
                  </a:lnTo>
                  <a:cubicBezTo>
                    <a:pt x="2879217" y="6146292"/>
                    <a:pt x="3015107" y="6198108"/>
                    <a:pt x="3150870" y="6198108"/>
                  </a:cubicBezTo>
                  <a:cubicBezTo>
                    <a:pt x="3286633" y="6198108"/>
                    <a:pt x="3422523" y="6146292"/>
                    <a:pt x="3526155" y="6042660"/>
                  </a:cubicBezTo>
                  <a:lnTo>
                    <a:pt x="6094476" y="3474339"/>
                  </a:lnTo>
                  <a:cubicBezTo>
                    <a:pt x="6301740" y="3267075"/>
                    <a:pt x="6301740" y="2930906"/>
                    <a:pt x="6094476" y="2723642"/>
                  </a:cubicBezTo>
                  <a:lnTo>
                    <a:pt x="3526155" y="155448"/>
                  </a:lnTo>
                  <a:cubicBezTo>
                    <a:pt x="3422523" y="51816"/>
                    <a:pt x="3286760" y="0"/>
                    <a:pt x="3150870" y="0"/>
                  </a:cubicBezTo>
                  <a:close/>
                </a:path>
              </a:pathLst>
            </a:custGeom>
            <a:solidFill>
              <a:srgbClr val="FFDD00"/>
            </a:solidFill>
            <a:ln w="12700">
              <a:solidFill>
                <a:srgbClr val="000000"/>
              </a:solidFill>
            </a:ln>
          </p:spPr>
        </p:sp>
      </p:grpSp>
      <p:grpSp>
        <p:nvGrpSpPr>
          <p:cNvPr id="25" name="Group 25"/>
          <p:cNvGrpSpPr>
            <a:grpSpLocks noChangeAspect="1"/>
          </p:cNvGrpSpPr>
          <p:nvPr/>
        </p:nvGrpSpPr>
        <p:grpSpPr>
          <a:xfrm>
            <a:off x="9830196" y="6932539"/>
            <a:ext cx="2681580" cy="2681580"/>
            <a:chOff x="0" y="0"/>
            <a:chExt cx="6198133" cy="6198133"/>
          </a:xfrm>
        </p:grpSpPr>
        <p:sp>
          <p:nvSpPr>
            <p:cNvPr id="26" name="Freeform 26"/>
            <p:cNvSpPr/>
            <p:nvPr/>
          </p:nvSpPr>
          <p:spPr>
            <a:xfrm>
              <a:off x="-51816" y="0"/>
              <a:ext cx="6301740" cy="6198108"/>
            </a:xfrm>
            <a:custGeom>
              <a:avLst/>
              <a:gdLst/>
              <a:ahLst/>
              <a:cxnLst/>
              <a:rect l="l" t="t" r="r" b="b"/>
              <a:pathLst>
                <a:path w="6301740" h="6198108">
                  <a:moveTo>
                    <a:pt x="3150870" y="0"/>
                  </a:moveTo>
                  <a:cubicBezTo>
                    <a:pt x="3014980" y="0"/>
                    <a:pt x="2879217" y="51816"/>
                    <a:pt x="2775585" y="155448"/>
                  </a:cubicBezTo>
                  <a:lnTo>
                    <a:pt x="207264" y="2723769"/>
                  </a:lnTo>
                  <a:cubicBezTo>
                    <a:pt x="0" y="2931033"/>
                    <a:pt x="0" y="3267202"/>
                    <a:pt x="207264" y="3474466"/>
                  </a:cubicBezTo>
                  <a:lnTo>
                    <a:pt x="2775585" y="6042660"/>
                  </a:lnTo>
                  <a:cubicBezTo>
                    <a:pt x="2879217" y="6146292"/>
                    <a:pt x="3015107" y="6198108"/>
                    <a:pt x="3150870" y="6198108"/>
                  </a:cubicBezTo>
                  <a:cubicBezTo>
                    <a:pt x="3286633" y="6198108"/>
                    <a:pt x="3422523" y="6146292"/>
                    <a:pt x="3526155" y="6042660"/>
                  </a:cubicBezTo>
                  <a:lnTo>
                    <a:pt x="6094476" y="3474339"/>
                  </a:lnTo>
                  <a:cubicBezTo>
                    <a:pt x="6301740" y="3267075"/>
                    <a:pt x="6301740" y="2930906"/>
                    <a:pt x="6094476" y="2723642"/>
                  </a:cubicBezTo>
                  <a:lnTo>
                    <a:pt x="3526155" y="155448"/>
                  </a:lnTo>
                  <a:cubicBezTo>
                    <a:pt x="3422523" y="51816"/>
                    <a:pt x="3286760" y="0"/>
                    <a:pt x="3150870" y="0"/>
                  </a:cubicBezTo>
                  <a:close/>
                </a:path>
              </a:pathLst>
            </a:custGeom>
            <a:blipFill>
              <a:blip r:embed="rId7"/>
              <a:stretch>
                <a:fillRect/>
              </a:stretch>
            </a:blipFill>
          </p:spPr>
        </p:sp>
      </p:grpSp>
      <p:sp>
        <p:nvSpPr>
          <p:cNvPr id="27" name="Freeform 27"/>
          <p:cNvSpPr/>
          <p:nvPr/>
        </p:nvSpPr>
        <p:spPr>
          <a:xfrm rot="-7900795">
            <a:off x="-1797766" y="103031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rot="-2499292" flipH="1">
            <a:off x="1350852" y="2027726"/>
            <a:ext cx="2468418" cy="2468418"/>
          </a:xfrm>
          <a:custGeom>
            <a:avLst/>
            <a:gdLst/>
            <a:ahLst/>
            <a:cxnLst/>
            <a:rect l="l" t="t" r="r" b="b"/>
            <a:pathLst>
              <a:path w="2468418" h="2468418">
                <a:moveTo>
                  <a:pt x="2468418" y="0"/>
                </a:moveTo>
                <a:lnTo>
                  <a:pt x="0" y="0"/>
                </a:lnTo>
                <a:lnTo>
                  <a:pt x="0" y="2468418"/>
                </a:lnTo>
                <a:lnTo>
                  <a:pt x="2468418" y="2468418"/>
                </a:lnTo>
                <a:lnTo>
                  <a:pt x="2468418"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rot="-8005499" flipH="1">
            <a:off x="14651440" y="1906801"/>
            <a:ext cx="2468418" cy="2468418"/>
          </a:xfrm>
          <a:custGeom>
            <a:avLst/>
            <a:gdLst/>
            <a:ahLst/>
            <a:cxnLst/>
            <a:rect l="l" t="t" r="r" b="b"/>
            <a:pathLst>
              <a:path w="2468418" h="2468418">
                <a:moveTo>
                  <a:pt x="2468417" y="0"/>
                </a:moveTo>
                <a:lnTo>
                  <a:pt x="0" y="0"/>
                </a:lnTo>
                <a:lnTo>
                  <a:pt x="0" y="2468418"/>
                </a:lnTo>
                <a:lnTo>
                  <a:pt x="2468417" y="2468418"/>
                </a:lnTo>
                <a:lnTo>
                  <a:pt x="2468417"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0" name="Freeform 30"/>
          <p:cNvSpPr/>
          <p:nvPr/>
        </p:nvSpPr>
        <p:spPr>
          <a:xfrm rot="-2499292">
            <a:off x="15757625" y="120453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1" name="Freeform 31"/>
          <p:cNvSpPr/>
          <p:nvPr/>
        </p:nvSpPr>
        <p:spPr>
          <a:xfrm>
            <a:off x="16943047" y="9512244"/>
            <a:ext cx="1529898" cy="774756"/>
          </a:xfrm>
          <a:custGeom>
            <a:avLst/>
            <a:gdLst/>
            <a:ahLst/>
            <a:cxnLst/>
            <a:rect l="l" t="t" r="r" b="b"/>
            <a:pathLst>
              <a:path w="1529898" h="774756">
                <a:moveTo>
                  <a:pt x="0" y="0"/>
                </a:moveTo>
                <a:lnTo>
                  <a:pt x="1529898" y="0"/>
                </a:lnTo>
                <a:lnTo>
                  <a:pt x="1529898" y="774756"/>
                </a:lnTo>
                <a:lnTo>
                  <a:pt x="0" y="774756"/>
                </a:lnTo>
                <a:lnTo>
                  <a:pt x="0" y="0"/>
                </a:lnTo>
                <a:close/>
              </a:path>
            </a:pathLst>
          </a:custGeom>
          <a:blipFill>
            <a:blip r:embed="rId12"/>
            <a:stretch>
              <a:fillRect/>
            </a:stretch>
          </a:blipFill>
        </p:spPr>
      </p:sp>
      <p:sp>
        <p:nvSpPr>
          <p:cNvPr id="32" name="TextBox 32"/>
          <p:cNvSpPr txBox="1"/>
          <p:nvPr/>
        </p:nvSpPr>
        <p:spPr>
          <a:xfrm>
            <a:off x="6392226" y="4895310"/>
            <a:ext cx="5503549" cy="852678"/>
          </a:xfrm>
          <a:prstGeom prst="rect">
            <a:avLst/>
          </a:prstGeom>
        </p:spPr>
        <p:txBody>
          <a:bodyPr lIns="0" tIns="0" rIns="0" bIns="0" rtlCol="0" anchor="t">
            <a:spAutoFit/>
          </a:bodyPr>
          <a:lstStyle/>
          <a:p>
            <a:pPr marL="0" lvl="0" indent="0" algn="ctr">
              <a:lnSpc>
                <a:spcPts val="6725"/>
              </a:lnSpc>
            </a:pPr>
            <a:r>
              <a:rPr lang="en-US" sz="5700" b="1">
                <a:solidFill>
                  <a:srgbClr val="FAFAFA"/>
                </a:solidFill>
                <a:latin typeface="Inter Bold"/>
                <a:ea typeface="Inter Bold"/>
                <a:cs typeface="Inter Bold"/>
                <a:sym typeface="Inter Bold"/>
              </a:rPr>
              <a:t>Marco General</a:t>
            </a:r>
          </a:p>
        </p:txBody>
      </p:sp>
      <p:sp>
        <p:nvSpPr>
          <p:cNvPr id="33" name="TextBox 33"/>
          <p:cNvSpPr txBox="1"/>
          <p:nvPr/>
        </p:nvSpPr>
        <p:spPr>
          <a:xfrm>
            <a:off x="154416" y="6590791"/>
            <a:ext cx="9330194" cy="3326975"/>
          </a:xfrm>
          <a:prstGeom prst="rect">
            <a:avLst/>
          </a:prstGeom>
        </p:spPr>
        <p:txBody>
          <a:bodyPr lIns="0" tIns="0" rIns="0" bIns="0" rtlCol="0" anchor="t">
            <a:spAutoFit/>
          </a:bodyPr>
          <a:lstStyle/>
          <a:p>
            <a:pPr marL="0" lvl="0" indent="0" algn="just">
              <a:lnSpc>
                <a:spcPts val="2998"/>
              </a:lnSpc>
            </a:pPr>
            <a:r>
              <a:rPr lang="en-US" sz="2141" spc="-12" dirty="0" err="1">
                <a:solidFill>
                  <a:srgbClr val="119F3B"/>
                </a:solidFill>
                <a:latin typeface="Inter"/>
                <a:ea typeface="Inter"/>
                <a:cs typeface="Inter"/>
                <a:sym typeface="Inter"/>
              </a:rPr>
              <a:t>Comprende</a:t>
            </a:r>
            <a:r>
              <a:rPr lang="en-US" sz="2141" spc="-12" dirty="0">
                <a:solidFill>
                  <a:srgbClr val="119F3B"/>
                </a:solidFill>
                <a:latin typeface="Inter"/>
                <a:ea typeface="Inter"/>
                <a:cs typeface="Inter"/>
                <a:sym typeface="Inter"/>
              </a:rPr>
              <a:t> un conjunto de </a:t>
            </a:r>
            <a:r>
              <a:rPr lang="en-US" sz="2141" spc="-12" dirty="0" err="1">
                <a:solidFill>
                  <a:srgbClr val="119F3B"/>
                </a:solidFill>
                <a:latin typeface="Inter"/>
                <a:ea typeface="Inter"/>
                <a:cs typeface="Inter"/>
                <a:sym typeface="Inter"/>
              </a:rPr>
              <a:t>acciones</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político-administrativas</a:t>
            </a:r>
            <a:r>
              <a:rPr lang="en-US" sz="2141" spc="-12" dirty="0">
                <a:solidFill>
                  <a:srgbClr val="119F3B"/>
                </a:solidFill>
                <a:latin typeface="Inter"/>
                <a:ea typeface="Inter"/>
                <a:cs typeface="Inter"/>
                <a:sym typeface="Inter"/>
              </a:rPr>
              <a:t> y de </a:t>
            </a:r>
            <a:r>
              <a:rPr lang="en-US" sz="2141" spc="-12" dirty="0" err="1">
                <a:solidFill>
                  <a:srgbClr val="119F3B"/>
                </a:solidFill>
                <a:latin typeface="Inter"/>
                <a:ea typeface="Inter"/>
                <a:cs typeface="Inter"/>
                <a:sym typeface="Inter"/>
              </a:rPr>
              <a:t>planificación</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física</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concertadas</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adelantadas</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por</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los</a:t>
            </a:r>
            <a:r>
              <a:rPr lang="en-US" sz="2141" spc="-12" dirty="0">
                <a:solidFill>
                  <a:srgbClr val="119F3B"/>
                </a:solidFill>
                <a:latin typeface="Inter"/>
                <a:ea typeface="Inter"/>
                <a:cs typeface="Inter"/>
                <a:sym typeface="Inter"/>
              </a:rPr>
              <a:t> municipios o </a:t>
            </a:r>
            <a:r>
              <a:rPr lang="en-US" sz="2141" spc="-12" dirty="0" err="1">
                <a:solidFill>
                  <a:srgbClr val="119F3B"/>
                </a:solidFill>
                <a:latin typeface="Inter"/>
                <a:ea typeface="Inter"/>
                <a:cs typeface="Inter"/>
                <a:sym typeface="Inter"/>
              </a:rPr>
              <a:t>distritos</a:t>
            </a:r>
            <a:r>
              <a:rPr lang="en-US" sz="2141" spc="-12" dirty="0">
                <a:solidFill>
                  <a:srgbClr val="119F3B"/>
                </a:solidFill>
                <a:latin typeface="Inter"/>
                <a:ea typeface="Inter"/>
                <a:cs typeface="Inter"/>
                <a:sym typeface="Inter"/>
              </a:rPr>
              <a:t> y </a:t>
            </a:r>
            <a:r>
              <a:rPr lang="en-US" sz="2141" spc="-12" dirty="0" err="1">
                <a:solidFill>
                  <a:srgbClr val="119F3B"/>
                </a:solidFill>
                <a:latin typeface="Inter"/>
                <a:ea typeface="Inter"/>
                <a:cs typeface="Inter"/>
                <a:sym typeface="Inter"/>
              </a:rPr>
              <a:t>áreas</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metropolitanas</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en</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ejercicio</a:t>
            </a:r>
            <a:r>
              <a:rPr lang="en-US" sz="2141" spc="-12" dirty="0">
                <a:solidFill>
                  <a:srgbClr val="119F3B"/>
                </a:solidFill>
                <a:latin typeface="Inter"/>
                <a:ea typeface="Inter"/>
                <a:cs typeface="Inter"/>
                <a:sym typeface="Inter"/>
              </a:rPr>
              <a:t> de la </a:t>
            </a:r>
            <a:r>
              <a:rPr lang="en-US" sz="2141" spc="-12" dirty="0" err="1">
                <a:solidFill>
                  <a:srgbClr val="119F3B"/>
                </a:solidFill>
                <a:latin typeface="Inter"/>
                <a:ea typeface="Inter"/>
                <a:cs typeface="Inter"/>
                <a:sym typeface="Inter"/>
              </a:rPr>
              <a:t>función</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pública</a:t>
            </a:r>
            <a:r>
              <a:rPr lang="en-US" sz="2141" spc="-12" dirty="0">
                <a:solidFill>
                  <a:srgbClr val="119F3B"/>
                </a:solidFill>
                <a:latin typeface="Inter"/>
                <a:ea typeface="Inter"/>
                <a:cs typeface="Inter"/>
                <a:sym typeface="Inter"/>
              </a:rPr>
              <a:t> que les compete, </a:t>
            </a:r>
            <a:r>
              <a:rPr lang="en-US" sz="2141" spc="-12" dirty="0" err="1">
                <a:solidFill>
                  <a:srgbClr val="119F3B"/>
                </a:solidFill>
                <a:latin typeface="Inter"/>
                <a:ea typeface="Inter"/>
                <a:cs typeface="Inter"/>
                <a:sym typeface="Inter"/>
              </a:rPr>
              <a:t>dentro</a:t>
            </a:r>
            <a:r>
              <a:rPr lang="en-US" sz="2141" spc="-12" dirty="0">
                <a:solidFill>
                  <a:srgbClr val="119F3B"/>
                </a:solidFill>
                <a:latin typeface="Inter"/>
                <a:ea typeface="Inter"/>
                <a:cs typeface="Inter"/>
                <a:sym typeface="Inter"/>
              </a:rPr>
              <a:t> de </a:t>
            </a:r>
            <a:r>
              <a:rPr lang="en-US" sz="2141" spc="-12" dirty="0" err="1">
                <a:solidFill>
                  <a:srgbClr val="119F3B"/>
                </a:solidFill>
                <a:latin typeface="Inter"/>
                <a:ea typeface="Inter"/>
                <a:cs typeface="Inter"/>
                <a:sym typeface="Inter"/>
              </a:rPr>
              <a:t>los</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límites</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fijados</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por</a:t>
            </a:r>
            <a:r>
              <a:rPr lang="en-US" sz="2141" spc="-12" dirty="0">
                <a:solidFill>
                  <a:srgbClr val="119F3B"/>
                </a:solidFill>
                <a:latin typeface="Inter"/>
                <a:ea typeface="Inter"/>
                <a:cs typeface="Inter"/>
                <a:sym typeface="Inter"/>
              </a:rPr>
              <a:t> la </a:t>
            </a:r>
            <a:r>
              <a:rPr lang="en-US" sz="2141" spc="-12" dirty="0" err="1">
                <a:solidFill>
                  <a:srgbClr val="119F3B"/>
                </a:solidFill>
                <a:latin typeface="Inter"/>
                <a:ea typeface="Inter"/>
                <a:cs typeface="Inter"/>
                <a:sym typeface="Inter"/>
              </a:rPr>
              <a:t>Constitución</a:t>
            </a:r>
            <a:r>
              <a:rPr lang="en-US" sz="2141" spc="-12" dirty="0">
                <a:solidFill>
                  <a:srgbClr val="119F3B"/>
                </a:solidFill>
                <a:latin typeface="Inter"/>
                <a:ea typeface="Inter"/>
                <a:cs typeface="Inter"/>
                <a:sym typeface="Inter"/>
              </a:rPr>
              <a:t> y las </a:t>
            </a:r>
            <a:r>
              <a:rPr lang="en-US" sz="2141" spc="-12" dirty="0" err="1">
                <a:solidFill>
                  <a:srgbClr val="119F3B"/>
                </a:solidFill>
                <a:latin typeface="Inter"/>
                <a:ea typeface="Inter"/>
                <a:cs typeface="Inter"/>
                <a:sym typeface="Inter"/>
              </a:rPr>
              <a:t>leyes</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en</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orden</a:t>
            </a:r>
            <a:r>
              <a:rPr lang="en-US" sz="2141" spc="-12" dirty="0">
                <a:solidFill>
                  <a:srgbClr val="119F3B"/>
                </a:solidFill>
                <a:latin typeface="Inter"/>
                <a:ea typeface="Inter"/>
                <a:cs typeface="Inter"/>
                <a:sym typeface="Inter"/>
              </a:rPr>
              <a:t> a disponer de </a:t>
            </a:r>
            <a:r>
              <a:rPr lang="en-US" sz="2141" spc="-12" dirty="0" err="1">
                <a:solidFill>
                  <a:srgbClr val="119F3B"/>
                </a:solidFill>
                <a:latin typeface="Inter"/>
                <a:ea typeface="Inter"/>
                <a:cs typeface="Inter"/>
                <a:sym typeface="Inter"/>
              </a:rPr>
              <a:t>instrumentos</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eficientes</a:t>
            </a:r>
            <a:r>
              <a:rPr lang="en-US" sz="2141" spc="-12" dirty="0">
                <a:solidFill>
                  <a:srgbClr val="119F3B"/>
                </a:solidFill>
                <a:latin typeface="Inter"/>
                <a:ea typeface="Inter"/>
                <a:cs typeface="Inter"/>
                <a:sym typeface="Inter"/>
              </a:rPr>
              <a:t> para </a:t>
            </a:r>
            <a:r>
              <a:rPr lang="en-US" sz="2141" spc="-12" dirty="0" err="1">
                <a:solidFill>
                  <a:srgbClr val="119F3B"/>
                </a:solidFill>
                <a:latin typeface="Inter"/>
                <a:ea typeface="Inter"/>
                <a:cs typeface="Inter"/>
                <a:sym typeface="Inter"/>
              </a:rPr>
              <a:t>orientar</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el</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desarrollo</a:t>
            </a:r>
            <a:r>
              <a:rPr lang="en-US" sz="2141" spc="-12" dirty="0">
                <a:solidFill>
                  <a:srgbClr val="119F3B"/>
                </a:solidFill>
                <a:latin typeface="Inter"/>
                <a:ea typeface="Inter"/>
                <a:cs typeface="Inter"/>
                <a:sym typeface="Inter"/>
              </a:rPr>
              <a:t> del </a:t>
            </a:r>
            <a:r>
              <a:rPr lang="en-US" sz="2141" spc="-12" dirty="0" err="1">
                <a:solidFill>
                  <a:srgbClr val="119F3B"/>
                </a:solidFill>
                <a:latin typeface="Inter"/>
                <a:ea typeface="Inter"/>
                <a:cs typeface="Inter"/>
                <a:sym typeface="Inter"/>
              </a:rPr>
              <a:t>territorio</a:t>
            </a:r>
            <a:r>
              <a:rPr lang="en-US" sz="2141" spc="-12" dirty="0">
                <a:solidFill>
                  <a:srgbClr val="119F3B"/>
                </a:solidFill>
                <a:latin typeface="Inter"/>
                <a:ea typeface="Inter"/>
                <a:cs typeface="Inter"/>
                <a:sym typeface="Inter"/>
              </a:rPr>
              <a:t> bajo </a:t>
            </a:r>
            <a:r>
              <a:rPr lang="en-US" sz="2141" spc="-12" dirty="0" err="1">
                <a:solidFill>
                  <a:srgbClr val="119F3B"/>
                </a:solidFill>
                <a:latin typeface="Inter"/>
                <a:ea typeface="Inter"/>
                <a:cs typeface="Inter"/>
                <a:sym typeface="Inter"/>
              </a:rPr>
              <a:t>su</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jurisdicción</a:t>
            </a:r>
            <a:r>
              <a:rPr lang="en-US" sz="2141" spc="-12" dirty="0">
                <a:solidFill>
                  <a:srgbClr val="119F3B"/>
                </a:solidFill>
                <a:latin typeface="Inter"/>
                <a:ea typeface="Inter"/>
                <a:cs typeface="Inter"/>
                <a:sym typeface="Inter"/>
              </a:rPr>
              <a:t> y regular la </a:t>
            </a:r>
            <a:r>
              <a:rPr lang="en-US" sz="2141" spc="-12" dirty="0" err="1">
                <a:solidFill>
                  <a:srgbClr val="119F3B"/>
                </a:solidFill>
                <a:latin typeface="Inter"/>
                <a:ea typeface="Inter"/>
                <a:cs typeface="Inter"/>
                <a:sym typeface="Inter"/>
              </a:rPr>
              <a:t>utilización</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transformación</a:t>
            </a:r>
            <a:r>
              <a:rPr lang="en-US" sz="2141" spc="-12" dirty="0">
                <a:solidFill>
                  <a:srgbClr val="119F3B"/>
                </a:solidFill>
                <a:latin typeface="Inter"/>
                <a:ea typeface="Inter"/>
                <a:cs typeface="Inter"/>
                <a:sym typeface="Inter"/>
              </a:rPr>
              <a:t> y </a:t>
            </a:r>
            <a:r>
              <a:rPr lang="en-US" sz="2141" spc="-12" dirty="0" err="1">
                <a:solidFill>
                  <a:srgbClr val="119F3B"/>
                </a:solidFill>
                <a:latin typeface="Inter"/>
                <a:ea typeface="Inter"/>
                <a:cs typeface="Inter"/>
                <a:sym typeface="Inter"/>
              </a:rPr>
              <a:t>ocupación</a:t>
            </a:r>
            <a:r>
              <a:rPr lang="en-US" sz="2141" spc="-12" dirty="0">
                <a:solidFill>
                  <a:srgbClr val="119F3B"/>
                </a:solidFill>
                <a:latin typeface="Inter"/>
                <a:ea typeface="Inter"/>
                <a:cs typeface="Inter"/>
                <a:sym typeface="Inter"/>
              </a:rPr>
              <a:t> del </a:t>
            </a:r>
            <a:r>
              <a:rPr lang="en-US" sz="2141" spc="-12" dirty="0" err="1">
                <a:solidFill>
                  <a:srgbClr val="119F3B"/>
                </a:solidFill>
                <a:latin typeface="Inter"/>
                <a:ea typeface="Inter"/>
                <a:cs typeface="Inter"/>
                <a:sym typeface="Inter"/>
              </a:rPr>
              <a:t>espacio</a:t>
            </a:r>
            <a:r>
              <a:rPr lang="en-US" sz="2141" spc="-12" dirty="0">
                <a:solidFill>
                  <a:srgbClr val="119F3B"/>
                </a:solidFill>
                <a:latin typeface="Inter"/>
                <a:ea typeface="Inter"/>
                <a:cs typeface="Inter"/>
                <a:sym typeface="Inter"/>
              </a:rPr>
              <a:t>, de </a:t>
            </a:r>
            <a:r>
              <a:rPr lang="en-US" sz="2141" spc="-12" dirty="0" err="1">
                <a:solidFill>
                  <a:srgbClr val="119F3B"/>
                </a:solidFill>
                <a:latin typeface="Inter"/>
                <a:ea typeface="Inter"/>
                <a:cs typeface="Inter"/>
                <a:sym typeface="Inter"/>
              </a:rPr>
              <a:t>acuerdo</a:t>
            </a:r>
            <a:r>
              <a:rPr lang="en-US" sz="2141" spc="-12" dirty="0">
                <a:solidFill>
                  <a:srgbClr val="119F3B"/>
                </a:solidFill>
                <a:latin typeface="Inter"/>
                <a:ea typeface="Inter"/>
                <a:cs typeface="Inter"/>
                <a:sym typeface="Inter"/>
              </a:rPr>
              <a:t> con las </a:t>
            </a:r>
            <a:r>
              <a:rPr lang="en-US" sz="2141" spc="-12" dirty="0" err="1">
                <a:solidFill>
                  <a:srgbClr val="119F3B"/>
                </a:solidFill>
                <a:latin typeface="Inter"/>
                <a:ea typeface="Inter"/>
                <a:cs typeface="Inter"/>
                <a:sym typeface="Inter"/>
              </a:rPr>
              <a:t>estrategias</a:t>
            </a:r>
            <a:r>
              <a:rPr lang="en-US" sz="2141" spc="-12" dirty="0">
                <a:solidFill>
                  <a:srgbClr val="119F3B"/>
                </a:solidFill>
                <a:latin typeface="Inter"/>
                <a:ea typeface="Inter"/>
                <a:cs typeface="Inter"/>
                <a:sym typeface="Inter"/>
              </a:rPr>
              <a:t> de </a:t>
            </a:r>
            <a:r>
              <a:rPr lang="en-US" sz="2141" spc="-12" dirty="0" err="1">
                <a:solidFill>
                  <a:srgbClr val="119F3B"/>
                </a:solidFill>
                <a:latin typeface="Inter"/>
                <a:ea typeface="Inter"/>
                <a:cs typeface="Inter"/>
                <a:sym typeface="Inter"/>
              </a:rPr>
              <a:t>desarrollo</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socioeconómico</a:t>
            </a:r>
            <a:r>
              <a:rPr lang="en-US" sz="2141" spc="-12" dirty="0">
                <a:solidFill>
                  <a:srgbClr val="119F3B"/>
                </a:solidFill>
                <a:latin typeface="Inter"/>
                <a:ea typeface="Inter"/>
                <a:cs typeface="Inter"/>
                <a:sym typeface="Inter"/>
              </a:rPr>
              <a:t> y </a:t>
            </a:r>
            <a:r>
              <a:rPr lang="en-US" sz="2141" spc="-12" dirty="0" err="1">
                <a:solidFill>
                  <a:srgbClr val="119F3B"/>
                </a:solidFill>
                <a:latin typeface="Inter"/>
                <a:ea typeface="Inter"/>
                <a:cs typeface="Inter"/>
                <a:sym typeface="Inter"/>
              </a:rPr>
              <a:t>en</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armonía</a:t>
            </a:r>
            <a:r>
              <a:rPr lang="en-US" sz="2141" spc="-12" dirty="0">
                <a:solidFill>
                  <a:srgbClr val="119F3B"/>
                </a:solidFill>
                <a:latin typeface="Inter"/>
                <a:ea typeface="Inter"/>
                <a:cs typeface="Inter"/>
                <a:sym typeface="Inter"/>
              </a:rPr>
              <a:t> con </a:t>
            </a:r>
            <a:r>
              <a:rPr lang="en-US" sz="2141" spc="-12" dirty="0" err="1">
                <a:solidFill>
                  <a:srgbClr val="119F3B"/>
                </a:solidFill>
                <a:latin typeface="Inter"/>
                <a:ea typeface="Inter"/>
                <a:cs typeface="Inter"/>
                <a:sym typeface="Inter"/>
              </a:rPr>
              <a:t>el</a:t>
            </a:r>
            <a:r>
              <a:rPr lang="en-US" sz="2141" spc="-12" dirty="0">
                <a:solidFill>
                  <a:srgbClr val="119F3B"/>
                </a:solidFill>
                <a:latin typeface="Inter"/>
                <a:ea typeface="Inter"/>
                <a:cs typeface="Inter"/>
                <a:sym typeface="Inter"/>
              </a:rPr>
              <a:t> medio </a:t>
            </a:r>
            <a:r>
              <a:rPr lang="en-US" sz="2141" spc="-12" dirty="0" err="1">
                <a:solidFill>
                  <a:srgbClr val="119F3B"/>
                </a:solidFill>
                <a:latin typeface="Inter"/>
                <a:ea typeface="Inter"/>
                <a:cs typeface="Inter"/>
                <a:sym typeface="Inter"/>
              </a:rPr>
              <a:t>ambiente</a:t>
            </a:r>
            <a:r>
              <a:rPr lang="en-US" sz="2141" spc="-12" dirty="0">
                <a:solidFill>
                  <a:srgbClr val="119F3B"/>
                </a:solidFill>
                <a:latin typeface="Inter"/>
                <a:ea typeface="Inter"/>
                <a:cs typeface="Inter"/>
                <a:sym typeface="Inter"/>
              </a:rPr>
              <a:t> y las </a:t>
            </a:r>
            <a:r>
              <a:rPr lang="en-US" sz="2141" spc="-12" dirty="0" err="1">
                <a:solidFill>
                  <a:srgbClr val="119F3B"/>
                </a:solidFill>
                <a:latin typeface="Inter"/>
                <a:ea typeface="Inter"/>
                <a:cs typeface="Inter"/>
                <a:sym typeface="Inter"/>
              </a:rPr>
              <a:t>tradiciones</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históricas</a:t>
            </a:r>
            <a:r>
              <a:rPr lang="en-US" sz="2141" spc="-12" dirty="0">
                <a:solidFill>
                  <a:srgbClr val="119F3B"/>
                </a:solidFill>
                <a:latin typeface="Inter"/>
                <a:ea typeface="Inter"/>
                <a:cs typeface="Inter"/>
                <a:sym typeface="Inter"/>
              </a:rPr>
              <a:t> y </a:t>
            </a:r>
            <a:r>
              <a:rPr lang="en-US" sz="2141" spc="-12" dirty="0" err="1">
                <a:solidFill>
                  <a:srgbClr val="119F3B"/>
                </a:solidFill>
                <a:latin typeface="Inter"/>
                <a:ea typeface="Inter"/>
                <a:cs typeface="Inter"/>
                <a:sym typeface="Inter"/>
              </a:rPr>
              <a:t>culturales</a:t>
            </a:r>
            <a:r>
              <a:rPr lang="en-US" sz="2141" spc="-12" dirty="0">
                <a:solidFill>
                  <a:srgbClr val="119F3B"/>
                </a:solidFill>
                <a:latin typeface="Inter"/>
                <a:ea typeface="Inter"/>
                <a:cs typeface="Inter"/>
                <a:sym typeface="Inter"/>
              </a:rPr>
              <a:t> (art. 5 Ley 388 de 1997).</a:t>
            </a:r>
          </a:p>
        </p:txBody>
      </p:sp>
      <p:sp>
        <p:nvSpPr>
          <p:cNvPr id="34" name="TextBox 34"/>
          <p:cNvSpPr txBox="1"/>
          <p:nvPr/>
        </p:nvSpPr>
        <p:spPr>
          <a:xfrm>
            <a:off x="12986445" y="8189286"/>
            <a:ext cx="3956602" cy="789305"/>
          </a:xfrm>
          <a:prstGeom prst="rect">
            <a:avLst/>
          </a:prstGeom>
        </p:spPr>
        <p:txBody>
          <a:bodyPr lIns="0" tIns="0" rIns="0" bIns="0" rtlCol="0" anchor="t">
            <a:spAutoFit/>
          </a:bodyPr>
          <a:lstStyle/>
          <a:p>
            <a:pPr marL="0" lvl="0" indent="0" algn="ctr">
              <a:lnSpc>
                <a:spcPts val="3220"/>
              </a:lnSpc>
            </a:pPr>
            <a:r>
              <a:rPr lang="en-US" sz="2300" spc="-13">
                <a:solidFill>
                  <a:srgbClr val="119F3B"/>
                </a:solidFill>
                <a:latin typeface="Inter"/>
                <a:ea typeface="Inter"/>
                <a:cs typeface="Inter"/>
                <a:sym typeface="Inter"/>
              </a:rPr>
              <a:t>Ministerio de vivienda ciudad y territorio </a:t>
            </a:r>
          </a:p>
        </p:txBody>
      </p:sp>
      <p:sp>
        <p:nvSpPr>
          <p:cNvPr id="35" name="TextBox 35"/>
          <p:cNvSpPr txBox="1"/>
          <p:nvPr/>
        </p:nvSpPr>
        <p:spPr>
          <a:xfrm>
            <a:off x="259634" y="6008400"/>
            <a:ext cx="7262162" cy="531550"/>
          </a:xfrm>
          <a:prstGeom prst="rect">
            <a:avLst/>
          </a:prstGeom>
        </p:spPr>
        <p:txBody>
          <a:bodyPr lIns="0" tIns="0" rIns="0" bIns="0" rtlCol="0" anchor="t">
            <a:spAutoFit/>
          </a:bodyPr>
          <a:lstStyle/>
          <a:p>
            <a:pPr marL="0" lvl="0" indent="0" algn="l">
              <a:lnSpc>
                <a:spcPts val="4334"/>
              </a:lnSpc>
            </a:pPr>
            <a:r>
              <a:rPr lang="en-US" sz="3052" b="1" spc="-18">
                <a:solidFill>
                  <a:srgbClr val="119F3B"/>
                </a:solidFill>
                <a:latin typeface="Inter Bold"/>
                <a:ea typeface="Inter Bold"/>
                <a:cs typeface="Inter Bold"/>
                <a:sym typeface="Inter Bold"/>
              </a:rPr>
              <a:t>¿Qué es el ordenamiento territorial?</a:t>
            </a:r>
          </a:p>
        </p:txBody>
      </p:sp>
      <p:sp>
        <p:nvSpPr>
          <p:cNvPr id="36" name="TextBox 36"/>
          <p:cNvSpPr txBox="1"/>
          <p:nvPr/>
        </p:nvSpPr>
        <p:spPr>
          <a:xfrm>
            <a:off x="12986445" y="7361742"/>
            <a:ext cx="3757855" cy="515747"/>
          </a:xfrm>
          <a:prstGeom prst="rect">
            <a:avLst/>
          </a:prstGeom>
        </p:spPr>
        <p:txBody>
          <a:bodyPr lIns="0" tIns="0" rIns="0" bIns="0" rtlCol="0" anchor="t">
            <a:spAutoFit/>
          </a:bodyPr>
          <a:lstStyle/>
          <a:p>
            <a:pPr marL="0" lvl="0" indent="0" algn="l">
              <a:lnSpc>
                <a:spcPts val="4285"/>
              </a:lnSpc>
            </a:pPr>
            <a:r>
              <a:rPr lang="en-US" sz="3018" b="1">
                <a:solidFill>
                  <a:srgbClr val="F9FAFD"/>
                </a:solidFill>
                <a:latin typeface="Inter Bold"/>
                <a:ea typeface="Inter Bold"/>
                <a:cs typeface="Inter Bold"/>
                <a:sym typeface="Inter Bold"/>
              </a:rPr>
              <a:t>Ente orientador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57" name="Imagen 56">
            <a:extLst>
              <a:ext uri="{FF2B5EF4-FFF2-40B4-BE49-F238E27FC236}">
                <a16:creationId xmlns:a16="http://schemas.microsoft.com/office/drawing/2014/main" id="{D3789EB9-F44E-4DA4-970E-B508A08503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30" y="0"/>
            <a:ext cx="18276520" cy="10280543"/>
          </a:xfrm>
          <a:prstGeom prst="rect">
            <a:avLst/>
          </a:prstGeom>
        </p:spPr>
      </p:pic>
      <p:pic>
        <p:nvPicPr>
          <p:cNvPr id="42" name="Imagen 41">
            <a:extLst>
              <a:ext uri="{FF2B5EF4-FFF2-40B4-BE49-F238E27FC236}">
                <a16:creationId xmlns:a16="http://schemas.microsoft.com/office/drawing/2014/main" id="{6F37904E-C077-47D1-B547-9683B97F8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98115" y="80557"/>
            <a:ext cx="3456755" cy="1485900"/>
          </a:xfrm>
          <a:prstGeom prst="rect">
            <a:avLst/>
          </a:prstGeom>
        </p:spPr>
      </p:pic>
      <p:pic>
        <p:nvPicPr>
          <p:cNvPr id="43" name="Imagen 42">
            <a:extLst>
              <a:ext uri="{FF2B5EF4-FFF2-40B4-BE49-F238E27FC236}">
                <a16:creationId xmlns:a16="http://schemas.microsoft.com/office/drawing/2014/main" id="{A7558060-0B59-4D69-B49B-D868822B85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493" b="51231"/>
          <a:stretch/>
        </p:blipFill>
        <p:spPr>
          <a:xfrm>
            <a:off x="11664778" y="6675707"/>
            <a:ext cx="6623222" cy="3680391"/>
          </a:xfrm>
          <a:prstGeom prst="rect">
            <a:avLst/>
          </a:prstGeom>
        </p:spPr>
      </p:pic>
      <p:sp>
        <p:nvSpPr>
          <p:cNvPr id="503" name="Google Shape;503;p54"/>
          <p:cNvSpPr txBox="1"/>
          <p:nvPr/>
        </p:nvSpPr>
        <p:spPr>
          <a:xfrm>
            <a:off x="441394" y="7293926"/>
            <a:ext cx="3568420" cy="1074600"/>
          </a:xfrm>
          <a:prstGeom prst="rect">
            <a:avLst/>
          </a:prstGeom>
          <a:noFill/>
          <a:ln>
            <a:noFill/>
          </a:ln>
        </p:spPr>
        <p:txBody>
          <a:bodyPr spcFirstLastPara="1" wrap="square" lIns="182850" tIns="182850" rIns="182850" bIns="182850" anchor="ctr" anchorCtr="0">
            <a:noAutofit/>
          </a:bodyPr>
          <a:lstStyle/>
          <a:p>
            <a:pPr algn="just" defTabSz="1828800">
              <a:buClr>
                <a:srgbClr val="000000"/>
              </a:buClr>
              <a:defRPr/>
            </a:pPr>
            <a:r>
              <a:rPr lang="es-CO" sz="1600" kern="0" dirty="0">
                <a:latin typeface="PT Sans"/>
                <a:ea typeface="PT Sans"/>
                <a:cs typeface="PT Sans"/>
                <a:sym typeface="PT Sans"/>
              </a:rPr>
              <a:t>L</a:t>
            </a:r>
            <a:r>
              <a:rPr lang="en" sz="1600" kern="0" dirty="0">
                <a:latin typeface="PT Sans"/>
                <a:ea typeface="PT Sans"/>
                <a:cs typeface="PT Sans"/>
                <a:sym typeface="PT Sans"/>
              </a:rPr>
              <a:t>ey de desarrollo territorial: Define el OT como el conjunto de acciones politico administrativas de planifcación fisica </a:t>
            </a:r>
            <a:endParaRPr sz="1600" kern="0" dirty="0">
              <a:latin typeface="PT Sans"/>
              <a:ea typeface="PT Sans"/>
              <a:cs typeface="PT Sans"/>
              <a:sym typeface="PT Sans"/>
            </a:endParaRPr>
          </a:p>
        </p:txBody>
      </p:sp>
      <p:sp>
        <p:nvSpPr>
          <p:cNvPr id="504" name="Google Shape;504;p54"/>
          <p:cNvSpPr txBox="1"/>
          <p:nvPr/>
        </p:nvSpPr>
        <p:spPr>
          <a:xfrm>
            <a:off x="532768" y="6686212"/>
            <a:ext cx="3302868" cy="567000"/>
          </a:xfrm>
          <a:prstGeom prst="rect">
            <a:avLst/>
          </a:prstGeom>
          <a:noFill/>
          <a:ln>
            <a:noFill/>
          </a:ln>
        </p:spPr>
        <p:txBody>
          <a:bodyPr spcFirstLastPara="1" wrap="square" lIns="182850" tIns="182850" rIns="182850" bIns="182850" anchor="ctr" anchorCtr="0">
            <a:noAutofit/>
          </a:bodyPr>
          <a:lstStyle/>
          <a:p>
            <a:pPr defTabSz="1828800">
              <a:buClr>
                <a:srgbClr val="000000"/>
              </a:buClr>
              <a:defRPr/>
            </a:pPr>
            <a:r>
              <a:rPr lang="en" b="1" dirty="0">
                <a:latin typeface="Pathway Gothic One"/>
                <a:ea typeface="Pathway Gothic One"/>
                <a:cs typeface="Pathway Gothic One"/>
                <a:sym typeface="Pathway Gothic One"/>
              </a:rPr>
              <a:t>Ley 388 de 1997 y Decreto 879 1998</a:t>
            </a:r>
            <a:endParaRPr b="1" kern="0" dirty="0">
              <a:latin typeface="Pathway Gothic One"/>
              <a:ea typeface="Pathway Gothic One"/>
              <a:cs typeface="Pathway Gothic One"/>
              <a:sym typeface="Pathway Gothic One"/>
            </a:endParaRPr>
          </a:p>
        </p:txBody>
      </p:sp>
      <p:grpSp>
        <p:nvGrpSpPr>
          <p:cNvPr id="507" name="Google Shape;507;p54"/>
          <p:cNvGrpSpPr/>
          <p:nvPr/>
        </p:nvGrpSpPr>
        <p:grpSpPr>
          <a:xfrm>
            <a:off x="601518" y="3644401"/>
            <a:ext cx="8108988" cy="3515454"/>
            <a:chOff x="1050700" y="1467750"/>
            <a:chExt cx="5653250" cy="2207875"/>
          </a:xfrm>
          <a:solidFill>
            <a:srgbClr val="FFD002"/>
          </a:solidFill>
        </p:grpSpPr>
        <p:sp>
          <p:nvSpPr>
            <p:cNvPr id="508" name="Google Shape;508;p54"/>
            <p:cNvSpPr/>
            <p:nvPr/>
          </p:nvSpPr>
          <p:spPr>
            <a:xfrm rot="5400000">
              <a:off x="3862900" y="-254850"/>
              <a:ext cx="28800" cy="5653200"/>
            </a:xfrm>
            <a:prstGeom prst="rect">
              <a:avLst/>
            </a:prstGeom>
            <a:grpFill/>
            <a:ln>
              <a:noFill/>
            </a:ln>
          </p:spPr>
          <p:txBody>
            <a:bodyPr spcFirstLastPara="1" wrap="square" lIns="182850" tIns="182850" rIns="182850" bIns="182850" anchor="ctr" anchorCtr="0">
              <a:noAutofit/>
            </a:bodyPr>
            <a:lstStyle/>
            <a:p>
              <a:pPr defTabSz="1828800">
                <a:buClr>
                  <a:srgbClr val="000000"/>
                </a:buClr>
                <a:defRPr/>
              </a:pPr>
              <a:endParaRPr sz="2800" kern="0">
                <a:solidFill>
                  <a:srgbClr val="000000"/>
                </a:solidFill>
                <a:latin typeface="Arial"/>
                <a:cs typeface="Arial"/>
                <a:sym typeface="Arial"/>
              </a:endParaRPr>
            </a:p>
          </p:txBody>
        </p:sp>
        <p:sp>
          <p:nvSpPr>
            <p:cNvPr id="509" name="Google Shape;509;p54"/>
            <p:cNvSpPr/>
            <p:nvPr/>
          </p:nvSpPr>
          <p:spPr>
            <a:xfrm rot="10800000">
              <a:off x="5517950" y="1467750"/>
              <a:ext cx="28800" cy="1104000"/>
            </a:xfrm>
            <a:prstGeom prst="rect">
              <a:avLst/>
            </a:prstGeom>
            <a:grpFill/>
            <a:ln>
              <a:noFill/>
            </a:ln>
          </p:spPr>
          <p:txBody>
            <a:bodyPr spcFirstLastPara="1" wrap="square" lIns="182850" tIns="182850" rIns="182850" bIns="182850" anchor="ctr" anchorCtr="0">
              <a:noAutofit/>
            </a:bodyPr>
            <a:lstStyle/>
            <a:p>
              <a:pPr defTabSz="1828800">
                <a:buClr>
                  <a:srgbClr val="000000"/>
                </a:buClr>
                <a:defRPr/>
              </a:pPr>
              <a:endParaRPr sz="2800" kern="0">
                <a:solidFill>
                  <a:srgbClr val="000000"/>
                </a:solidFill>
                <a:latin typeface="Arial"/>
                <a:cs typeface="Arial"/>
                <a:sym typeface="Arial"/>
              </a:endParaRPr>
            </a:p>
          </p:txBody>
        </p:sp>
        <p:sp>
          <p:nvSpPr>
            <p:cNvPr id="510" name="Google Shape;510;p54"/>
            <p:cNvSpPr/>
            <p:nvPr/>
          </p:nvSpPr>
          <p:spPr>
            <a:xfrm rot="10800000">
              <a:off x="6675150" y="2571624"/>
              <a:ext cx="28800" cy="1100400"/>
            </a:xfrm>
            <a:prstGeom prst="rect">
              <a:avLst/>
            </a:prstGeom>
            <a:grpFill/>
            <a:ln>
              <a:noFill/>
            </a:ln>
          </p:spPr>
          <p:txBody>
            <a:bodyPr spcFirstLastPara="1" wrap="square" lIns="182850" tIns="182850" rIns="182850" bIns="182850" anchor="ctr" anchorCtr="0">
              <a:noAutofit/>
            </a:bodyPr>
            <a:lstStyle/>
            <a:p>
              <a:pPr defTabSz="1828800">
                <a:buClr>
                  <a:srgbClr val="000000"/>
                </a:buClr>
                <a:defRPr/>
              </a:pPr>
              <a:endParaRPr sz="2800" kern="0">
                <a:solidFill>
                  <a:srgbClr val="000000"/>
                </a:solidFill>
                <a:latin typeface="Arial"/>
                <a:cs typeface="Arial"/>
                <a:sym typeface="Arial"/>
              </a:endParaRPr>
            </a:p>
          </p:txBody>
        </p:sp>
        <p:sp>
          <p:nvSpPr>
            <p:cNvPr id="511" name="Google Shape;511;p54"/>
            <p:cNvSpPr/>
            <p:nvPr/>
          </p:nvSpPr>
          <p:spPr>
            <a:xfrm rot="10800000">
              <a:off x="3944813" y="2571624"/>
              <a:ext cx="28800" cy="1100400"/>
            </a:xfrm>
            <a:prstGeom prst="rect">
              <a:avLst/>
            </a:prstGeom>
            <a:grpFill/>
            <a:ln>
              <a:noFill/>
            </a:ln>
          </p:spPr>
          <p:txBody>
            <a:bodyPr spcFirstLastPara="1" wrap="square" lIns="182850" tIns="182850" rIns="182850" bIns="182850" anchor="ctr" anchorCtr="0">
              <a:noAutofit/>
            </a:bodyPr>
            <a:lstStyle/>
            <a:p>
              <a:pPr defTabSz="1828800">
                <a:buClr>
                  <a:srgbClr val="000000"/>
                </a:buClr>
                <a:defRPr/>
              </a:pPr>
              <a:endParaRPr sz="2800" kern="0">
                <a:solidFill>
                  <a:srgbClr val="000000"/>
                </a:solidFill>
                <a:latin typeface="Arial"/>
                <a:cs typeface="Arial"/>
                <a:sym typeface="Arial"/>
              </a:endParaRPr>
            </a:p>
          </p:txBody>
        </p:sp>
        <p:sp>
          <p:nvSpPr>
            <p:cNvPr id="512" name="Google Shape;512;p54"/>
            <p:cNvSpPr/>
            <p:nvPr/>
          </p:nvSpPr>
          <p:spPr>
            <a:xfrm rot="10800000">
              <a:off x="1050875" y="2575225"/>
              <a:ext cx="28800" cy="1100400"/>
            </a:xfrm>
            <a:prstGeom prst="rect">
              <a:avLst/>
            </a:prstGeom>
            <a:grpFill/>
            <a:ln>
              <a:noFill/>
            </a:ln>
          </p:spPr>
          <p:txBody>
            <a:bodyPr spcFirstLastPara="1" wrap="square" lIns="182850" tIns="182850" rIns="182850" bIns="182850" anchor="ctr" anchorCtr="0">
              <a:noAutofit/>
            </a:bodyPr>
            <a:lstStyle/>
            <a:p>
              <a:pPr defTabSz="1828800">
                <a:buClr>
                  <a:srgbClr val="000000"/>
                </a:buClr>
                <a:defRPr/>
              </a:pPr>
              <a:endParaRPr sz="2800" kern="0">
                <a:solidFill>
                  <a:srgbClr val="000000"/>
                </a:solidFill>
                <a:latin typeface="Arial"/>
                <a:cs typeface="Arial"/>
                <a:sym typeface="Arial"/>
              </a:endParaRPr>
            </a:p>
          </p:txBody>
        </p:sp>
        <p:sp>
          <p:nvSpPr>
            <p:cNvPr id="513" name="Google Shape;513;p54"/>
            <p:cNvSpPr/>
            <p:nvPr/>
          </p:nvSpPr>
          <p:spPr>
            <a:xfrm rot="10800000">
              <a:off x="2569500" y="1467750"/>
              <a:ext cx="28800" cy="1104000"/>
            </a:xfrm>
            <a:prstGeom prst="rect">
              <a:avLst/>
            </a:prstGeom>
            <a:grpFill/>
            <a:ln>
              <a:noFill/>
            </a:ln>
          </p:spPr>
          <p:txBody>
            <a:bodyPr spcFirstLastPara="1" wrap="square" lIns="182850" tIns="182850" rIns="182850" bIns="182850" anchor="ctr" anchorCtr="0">
              <a:noAutofit/>
            </a:bodyPr>
            <a:lstStyle/>
            <a:p>
              <a:pPr defTabSz="1828800">
                <a:buClr>
                  <a:srgbClr val="000000"/>
                </a:buClr>
                <a:defRPr/>
              </a:pPr>
              <a:endParaRPr sz="2800" kern="0">
                <a:solidFill>
                  <a:srgbClr val="000000"/>
                </a:solidFill>
                <a:latin typeface="Arial"/>
                <a:cs typeface="Arial"/>
                <a:sym typeface="Arial"/>
              </a:endParaRPr>
            </a:p>
          </p:txBody>
        </p:sp>
      </p:grpSp>
      <p:sp>
        <p:nvSpPr>
          <p:cNvPr id="515" name="Google Shape;515;p54"/>
          <p:cNvSpPr/>
          <p:nvPr/>
        </p:nvSpPr>
        <p:spPr>
          <a:xfrm>
            <a:off x="284479" y="6163732"/>
            <a:ext cx="317038" cy="1003936"/>
          </a:xfrm>
          <a:prstGeom prst="rect">
            <a:avLst/>
          </a:prstGeom>
          <a:solidFill>
            <a:srgbClr val="24A642"/>
          </a:solidFill>
          <a:ln>
            <a:noFill/>
          </a:ln>
        </p:spPr>
        <p:txBody>
          <a:bodyPr spcFirstLastPara="1" wrap="square" lIns="182850" tIns="182850" rIns="182850" bIns="182850" anchor="ctr" anchorCtr="0">
            <a:noAutofit/>
          </a:bodyPr>
          <a:lstStyle/>
          <a:p>
            <a:pPr defTabSz="1828800">
              <a:buClr>
                <a:srgbClr val="000000"/>
              </a:buClr>
              <a:defRPr/>
            </a:pPr>
            <a:endParaRPr sz="2800" kern="0">
              <a:solidFill>
                <a:srgbClr val="000000"/>
              </a:solidFill>
              <a:latin typeface="Arial"/>
              <a:cs typeface="Arial"/>
              <a:sym typeface="Arial"/>
            </a:endParaRPr>
          </a:p>
        </p:txBody>
      </p:sp>
      <p:sp>
        <p:nvSpPr>
          <p:cNvPr id="48" name="Google Shape;504;p54"/>
          <p:cNvSpPr txBox="1"/>
          <p:nvPr/>
        </p:nvSpPr>
        <p:spPr>
          <a:xfrm>
            <a:off x="2792100" y="3459990"/>
            <a:ext cx="3302868" cy="567000"/>
          </a:xfrm>
          <a:prstGeom prst="rect">
            <a:avLst/>
          </a:prstGeom>
          <a:noFill/>
          <a:ln>
            <a:noFill/>
          </a:ln>
        </p:spPr>
        <p:txBody>
          <a:bodyPr spcFirstLastPara="1" wrap="square" lIns="182850" tIns="182850" rIns="182850" bIns="182850" anchor="ctr" anchorCtr="0">
            <a:noAutofit/>
          </a:bodyPr>
          <a:lstStyle/>
          <a:p>
            <a:pPr defTabSz="1828800">
              <a:buClr>
                <a:srgbClr val="000000"/>
              </a:buClr>
              <a:defRPr/>
            </a:pPr>
            <a:r>
              <a:rPr lang="en" b="1" dirty="0">
                <a:latin typeface="Pathway Gothic One"/>
                <a:ea typeface="Pathway Gothic One"/>
                <a:cs typeface="Pathway Gothic One"/>
                <a:sym typeface="Pathway Gothic One"/>
              </a:rPr>
              <a:t>Decreto 4002 de 2004</a:t>
            </a:r>
            <a:endParaRPr b="1" kern="0" dirty="0">
              <a:latin typeface="Pathway Gothic One"/>
              <a:ea typeface="Pathway Gothic One"/>
              <a:cs typeface="Pathway Gothic One"/>
              <a:sym typeface="Pathway Gothic One"/>
            </a:endParaRPr>
          </a:p>
        </p:txBody>
      </p:sp>
      <p:sp>
        <p:nvSpPr>
          <p:cNvPr id="49" name="Google Shape;503;p54"/>
          <p:cNvSpPr txBox="1"/>
          <p:nvPr/>
        </p:nvSpPr>
        <p:spPr>
          <a:xfrm>
            <a:off x="2698808" y="3824722"/>
            <a:ext cx="3396160" cy="1074600"/>
          </a:xfrm>
          <a:prstGeom prst="rect">
            <a:avLst/>
          </a:prstGeom>
          <a:noFill/>
          <a:ln>
            <a:noFill/>
          </a:ln>
        </p:spPr>
        <p:txBody>
          <a:bodyPr spcFirstLastPara="1" wrap="square" lIns="182850" tIns="182850" rIns="182850" bIns="182850" anchor="ctr" anchorCtr="0">
            <a:noAutofit/>
          </a:bodyPr>
          <a:lstStyle/>
          <a:p>
            <a:pPr algn="just" defTabSz="1828800">
              <a:buClr>
                <a:srgbClr val="000000"/>
              </a:buClr>
              <a:defRPr/>
            </a:pPr>
            <a:r>
              <a:rPr lang="es-CO" sz="1600" dirty="0">
                <a:latin typeface="PT Sans"/>
                <a:ea typeface="PT Sans"/>
                <a:cs typeface="PT Sans"/>
                <a:sym typeface="PT Sans"/>
              </a:rPr>
              <a:t>Revisión y modificación de los planes de</a:t>
            </a:r>
            <a:r>
              <a:rPr lang="es-CO" sz="1600" kern="0" dirty="0">
                <a:latin typeface="PT Sans"/>
                <a:ea typeface="PT Sans"/>
                <a:cs typeface="PT Sans"/>
                <a:sym typeface="PT Sans"/>
              </a:rPr>
              <a:t> ordenamiento territorial (POT) </a:t>
            </a:r>
            <a:endParaRPr sz="1600" kern="0" dirty="0">
              <a:latin typeface="PT Sans"/>
              <a:ea typeface="PT Sans"/>
              <a:cs typeface="PT Sans"/>
              <a:sym typeface="PT Sans"/>
            </a:endParaRPr>
          </a:p>
        </p:txBody>
      </p:sp>
      <p:sp>
        <p:nvSpPr>
          <p:cNvPr id="50" name="Google Shape;504;p54"/>
          <p:cNvSpPr txBox="1"/>
          <p:nvPr/>
        </p:nvSpPr>
        <p:spPr>
          <a:xfrm>
            <a:off x="4687811" y="6602812"/>
            <a:ext cx="3279182" cy="567000"/>
          </a:xfrm>
          <a:prstGeom prst="rect">
            <a:avLst/>
          </a:prstGeom>
          <a:noFill/>
          <a:ln>
            <a:noFill/>
          </a:ln>
        </p:spPr>
        <p:txBody>
          <a:bodyPr spcFirstLastPara="1" wrap="square" lIns="182850" tIns="182850" rIns="182850" bIns="182850" anchor="ctr" anchorCtr="0">
            <a:noAutofit/>
          </a:bodyPr>
          <a:lstStyle/>
          <a:p>
            <a:pPr defTabSz="1828800">
              <a:buClr>
                <a:srgbClr val="000000"/>
              </a:buClr>
              <a:defRPr/>
            </a:pPr>
            <a:r>
              <a:rPr lang="en" b="1" dirty="0">
                <a:latin typeface="Pathway Gothic One"/>
                <a:ea typeface="Pathway Gothic One"/>
                <a:cs typeface="Pathway Gothic One"/>
                <a:sym typeface="Pathway Gothic One"/>
              </a:rPr>
              <a:t>Decreto 097, 3600 Y 4066 </a:t>
            </a:r>
          </a:p>
          <a:p>
            <a:pPr defTabSz="1828800">
              <a:buClr>
                <a:srgbClr val="000000"/>
              </a:buClr>
              <a:defRPr/>
            </a:pPr>
            <a:r>
              <a:rPr lang="en" b="1" kern="0" dirty="0">
                <a:latin typeface="Pathway Gothic One"/>
                <a:ea typeface="Pathway Gothic One"/>
                <a:cs typeface="Pathway Gothic One"/>
                <a:sym typeface="Pathway Gothic One"/>
              </a:rPr>
              <a:t>(2006,2007,2008)</a:t>
            </a:r>
            <a:endParaRPr b="1" kern="0" dirty="0">
              <a:latin typeface="Pathway Gothic One"/>
              <a:ea typeface="Pathway Gothic One"/>
              <a:cs typeface="Pathway Gothic One"/>
              <a:sym typeface="Pathway Gothic One"/>
            </a:endParaRPr>
          </a:p>
        </p:txBody>
      </p:sp>
      <p:sp>
        <p:nvSpPr>
          <p:cNvPr id="51" name="Google Shape;503;p54"/>
          <p:cNvSpPr txBox="1"/>
          <p:nvPr/>
        </p:nvSpPr>
        <p:spPr>
          <a:xfrm>
            <a:off x="4671774" y="7194836"/>
            <a:ext cx="3295220" cy="1074600"/>
          </a:xfrm>
          <a:prstGeom prst="rect">
            <a:avLst/>
          </a:prstGeom>
          <a:noFill/>
          <a:ln>
            <a:noFill/>
          </a:ln>
        </p:spPr>
        <p:txBody>
          <a:bodyPr spcFirstLastPara="1" wrap="square" lIns="182850" tIns="182850" rIns="182850" bIns="182850" anchor="ctr" anchorCtr="0">
            <a:noAutofit/>
          </a:bodyPr>
          <a:lstStyle/>
          <a:p>
            <a:pPr algn="just" defTabSz="1828800">
              <a:buClr>
                <a:srgbClr val="000000"/>
              </a:buClr>
              <a:defRPr/>
            </a:pPr>
            <a:r>
              <a:rPr lang="es-CO" sz="1600" dirty="0">
                <a:latin typeface="PT Sans"/>
                <a:ea typeface="PT Sans"/>
                <a:cs typeface="PT Sans"/>
                <a:sym typeface="PT Sans"/>
              </a:rPr>
              <a:t>Ordenamiento del suelo rural y desarrollo de actuaciones urbanísticas de parcelación </a:t>
            </a:r>
            <a:endParaRPr sz="1600" kern="0" dirty="0">
              <a:latin typeface="PT Sans"/>
              <a:ea typeface="PT Sans"/>
              <a:cs typeface="PT Sans"/>
              <a:sym typeface="PT Sans"/>
            </a:endParaRPr>
          </a:p>
        </p:txBody>
      </p:sp>
      <p:sp>
        <p:nvSpPr>
          <p:cNvPr id="52" name="Google Shape;504;p54"/>
          <p:cNvSpPr txBox="1"/>
          <p:nvPr/>
        </p:nvSpPr>
        <p:spPr>
          <a:xfrm>
            <a:off x="7016051" y="3399242"/>
            <a:ext cx="3279182" cy="567000"/>
          </a:xfrm>
          <a:prstGeom prst="rect">
            <a:avLst/>
          </a:prstGeom>
          <a:noFill/>
          <a:ln>
            <a:noFill/>
          </a:ln>
        </p:spPr>
        <p:txBody>
          <a:bodyPr spcFirstLastPara="1" wrap="square" lIns="182850" tIns="182850" rIns="182850" bIns="182850" anchor="ctr" anchorCtr="0">
            <a:noAutofit/>
          </a:bodyPr>
          <a:lstStyle/>
          <a:p>
            <a:pPr defTabSz="1828800">
              <a:buClr>
                <a:srgbClr val="000000"/>
              </a:buClr>
              <a:defRPr/>
            </a:pPr>
            <a:r>
              <a:rPr lang="en" b="1" dirty="0">
                <a:latin typeface="Pathway Gothic One"/>
                <a:ea typeface="Pathway Gothic One"/>
                <a:cs typeface="Pathway Gothic One"/>
                <a:sym typeface="Pathway Gothic One"/>
              </a:rPr>
              <a:t>Ley 1454 de 2011</a:t>
            </a:r>
            <a:endParaRPr b="1" kern="0" dirty="0">
              <a:latin typeface="Pathway Gothic One"/>
              <a:ea typeface="Pathway Gothic One"/>
              <a:cs typeface="Pathway Gothic One"/>
              <a:sym typeface="Pathway Gothic One"/>
            </a:endParaRPr>
          </a:p>
        </p:txBody>
      </p:sp>
      <p:sp>
        <p:nvSpPr>
          <p:cNvPr id="53" name="Google Shape;503;p54"/>
          <p:cNvSpPr txBox="1"/>
          <p:nvPr/>
        </p:nvSpPr>
        <p:spPr>
          <a:xfrm>
            <a:off x="6950763" y="3715484"/>
            <a:ext cx="3344470" cy="1074600"/>
          </a:xfrm>
          <a:prstGeom prst="rect">
            <a:avLst/>
          </a:prstGeom>
          <a:noFill/>
          <a:ln>
            <a:noFill/>
          </a:ln>
        </p:spPr>
        <p:txBody>
          <a:bodyPr spcFirstLastPara="1" wrap="square" lIns="182850" tIns="182850" rIns="182850" bIns="182850" anchor="ctr" anchorCtr="0">
            <a:noAutofit/>
          </a:bodyPr>
          <a:lstStyle/>
          <a:p>
            <a:pPr algn="just" defTabSz="1828800">
              <a:buClr>
                <a:srgbClr val="000000"/>
              </a:buClr>
              <a:defRPr/>
            </a:pPr>
            <a:r>
              <a:rPr lang="es-CO" sz="1600" dirty="0">
                <a:latin typeface="PT Sans"/>
                <a:ea typeface="PT Sans"/>
                <a:cs typeface="PT Sans"/>
                <a:sym typeface="PT Sans"/>
              </a:rPr>
              <a:t>Por la cual se dictan normas orgánicas sobre ordenamiento territorial </a:t>
            </a:r>
            <a:endParaRPr sz="1600" kern="0" dirty="0">
              <a:latin typeface="PT Sans"/>
              <a:ea typeface="PT Sans"/>
              <a:cs typeface="PT Sans"/>
              <a:sym typeface="PT Sans"/>
            </a:endParaRPr>
          </a:p>
        </p:txBody>
      </p:sp>
      <p:sp>
        <p:nvSpPr>
          <p:cNvPr id="54" name="Google Shape;504;p54"/>
          <p:cNvSpPr txBox="1"/>
          <p:nvPr/>
        </p:nvSpPr>
        <p:spPr>
          <a:xfrm>
            <a:off x="8617043" y="6473118"/>
            <a:ext cx="3279182" cy="567000"/>
          </a:xfrm>
          <a:prstGeom prst="rect">
            <a:avLst/>
          </a:prstGeom>
          <a:noFill/>
          <a:ln>
            <a:noFill/>
          </a:ln>
        </p:spPr>
        <p:txBody>
          <a:bodyPr spcFirstLastPara="1" wrap="square" lIns="182850" tIns="182850" rIns="182850" bIns="182850" anchor="ctr" anchorCtr="0">
            <a:noAutofit/>
          </a:bodyPr>
          <a:lstStyle/>
          <a:p>
            <a:pPr defTabSz="1828800">
              <a:buClr>
                <a:srgbClr val="000000"/>
              </a:buClr>
              <a:defRPr/>
            </a:pPr>
            <a:r>
              <a:rPr lang="en" b="1" dirty="0">
                <a:latin typeface="Pathway Gothic One"/>
                <a:ea typeface="Pathway Gothic One"/>
                <a:cs typeface="Pathway Gothic One"/>
                <a:sym typeface="Pathway Gothic One"/>
              </a:rPr>
              <a:t>Ley 1551 de 2012</a:t>
            </a:r>
            <a:endParaRPr b="1" kern="0" dirty="0">
              <a:latin typeface="Pathway Gothic One"/>
              <a:ea typeface="Pathway Gothic One"/>
              <a:cs typeface="Pathway Gothic One"/>
              <a:sym typeface="Pathway Gothic One"/>
            </a:endParaRPr>
          </a:p>
        </p:txBody>
      </p:sp>
      <p:sp>
        <p:nvSpPr>
          <p:cNvPr id="55" name="Google Shape;503;p54"/>
          <p:cNvSpPr txBox="1"/>
          <p:nvPr/>
        </p:nvSpPr>
        <p:spPr>
          <a:xfrm>
            <a:off x="8646023" y="7157184"/>
            <a:ext cx="3560874" cy="1074600"/>
          </a:xfrm>
          <a:prstGeom prst="rect">
            <a:avLst/>
          </a:prstGeom>
          <a:noFill/>
          <a:ln>
            <a:noFill/>
          </a:ln>
        </p:spPr>
        <p:txBody>
          <a:bodyPr spcFirstLastPara="1" wrap="square" lIns="182850" tIns="182850" rIns="182850" bIns="182850" anchor="ctr" anchorCtr="0">
            <a:noAutofit/>
          </a:bodyPr>
          <a:lstStyle/>
          <a:p>
            <a:pPr algn="just" defTabSz="1828800">
              <a:buClr>
                <a:srgbClr val="000000"/>
              </a:buClr>
              <a:defRPr/>
            </a:pPr>
            <a:r>
              <a:rPr lang="es-CO" sz="1600" dirty="0">
                <a:latin typeface="PT Sans"/>
                <a:ea typeface="PT Sans"/>
                <a:cs typeface="PT Sans"/>
                <a:sym typeface="PT Sans"/>
              </a:rPr>
              <a:t>Dicta normas para modernizar y organizar el funcionamiento de los Municipios</a:t>
            </a:r>
            <a:endParaRPr sz="1600" kern="0" dirty="0">
              <a:latin typeface="PT Sans"/>
              <a:ea typeface="PT Sans"/>
              <a:cs typeface="PT Sans"/>
              <a:sym typeface="PT Sans"/>
            </a:endParaRPr>
          </a:p>
        </p:txBody>
      </p:sp>
      <p:sp>
        <p:nvSpPr>
          <p:cNvPr id="56" name="Google Shape;504;p54"/>
          <p:cNvSpPr txBox="1"/>
          <p:nvPr/>
        </p:nvSpPr>
        <p:spPr>
          <a:xfrm>
            <a:off x="10946069" y="3491266"/>
            <a:ext cx="3279182" cy="567000"/>
          </a:xfrm>
          <a:prstGeom prst="rect">
            <a:avLst/>
          </a:prstGeom>
          <a:noFill/>
          <a:ln>
            <a:noFill/>
          </a:ln>
        </p:spPr>
        <p:txBody>
          <a:bodyPr spcFirstLastPara="1" wrap="square" lIns="182850" tIns="182850" rIns="182850" bIns="182850" anchor="ctr" anchorCtr="0">
            <a:noAutofit/>
          </a:bodyPr>
          <a:lstStyle/>
          <a:p>
            <a:pPr defTabSz="1828800">
              <a:buClr>
                <a:srgbClr val="000000"/>
              </a:buClr>
              <a:defRPr/>
            </a:pPr>
            <a:r>
              <a:rPr lang="en" b="1" dirty="0">
                <a:latin typeface="Pathway Gothic One"/>
                <a:ea typeface="Pathway Gothic One"/>
                <a:cs typeface="Pathway Gothic One"/>
                <a:sym typeface="Pathway Gothic One"/>
              </a:rPr>
              <a:t>Decreto 1807 de 2014</a:t>
            </a:r>
            <a:endParaRPr b="1" kern="0" dirty="0">
              <a:latin typeface="Pathway Gothic One"/>
              <a:ea typeface="Pathway Gothic One"/>
              <a:cs typeface="Pathway Gothic One"/>
              <a:sym typeface="Pathway Gothic One"/>
            </a:endParaRPr>
          </a:p>
        </p:txBody>
      </p:sp>
      <p:grpSp>
        <p:nvGrpSpPr>
          <p:cNvPr id="65" name="Google Shape;507;p54"/>
          <p:cNvGrpSpPr/>
          <p:nvPr/>
        </p:nvGrpSpPr>
        <p:grpSpPr>
          <a:xfrm rot="10800000">
            <a:off x="7002876" y="3646483"/>
            <a:ext cx="8108988" cy="3515454"/>
            <a:chOff x="1050700" y="1467750"/>
            <a:chExt cx="5653250" cy="2207875"/>
          </a:xfrm>
          <a:solidFill>
            <a:srgbClr val="FFD002"/>
          </a:solidFill>
        </p:grpSpPr>
        <p:sp>
          <p:nvSpPr>
            <p:cNvPr id="66" name="Google Shape;508;p54"/>
            <p:cNvSpPr/>
            <p:nvPr/>
          </p:nvSpPr>
          <p:spPr>
            <a:xfrm rot="5400000">
              <a:off x="3862900" y="-254850"/>
              <a:ext cx="28800" cy="5653200"/>
            </a:xfrm>
            <a:prstGeom prst="rect">
              <a:avLst/>
            </a:prstGeom>
            <a:grpFill/>
            <a:ln>
              <a:noFill/>
            </a:ln>
          </p:spPr>
          <p:txBody>
            <a:bodyPr spcFirstLastPara="1" wrap="square" lIns="182850" tIns="182850" rIns="182850" bIns="182850" anchor="ctr" anchorCtr="0">
              <a:noAutofit/>
            </a:bodyPr>
            <a:lstStyle/>
            <a:p>
              <a:pPr defTabSz="1828800">
                <a:buClr>
                  <a:srgbClr val="000000"/>
                </a:buClr>
                <a:defRPr/>
              </a:pPr>
              <a:endParaRPr sz="2800" kern="0">
                <a:solidFill>
                  <a:srgbClr val="000000"/>
                </a:solidFill>
                <a:latin typeface="Arial"/>
                <a:cs typeface="Arial"/>
                <a:sym typeface="Arial"/>
              </a:endParaRPr>
            </a:p>
          </p:txBody>
        </p:sp>
        <p:sp>
          <p:nvSpPr>
            <p:cNvPr id="67" name="Google Shape;509;p54"/>
            <p:cNvSpPr/>
            <p:nvPr/>
          </p:nvSpPr>
          <p:spPr>
            <a:xfrm rot="10800000">
              <a:off x="5517950" y="1467750"/>
              <a:ext cx="28800" cy="1104000"/>
            </a:xfrm>
            <a:prstGeom prst="rect">
              <a:avLst/>
            </a:prstGeom>
            <a:grpFill/>
            <a:ln>
              <a:noFill/>
            </a:ln>
          </p:spPr>
          <p:txBody>
            <a:bodyPr spcFirstLastPara="1" wrap="square" lIns="182850" tIns="182850" rIns="182850" bIns="182850" anchor="ctr" anchorCtr="0">
              <a:noAutofit/>
            </a:bodyPr>
            <a:lstStyle/>
            <a:p>
              <a:pPr defTabSz="1828800">
                <a:buClr>
                  <a:srgbClr val="000000"/>
                </a:buClr>
                <a:defRPr/>
              </a:pPr>
              <a:endParaRPr sz="2800" kern="0">
                <a:solidFill>
                  <a:srgbClr val="000000"/>
                </a:solidFill>
                <a:latin typeface="Arial"/>
                <a:cs typeface="Arial"/>
                <a:sym typeface="Arial"/>
              </a:endParaRPr>
            </a:p>
          </p:txBody>
        </p:sp>
        <p:sp>
          <p:nvSpPr>
            <p:cNvPr id="68" name="Google Shape;510;p54"/>
            <p:cNvSpPr/>
            <p:nvPr/>
          </p:nvSpPr>
          <p:spPr>
            <a:xfrm rot="10800000">
              <a:off x="6675150" y="2571624"/>
              <a:ext cx="28800" cy="1100400"/>
            </a:xfrm>
            <a:prstGeom prst="rect">
              <a:avLst/>
            </a:prstGeom>
            <a:grpFill/>
            <a:ln>
              <a:noFill/>
            </a:ln>
          </p:spPr>
          <p:txBody>
            <a:bodyPr spcFirstLastPara="1" wrap="square" lIns="182850" tIns="182850" rIns="182850" bIns="182850" anchor="ctr" anchorCtr="0">
              <a:noAutofit/>
            </a:bodyPr>
            <a:lstStyle/>
            <a:p>
              <a:pPr defTabSz="1828800">
                <a:buClr>
                  <a:srgbClr val="000000"/>
                </a:buClr>
                <a:defRPr/>
              </a:pPr>
              <a:endParaRPr sz="2800" kern="0">
                <a:solidFill>
                  <a:srgbClr val="000000"/>
                </a:solidFill>
                <a:latin typeface="Arial"/>
                <a:cs typeface="Arial"/>
                <a:sym typeface="Arial"/>
              </a:endParaRPr>
            </a:p>
          </p:txBody>
        </p:sp>
        <p:sp>
          <p:nvSpPr>
            <p:cNvPr id="69" name="Google Shape;511;p54"/>
            <p:cNvSpPr/>
            <p:nvPr/>
          </p:nvSpPr>
          <p:spPr>
            <a:xfrm rot="10800000">
              <a:off x="3944813" y="2571624"/>
              <a:ext cx="28800" cy="1100400"/>
            </a:xfrm>
            <a:prstGeom prst="rect">
              <a:avLst/>
            </a:prstGeom>
            <a:grpFill/>
            <a:ln>
              <a:noFill/>
            </a:ln>
          </p:spPr>
          <p:txBody>
            <a:bodyPr spcFirstLastPara="1" wrap="square" lIns="182850" tIns="182850" rIns="182850" bIns="182850" anchor="ctr" anchorCtr="0">
              <a:noAutofit/>
            </a:bodyPr>
            <a:lstStyle/>
            <a:p>
              <a:pPr defTabSz="1828800">
                <a:buClr>
                  <a:srgbClr val="000000"/>
                </a:buClr>
                <a:defRPr/>
              </a:pPr>
              <a:endParaRPr sz="2800" kern="0">
                <a:solidFill>
                  <a:srgbClr val="000000"/>
                </a:solidFill>
                <a:latin typeface="Arial"/>
                <a:cs typeface="Arial"/>
                <a:sym typeface="Arial"/>
              </a:endParaRPr>
            </a:p>
          </p:txBody>
        </p:sp>
        <p:sp>
          <p:nvSpPr>
            <p:cNvPr id="70" name="Google Shape;512;p54"/>
            <p:cNvSpPr/>
            <p:nvPr/>
          </p:nvSpPr>
          <p:spPr>
            <a:xfrm rot="10800000">
              <a:off x="1050875" y="2575225"/>
              <a:ext cx="28800" cy="1100400"/>
            </a:xfrm>
            <a:prstGeom prst="rect">
              <a:avLst/>
            </a:prstGeom>
            <a:grpFill/>
            <a:ln>
              <a:noFill/>
            </a:ln>
          </p:spPr>
          <p:txBody>
            <a:bodyPr spcFirstLastPara="1" wrap="square" lIns="182850" tIns="182850" rIns="182850" bIns="182850" anchor="ctr" anchorCtr="0">
              <a:noAutofit/>
            </a:bodyPr>
            <a:lstStyle/>
            <a:p>
              <a:pPr defTabSz="1828800">
                <a:buClr>
                  <a:srgbClr val="000000"/>
                </a:buClr>
                <a:defRPr/>
              </a:pPr>
              <a:endParaRPr sz="2800" kern="0">
                <a:solidFill>
                  <a:srgbClr val="000000"/>
                </a:solidFill>
                <a:latin typeface="Arial"/>
                <a:cs typeface="Arial"/>
                <a:sym typeface="Arial"/>
              </a:endParaRPr>
            </a:p>
          </p:txBody>
        </p:sp>
        <p:sp>
          <p:nvSpPr>
            <p:cNvPr id="71" name="Google Shape;513;p54"/>
            <p:cNvSpPr/>
            <p:nvPr/>
          </p:nvSpPr>
          <p:spPr>
            <a:xfrm rot="10800000">
              <a:off x="2569500" y="1467750"/>
              <a:ext cx="28800" cy="1104000"/>
            </a:xfrm>
            <a:prstGeom prst="rect">
              <a:avLst/>
            </a:prstGeom>
            <a:grpFill/>
            <a:ln>
              <a:noFill/>
            </a:ln>
          </p:spPr>
          <p:txBody>
            <a:bodyPr spcFirstLastPara="1" wrap="square" lIns="182850" tIns="182850" rIns="182850" bIns="182850" anchor="ctr" anchorCtr="0">
              <a:noAutofit/>
            </a:bodyPr>
            <a:lstStyle/>
            <a:p>
              <a:pPr defTabSz="1828800">
                <a:buClr>
                  <a:srgbClr val="000000"/>
                </a:buClr>
                <a:defRPr/>
              </a:pPr>
              <a:endParaRPr sz="2800" kern="0">
                <a:solidFill>
                  <a:srgbClr val="000000"/>
                </a:solidFill>
                <a:latin typeface="Arial"/>
                <a:cs typeface="Arial"/>
                <a:sym typeface="Arial"/>
              </a:endParaRPr>
            </a:p>
          </p:txBody>
        </p:sp>
      </p:grpSp>
      <p:sp>
        <p:nvSpPr>
          <p:cNvPr id="73" name="Google Shape;515;p54"/>
          <p:cNvSpPr/>
          <p:nvPr/>
        </p:nvSpPr>
        <p:spPr>
          <a:xfrm>
            <a:off x="2465247" y="3650332"/>
            <a:ext cx="310262" cy="1003936"/>
          </a:xfrm>
          <a:prstGeom prst="rect">
            <a:avLst/>
          </a:prstGeom>
          <a:solidFill>
            <a:srgbClr val="24A642"/>
          </a:solidFill>
          <a:ln>
            <a:noFill/>
          </a:ln>
        </p:spPr>
        <p:txBody>
          <a:bodyPr spcFirstLastPara="1" wrap="square" lIns="182850" tIns="182850" rIns="182850" bIns="182850" anchor="ctr" anchorCtr="0">
            <a:noAutofit/>
          </a:bodyPr>
          <a:lstStyle/>
          <a:p>
            <a:pPr defTabSz="1828800">
              <a:buClr>
                <a:srgbClr val="000000"/>
              </a:buClr>
              <a:defRPr/>
            </a:pPr>
            <a:endParaRPr sz="2800" kern="0">
              <a:latin typeface="Arial"/>
              <a:cs typeface="Arial"/>
              <a:sym typeface="Arial"/>
            </a:endParaRPr>
          </a:p>
        </p:txBody>
      </p:sp>
      <p:sp>
        <p:nvSpPr>
          <p:cNvPr id="74" name="Google Shape;515;p54"/>
          <p:cNvSpPr/>
          <p:nvPr/>
        </p:nvSpPr>
        <p:spPr>
          <a:xfrm>
            <a:off x="4449659" y="6151138"/>
            <a:ext cx="310262" cy="1003936"/>
          </a:xfrm>
          <a:prstGeom prst="rect">
            <a:avLst/>
          </a:prstGeom>
          <a:solidFill>
            <a:srgbClr val="24A642"/>
          </a:solidFill>
          <a:ln>
            <a:noFill/>
          </a:ln>
        </p:spPr>
        <p:txBody>
          <a:bodyPr spcFirstLastPara="1" wrap="square" lIns="182850" tIns="182850" rIns="182850" bIns="182850" anchor="ctr" anchorCtr="0">
            <a:noAutofit/>
          </a:bodyPr>
          <a:lstStyle/>
          <a:p>
            <a:pPr defTabSz="1828800">
              <a:buClr>
                <a:srgbClr val="000000"/>
              </a:buClr>
              <a:defRPr/>
            </a:pPr>
            <a:endParaRPr sz="2800" kern="0">
              <a:latin typeface="Arial"/>
              <a:cs typeface="Arial"/>
              <a:sym typeface="Arial"/>
            </a:endParaRPr>
          </a:p>
        </p:txBody>
      </p:sp>
      <p:sp>
        <p:nvSpPr>
          <p:cNvPr id="75" name="Google Shape;515;p54"/>
          <p:cNvSpPr/>
          <p:nvPr/>
        </p:nvSpPr>
        <p:spPr>
          <a:xfrm>
            <a:off x="6691895" y="3639220"/>
            <a:ext cx="310262" cy="1003936"/>
          </a:xfrm>
          <a:prstGeom prst="rect">
            <a:avLst/>
          </a:prstGeom>
          <a:solidFill>
            <a:srgbClr val="24A642"/>
          </a:solidFill>
          <a:ln>
            <a:noFill/>
          </a:ln>
        </p:spPr>
        <p:txBody>
          <a:bodyPr spcFirstLastPara="1" wrap="square" lIns="182850" tIns="182850" rIns="182850" bIns="182850" anchor="ctr" anchorCtr="0">
            <a:noAutofit/>
          </a:bodyPr>
          <a:lstStyle/>
          <a:p>
            <a:pPr defTabSz="1828800">
              <a:buClr>
                <a:srgbClr val="000000"/>
              </a:buClr>
              <a:defRPr/>
            </a:pPr>
            <a:endParaRPr sz="2800" kern="0">
              <a:latin typeface="Arial"/>
              <a:cs typeface="Arial"/>
              <a:sym typeface="Arial"/>
            </a:endParaRPr>
          </a:p>
        </p:txBody>
      </p:sp>
      <p:sp>
        <p:nvSpPr>
          <p:cNvPr id="76" name="Google Shape;515;p54"/>
          <p:cNvSpPr/>
          <p:nvPr/>
        </p:nvSpPr>
        <p:spPr>
          <a:xfrm>
            <a:off x="8345381" y="6164684"/>
            <a:ext cx="310262" cy="1003936"/>
          </a:xfrm>
          <a:prstGeom prst="rect">
            <a:avLst/>
          </a:prstGeom>
          <a:solidFill>
            <a:srgbClr val="24A642"/>
          </a:solidFill>
          <a:ln>
            <a:noFill/>
          </a:ln>
        </p:spPr>
        <p:txBody>
          <a:bodyPr spcFirstLastPara="1" wrap="square" lIns="182850" tIns="182850" rIns="182850" bIns="182850" anchor="ctr" anchorCtr="0">
            <a:noAutofit/>
          </a:bodyPr>
          <a:lstStyle/>
          <a:p>
            <a:pPr defTabSz="1828800">
              <a:buClr>
                <a:srgbClr val="000000"/>
              </a:buClr>
              <a:defRPr/>
            </a:pPr>
            <a:endParaRPr sz="2800" kern="0">
              <a:latin typeface="Arial"/>
              <a:cs typeface="Arial"/>
              <a:sym typeface="Arial"/>
            </a:endParaRPr>
          </a:p>
        </p:txBody>
      </p:sp>
      <p:sp>
        <p:nvSpPr>
          <p:cNvPr id="77" name="Google Shape;515;p54"/>
          <p:cNvSpPr/>
          <p:nvPr/>
        </p:nvSpPr>
        <p:spPr>
          <a:xfrm>
            <a:off x="10602557" y="3651648"/>
            <a:ext cx="310262" cy="1003936"/>
          </a:xfrm>
          <a:prstGeom prst="rect">
            <a:avLst/>
          </a:prstGeom>
          <a:solidFill>
            <a:srgbClr val="24A642"/>
          </a:solidFill>
          <a:ln>
            <a:noFill/>
          </a:ln>
        </p:spPr>
        <p:txBody>
          <a:bodyPr spcFirstLastPara="1" wrap="square" lIns="182850" tIns="182850" rIns="182850" bIns="182850" anchor="ctr" anchorCtr="0">
            <a:noAutofit/>
          </a:bodyPr>
          <a:lstStyle/>
          <a:p>
            <a:pPr defTabSz="1828800">
              <a:buClr>
                <a:srgbClr val="000000"/>
              </a:buClr>
              <a:defRPr/>
            </a:pPr>
            <a:endParaRPr sz="2800" kern="0">
              <a:latin typeface="Arial"/>
              <a:cs typeface="Arial"/>
              <a:sym typeface="Arial"/>
            </a:endParaRPr>
          </a:p>
        </p:txBody>
      </p:sp>
      <p:sp>
        <p:nvSpPr>
          <p:cNvPr id="78" name="Google Shape;515;p54"/>
          <p:cNvSpPr/>
          <p:nvPr/>
        </p:nvSpPr>
        <p:spPr>
          <a:xfrm>
            <a:off x="12580551" y="6161340"/>
            <a:ext cx="310262" cy="1003936"/>
          </a:xfrm>
          <a:prstGeom prst="rect">
            <a:avLst/>
          </a:prstGeom>
          <a:solidFill>
            <a:srgbClr val="24A642"/>
          </a:solidFill>
          <a:ln>
            <a:noFill/>
          </a:ln>
        </p:spPr>
        <p:txBody>
          <a:bodyPr spcFirstLastPara="1" wrap="square" lIns="182850" tIns="182850" rIns="182850" bIns="182850" anchor="ctr" anchorCtr="0">
            <a:noAutofit/>
          </a:bodyPr>
          <a:lstStyle/>
          <a:p>
            <a:pPr defTabSz="1828800">
              <a:buClr>
                <a:srgbClr val="000000"/>
              </a:buClr>
              <a:defRPr/>
            </a:pPr>
            <a:endParaRPr sz="2800" kern="0">
              <a:latin typeface="Arial"/>
              <a:cs typeface="Arial"/>
              <a:sym typeface="Arial"/>
            </a:endParaRPr>
          </a:p>
        </p:txBody>
      </p:sp>
      <p:sp>
        <p:nvSpPr>
          <p:cNvPr id="79" name="Google Shape;515;p54"/>
          <p:cNvSpPr/>
          <p:nvPr/>
        </p:nvSpPr>
        <p:spPr>
          <a:xfrm>
            <a:off x="14759789" y="3638670"/>
            <a:ext cx="310262" cy="1003936"/>
          </a:xfrm>
          <a:prstGeom prst="rect">
            <a:avLst/>
          </a:prstGeom>
          <a:solidFill>
            <a:srgbClr val="24A642"/>
          </a:solidFill>
          <a:ln>
            <a:noFill/>
          </a:ln>
        </p:spPr>
        <p:txBody>
          <a:bodyPr spcFirstLastPara="1" wrap="square" lIns="182850" tIns="182850" rIns="182850" bIns="182850" anchor="ctr" anchorCtr="0">
            <a:noAutofit/>
          </a:bodyPr>
          <a:lstStyle/>
          <a:p>
            <a:pPr defTabSz="1828800">
              <a:buClr>
                <a:srgbClr val="000000"/>
              </a:buClr>
              <a:defRPr/>
            </a:pPr>
            <a:endParaRPr sz="2800" kern="0">
              <a:latin typeface="Arial"/>
              <a:cs typeface="Arial"/>
              <a:sym typeface="Arial"/>
            </a:endParaRPr>
          </a:p>
        </p:txBody>
      </p:sp>
      <p:sp>
        <p:nvSpPr>
          <p:cNvPr id="80" name="Google Shape;503;p54"/>
          <p:cNvSpPr txBox="1"/>
          <p:nvPr/>
        </p:nvSpPr>
        <p:spPr>
          <a:xfrm>
            <a:off x="10968651" y="3872142"/>
            <a:ext cx="3344470" cy="1074600"/>
          </a:xfrm>
          <a:prstGeom prst="rect">
            <a:avLst/>
          </a:prstGeom>
          <a:noFill/>
          <a:ln>
            <a:noFill/>
          </a:ln>
        </p:spPr>
        <p:txBody>
          <a:bodyPr spcFirstLastPara="1" wrap="square" lIns="182850" tIns="182850" rIns="182850" bIns="182850" anchor="ctr" anchorCtr="0">
            <a:noAutofit/>
          </a:bodyPr>
          <a:lstStyle/>
          <a:p>
            <a:pPr algn="just" defTabSz="1828800">
              <a:buClr>
                <a:srgbClr val="000000"/>
              </a:buClr>
              <a:defRPr/>
            </a:pPr>
            <a:r>
              <a:rPr lang="es-CO" sz="1600" dirty="0">
                <a:latin typeface="PT Sans"/>
                <a:ea typeface="PT Sans"/>
                <a:cs typeface="PT Sans"/>
                <a:sym typeface="PT Sans"/>
              </a:rPr>
              <a:t>Reglamenta el articulo 189 del decreto ley 019 de 2019 con respecto a la incorporación de gestión del riesgo en los POT </a:t>
            </a:r>
            <a:endParaRPr sz="1600" kern="0" dirty="0">
              <a:latin typeface="PT Sans"/>
              <a:ea typeface="PT Sans"/>
              <a:cs typeface="PT Sans"/>
              <a:sym typeface="PT Sans"/>
            </a:endParaRPr>
          </a:p>
        </p:txBody>
      </p:sp>
      <p:sp>
        <p:nvSpPr>
          <p:cNvPr id="81" name="Google Shape;503;p54"/>
          <p:cNvSpPr txBox="1"/>
          <p:nvPr/>
        </p:nvSpPr>
        <p:spPr>
          <a:xfrm>
            <a:off x="12877642" y="6842894"/>
            <a:ext cx="3162168" cy="1074600"/>
          </a:xfrm>
          <a:prstGeom prst="rect">
            <a:avLst/>
          </a:prstGeom>
          <a:noFill/>
          <a:ln>
            <a:noFill/>
          </a:ln>
        </p:spPr>
        <p:txBody>
          <a:bodyPr spcFirstLastPara="1" wrap="square" lIns="182850" tIns="182850" rIns="182850" bIns="182850" anchor="ctr" anchorCtr="0">
            <a:noAutofit/>
          </a:bodyPr>
          <a:lstStyle/>
          <a:p>
            <a:pPr algn="just" defTabSz="1828800">
              <a:buClr>
                <a:srgbClr val="000000"/>
              </a:buClr>
              <a:defRPr/>
            </a:pPr>
            <a:r>
              <a:rPr lang="es-CO" sz="1600" dirty="0">
                <a:latin typeface="PT Sans"/>
                <a:ea typeface="PT Sans"/>
                <a:cs typeface="PT Sans"/>
                <a:sym typeface="PT Sans"/>
              </a:rPr>
              <a:t>Decreto único reglamentario del sector vivienda, Ciudad y Territorio </a:t>
            </a:r>
            <a:endParaRPr sz="1600" kern="0" dirty="0">
              <a:latin typeface="PT Sans"/>
              <a:ea typeface="PT Sans"/>
              <a:cs typeface="PT Sans"/>
              <a:sym typeface="PT Sans"/>
            </a:endParaRPr>
          </a:p>
        </p:txBody>
      </p:sp>
      <p:sp>
        <p:nvSpPr>
          <p:cNvPr id="82" name="Google Shape;504;p54"/>
          <p:cNvSpPr txBox="1"/>
          <p:nvPr/>
        </p:nvSpPr>
        <p:spPr>
          <a:xfrm>
            <a:off x="12890813" y="6437992"/>
            <a:ext cx="3279182" cy="567000"/>
          </a:xfrm>
          <a:prstGeom prst="rect">
            <a:avLst/>
          </a:prstGeom>
          <a:noFill/>
          <a:ln>
            <a:noFill/>
          </a:ln>
        </p:spPr>
        <p:txBody>
          <a:bodyPr spcFirstLastPara="1" wrap="square" lIns="182850" tIns="182850" rIns="182850" bIns="182850" anchor="ctr" anchorCtr="0">
            <a:noAutofit/>
          </a:bodyPr>
          <a:lstStyle/>
          <a:p>
            <a:pPr defTabSz="1828800">
              <a:buClr>
                <a:srgbClr val="000000"/>
              </a:buClr>
              <a:defRPr/>
            </a:pPr>
            <a:r>
              <a:rPr lang="en" b="1" dirty="0">
                <a:latin typeface="Pathway Gothic One"/>
                <a:ea typeface="Pathway Gothic One"/>
                <a:cs typeface="Pathway Gothic One"/>
                <a:sym typeface="Pathway Gothic One"/>
              </a:rPr>
              <a:t>Decreto 1077 de 2015</a:t>
            </a:r>
            <a:endParaRPr b="1" kern="0" dirty="0">
              <a:latin typeface="Pathway Gothic One"/>
              <a:ea typeface="Pathway Gothic One"/>
              <a:cs typeface="Pathway Gothic One"/>
              <a:sym typeface="Pathway Gothic One"/>
            </a:endParaRPr>
          </a:p>
        </p:txBody>
      </p:sp>
      <p:sp>
        <p:nvSpPr>
          <p:cNvPr id="83" name="Google Shape;504;p54"/>
          <p:cNvSpPr txBox="1"/>
          <p:nvPr/>
        </p:nvSpPr>
        <p:spPr>
          <a:xfrm>
            <a:off x="15090957" y="3491266"/>
            <a:ext cx="3279182" cy="567000"/>
          </a:xfrm>
          <a:prstGeom prst="rect">
            <a:avLst/>
          </a:prstGeom>
          <a:noFill/>
          <a:ln>
            <a:noFill/>
          </a:ln>
        </p:spPr>
        <p:txBody>
          <a:bodyPr spcFirstLastPara="1" wrap="square" lIns="182850" tIns="182850" rIns="182850" bIns="182850" anchor="ctr" anchorCtr="0">
            <a:noAutofit/>
          </a:bodyPr>
          <a:lstStyle/>
          <a:p>
            <a:pPr defTabSz="1828800">
              <a:buClr>
                <a:srgbClr val="000000"/>
              </a:buClr>
              <a:defRPr/>
            </a:pPr>
            <a:r>
              <a:rPr lang="en" b="1" dirty="0">
                <a:latin typeface="Pathway Gothic One"/>
                <a:ea typeface="Pathway Gothic One"/>
                <a:cs typeface="Pathway Gothic One"/>
                <a:sym typeface="Pathway Gothic One"/>
              </a:rPr>
              <a:t>Decreto 1232 de 2020</a:t>
            </a:r>
            <a:endParaRPr b="1" kern="0" dirty="0">
              <a:latin typeface="Pathway Gothic One"/>
              <a:ea typeface="Pathway Gothic One"/>
              <a:cs typeface="Pathway Gothic One"/>
              <a:sym typeface="Pathway Gothic One"/>
            </a:endParaRPr>
          </a:p>
        </p:txBody>
      </p:sp>
      <p:sp>
        <p:nvSpPr>
          <p:cNvPr id="84" name="Google Shape;503;p54"/>
          <p:cNvSpPr txBox="1"/>
          <p:nvPr/>
        </p:nvSpPr>
        <p:spPr>
          <a:xfrm>
            <a:off x="15070050" y="3860394"/>
            <a:ext cx="3162168" cy="1074600"/>
          </a:xfrm>
          <a:prstGeom prst="rect">
            <a:avLst/>
          </a:prstGeom>
          <a:noFill/>
          <a:ln>
            <a:noFill/>
          </a:ln>
        </p:spPr>
        <p:txBody>
          <a:bodyPr spcFirstLastPara="1" wrap="square" lIns="182850" tIns="182850" rIns="182850" bIns="182850" anchor="ctr" anchorCtr="0">
            <a:noAutofit/>
          </a:bodyPr>
          <a:lstStyle/>
          <a:p>
            <a:pPr algn="just" defTabSz="1828800">
              <a:buClr>
                <a:srgbClr val="000000"/>
              </a:buClr>
              <a:defRPr/>
            </a:pPr>
            <a:r>
              <a:rPr lang="es-CO" sz="1600" dirty="0">
                <a:latin typeface="PT Sans"/>
                <a:ea typeface="PT Sans"/>
                <a:cs typeface="PT Sans"/>
                <a:sym typeface="PT Sans"/>
              </a:rPr>
              <a:t>Por medio del cual se modifica y adiciona al Decreto único reglamentario del sector vivienda, Ciudad y Territorio </a:t>
            </a:r>
            <a:endParaRPr sz="1600" kern="0" dirty="0">
              <a:latin typeface="PT Sans"/>
              <a:ea typeface="PT Sans"/>
              <a:cs typeface="PT Sans"/>
              <a:sym typeface="PT Sans"/>
            </a:endParaRPr>
          </a:p>
        </p:txBody>
      </p:sp>
      <p:grpSp>
        <p:nvGrpSpPr>
          <p:cNvPr id="44" name="Group 4">
            <a:extLst>
              <a:ext uri="{FF2B5EF4-FFF2-40B4-BE49-F238E27FC236}">
                <a16:creationId xmlns:a16="http://schemas.microsoft.com/office/drawing/2014/main" id="{CB1BB30C-A5D8-4127-97FA-86B51BD7C854}"/>
              </a:ext>
            </a:extLst>
          </p:cNvPr>
          <p:cNvGrpSpPr/>
          <p:nvPr/>
        </p:nvGrpSpPr>
        <p:grpSpPr>
          <a:xfrm rot="-2700000">
            <a:off x="504832" y="1449276"/>
            <a:ext cx="1159938" cy="1159938"/>
            <a:chOff x="0" y="0"/>
            <a:chExt cx="812800" cy="812800"/>
          </a:xfrm>
        </p:grpSpPr>
        <p:sp>
          <p:nvSpPr>
            <p:cNvPr id="45" name="Freeform 5">
              <a:extLst>
                <a:ext uri="{FF2B5EF4-FFF2-40B4-BE49-F238E27FC236}">
                  <a16:creationId xmlns:a16="http://schemas.microsoft.com/office/drawing/2014/main" id="{5F6CE466-C40E-4260-A12E-B9B7E8ACE231}"/>
                </a:ext>
              </a:extLst>
            </p:cNvPr>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solidFill>
              <a:srgbClr val="23911C"/>
            </a:solidFill>
            <a:ln cap="rnd">
              <a:noFill/>
              <a:prstDash val="solid"/>
              <a:round/>
            </a:ln>
          </p:spPr>
        </p:sp>
        <p:sp>
          <p:nvSpPr>
            <p:cNvPr id="46" name="TextBox 6">
              <a:extLst>
                <a:ext uri="{FF2B5EF4-FFF2-40B4-BE49-F238E27FC236}">
                  <a16:creationId xmlns:a16="http://schemas.microsoft.com/office/drawing/2014/main" id="{869E9922-C36E-4A3B-9990-3804F17D5203}"/>
                </a:ext>
              </a:extLst>
            </p:cNvPr>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47" name="TextBox 47">
            <a:extLst>
              <a:ext uri="{FF2B5EF4-FFF2-40B4-BE49-F238E27FC236}">
                <a16:creationId xmlns:a16="http://schemas.microsoft.com/office/drawing/2014/main" id="{418D94D9-DA96-4389-A4B1-5667E5CF92A3}"/>
              </a:ext>
            </a:extLst>
          </p:cNvPr>
          <p:cNvSpPr txBox="1"/>
          <p:nvPr/>
        </p:nvSpPr>
        <p:spPr>
          <a:xfrm>
            <a:off x="1905002" y="1726653"/>
            <a:ext cx="16530020" cy="671146"/>
          </a:xfrm>
          <a:prstGeom prst="rect">
            <a:avLst/>
          </a:prstGeom>
        </p:spPr>
        <p:txBody>
          <a:bodyPr lIns="0" tIns="0" rIns="0" bIns="0" rtlCol="0" anchor="t">
            <a:spAutoFit/>
          </a:bodyPr>
          <a:lstStyle/>
          <a:p>
            <a:pPr algn="l">
              <a:lnSpc>
                <a:spcPts val="5707"/>
              </a:lnSpc>
            </a:pPr>
            <a:r>
              <a:rPr lang="en-US" sz="4076" b="1" dirty="0">
                <a:solidFill>
                  <a:srgbClr val="FFD002"/>
                </a:solidFill>
                <a:latin typeface="Inter Bold"/>
                <a:ea typeface="Inter Bold"/>
                <a:cs typeface="Inter Bold"/>
                <a:sym typeface="Inter Bold"/>
              </a:rPr>
              <a:t>Marco </a:t>
            </a:r>
            <a:r>
              <a:rPr lang="es-CO" sz="4076" b="1" dirty="0">
                <a:solidFill>
                  <a:srgbClr val="FFD002"/>
                </a:solidFill>
                <a:latin typeface="Inter Bold"/>
                <a:ea typeface="Inter Bold"/>
                <a:cs typeface="Inter Bold"/>
                <a:sym typeface="Inter Bold"/>
              </a:rPr>
              <a:t>normativo</a:t>
            </a:r>
          </a:p>
        </p:txBody>
      </p:sp>
    </p:spTree>
    <p:extLst>
      <p:ext uri="{BB962C8B-B14F-4D97-AF65-F5344CB8AC3E}">
        <p14:creationId xmlns:p14="http://schemas.microsoft.com/office/powerpoint/2010/main" val="3943089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rot="-2614414">
            <a:off x="348481" y="200100"/>
            <a:ext cx="1360438" cy="1527225"/>
          </a:xfrm>
          <a:custGeom>
            <a:avLst/>
            <a:gdLst/>
            <a:ahLst/>
            <a:cxnLst/>
            <a:rect l="l" t="t" r="r" b="b"/>
            <a:pathLst>
              <a:path w="1360438" h="1527225">
                <a:moveTo>
                  <a:pt x="0" y="0"/>
                </a:moveTo>
                <a:lnTo>
                  <a:pt x="1360438" y="0"/>
                </a:lnTo>
                <a:lnTo>
                  <a:pt x="1360438" y="1527225"/>
                </a:lnTo>
                <a:lnTo>
                  <a:pt x="0" y="1527225"/>
                </a:lnTo>
                <a:lnTo>
                  <a:pt x="0" y="0"/>
                </a:lnTo>
                <a:close/>
              </a:path>
            </a:pathLst>
          </a:custGeom>
          <a:blipFill>
            <a:blip r:embed="rId3">
              <a:alphaModFix amt="27000"/>
            </a:blip>
            <a:stretch>
              <a:fillRect l="-6129" r="-6129"/>
            </a:stretch>
          </a:blipFill>
        </p:spPr>
      </p:sp>
      <p:grpSp>
        <p:nvGrpSpPr>
          <p:cNvPr id="4" name="Group 4"/>
          <p:cNvGrpSpPr/>
          <p:nvPr/>
        </p:nvGrpSpPr>
        <p:grpSpPr>
          <a:xfrm rot="-2700000">
            <a:off x="448731" y="360163"/>
            <a:ext cx="1159938" cy="1159938"/>
            <a:chOff x="0" y="0"/>
            <a:chExt cx="812800" cy="812800"/>
          </a:xfrm>
        </p:grpSpPr>
        <p:sp>
          <p:nvSpPr>
            <p:cNvPr id="5" name="Freeform 5"/>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solidFill>
              <a:srgbClr val="23911C"/>
            </a:solidFill>
            <a:ln cap="rnd">
              <a:noFill/>
              <a:prstDash val="solid"/>
              <a:round/>
            </a:ln>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7" name="Group 7"/>
          <p:cNvGrpSpPr/>
          <p:nvPr/>
        </p:nvGrpSpPr>
        <p:grpSpPr>
          <a:xfrm>
            <a:off x="208500" y="1732392"/>
            <a:ext cx="8179074" cy="3659430"/>
            <a:chOff x="0" y="0"/>
            <a:chExt cx="1959178" cy="876563"/>
          </a:xfrm>
        </p:grpSpPr>
        <p:sp>
          <p:nvSpPr>
            <p:cNvPr id="8" name="Freeform 8"/>
            <p:cNvSpPr/>
            <p:nvPr/>
          </p:nvSpPr>
          <p:spPr>
            <a:xfrm>
              <a:off x="0" y="0"/>
              <a:ext cx="1959178" cy="876563"/>
            </a:xfrm>
            <a:custGeom>
              <a:avLst/>
              <a:gdLst/>
              <a:ahLst/>
              <a:cxnLst/>
              <a:rect l="l" t="t" r="r" b="b"/>
              <a:pathLst>
                <a:path w="1959178" h="876563">
                  <a:moveTo>
                    <a:pt x="0" y="0"/>
                  </a:moveTo>
                  <a:lnTo>
                    <a:pt x="1959178" y="0"/>
                  </a:lnTo>
                  <a:lnTo>
                    <a:pt x="1959178" y="876563"/>
                  </a:lnTo>
                  <a:lnTo>
                    <a:pt x="0" y="876563"/>
                  </a:lnTo>
                  <a:close/>
                </a:path>
              </a:pathLst>
            </a:custGeom>
            <a:solidFill>
              <a:srgbClr val="000000">
                <a:alpha val="0"/>
              </a:srgbClr>
            </a:solidFill>
            <a:ln w="28575" cap="sq">
              <a:gradFill>
                <a:gsLst>
                  <a:gs pos="0">
                    <a:srgbClr val="FFBC2A">
                      <a:alpha val="100000"/>
                    </a:srgbClr>
                  </a:gs>
                  <a:gs pos="100000">
                    <a:srgbClr val="FFAF00">
                      <a:alpha val="100000"/>
                    </a:srgbClr>
                  </a:gs>
                </a:gsLst>
                <a:lin ang="5400000"/>
              </a:gradFill>
              <a:prstDash val="solid"/>
              <a:miter/>
            </a:ln>
          </p:spPr>
        </p:sp>
        <p:sp>
          <p:nvSpPr>
            <p:cNvPr id="9" name="TextBox 9"/>
            <p:cNvSpPr txBox="1"/>
            <p:nvPr/>
          </p:nvSpPr>
          <p:spPr>
            <a:xfrm>
              <a:off x="0" y="-47625"/>
              <a:ext cx="1959178" cy="924188"/>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a:off x="208500" y="5877597"/>
            <a:ext cx="8179074" cy="3622064"/>
            <a:chOff x="0" y="0"/>
            <a:chExt cx="1959178" cy="867613"/>
          </a:xfrm>
        </p:grpSpPr>
        <p:sp>
          <p:nvSpPr>
            <p:cNvPr id="11" name="Freeform 11"/>
            <p:cNvSpPr/>
            <p:nvPr/>
          </p:nvSpPr>
          <p:spPr>
            <a:xfrm>
              <a:off x="0" y="0"/>
              <a:ext cx="1959178" cy="867613"/>
            </a:xfrm>
            <a:custGeom>
              <a:avLst/>
              <a:gdLst/>
              <a:ahLst/>
              <a:cxnLst/>
              <a:rect l="l" t="t" r="r" b="b"/>
              <a:pathLst>
                <a:path w="1959178" h="867613">
                  <a:moveTo>
                    <a:pt x="0" y="0"/>
                  </a:moveTo>
                  <a:lnTo>
                    <a:pt x="1959178" y="0"/>
                  </a:lnTo>
                  <a:lnTo>
                    <a:pt x="1959178" y="867613"/>
                  </a:lnTo>
                  <a:lnTo>
                    <a:pt x="0" y="867613"/>
                  </a:lnTo>
                  <a:close/>
                </a:path>
              </a:pathLst>
            </a:custGeom>
            <a:solidFill>
              <a:srgbClr val="000000">
                <a:alpha val="0"/>
              </a:srgbClr>
            </a:solidFill>
            <a:ln w="28575" cap="sq">
              <a:gradFill>
                <a:gsLst>
                  <a:gs pos="0">
                    <a:srgbClr val="FFBC2A">
                      <a:alpha val="100000"/>
                    </a:srgbClr>
                  </a:gs>
                  <a:gs pos="100000">
                    <a:srgbClr val="FFAF00">
                      <a:alpha val="100000"/>
                    </a:srgbClr>
                  </a:gs>
                </a:gsLst>
                <a:lin ang="5400000"/>
              </a:gradFill>
              <a:prstDash val="solid"/>
              <a:miter/>
            </a:ln>
          </p:spPr>
        </p:sp>
        <p:sp>
          <p:nvSpPr>
            <p:cNvPr id="12" name="TextBox 12"/>
            <p:cNvSpPr txBox="1"/>
            <p:nvPr/>
          </p:nvSpPr>
          <p:spPr>
            <a:xfrm>
              <a:off x="0" y="-47625"/>
              <a:ext cx="1959178" cy="915238"/>
            </a:xfrm>
            <a:prstGeom prst="rect">
              <a:avLst/>
            </a:prstGeom>
          </p:spPr>
          <p:txBody>
            <a:bodyPr lIns="50800" tIns="50800" rIns="50800" bIns="50800" rtlCol="0" anchor="ctr"/>
            <a:lstStyle/>
            <a:p>
              <a:pPr algn="ctr">
                <a:lnSpc>
                  <a:spcPts val="3393"/>
                </a:lnSpc>
              </a:pPr>
              <a:endParaRPr/>
            </a:p>
          </p:txBody>
        </p:sp>
      </p:grpSp>
      <p:grpSp>
        <p:nvGrpSpPr>
          <p:cNvPr id="13" name="Group 13"/>
          <p:cNvGrpSpPr/>
          <p:nvPr/>
        </p:nvGrpSpPr>
        <p:grpSpPr>
          <a:xfrm>
            <a:off x="9144000" y="1764060"/>
            <a:ext cx="8218161" cy="3627762"/>
            <a:chOff x="0" y="0"/>
            <a:chExt cx="1968541" cy="868978"/>
          </a:xfrm>
        </p:grpSpPr>
        <p:sp>
          <p:nvSpPr>
            <p:cNvPr id="14" name="Freeform 14"/>
            <p:cNvSpPr/>
            <p:nvPr/>
          </p:nvSpPr>
          <p:spPr>
            <a:xfrm>
              <a:off x="0" y="0"/>
              <a:ext cx="1968541" cy="868978"/>
            </a:xfrm>
            <a:custGeom>
              <a:avLst/>
              <a:gdLst/>
              <a:ahLst/>
              <a:cxnLst/>
              <a:rect l="l" t="t" r="r" b="b"/>
              <a:pathLst>
                <a:path w="1968541" h="868978">
                  <a:moveTo>
                    <a:pt x="0" y="0"/>
                  </a:moveTo>
                  <a:lnTo>
                    <a:pt x="1968541" y="0"/>
                  </a:lnTo>
                  <a:lnTo>
                    <a:pt x="1968541" y="868978"/>
                  </a:lnTo>
                  <a:lnTo>
                    <a:pt x="0" y="868978"/>
                  </a:lnTo>
                  <a:close/>
                </a:path>
              </a:pathLst>
            </a:custGeom>
            <a:solidFill>
              <a:srgbClr val="000000">
                <a:alpha val="0"/>
              </a:srgbClr>
            </a:solidFill>
            <a:ln w="28575" cap="sq">
              <a:gradFill>
                <a:gsLst>
                  <a:gs pos="0">
                    <a:srgbClr val="FFBC2A">
                      <a:alpha val="100000"/>
                    </a:srgbClr>
                  </a:gs>
                  <a:gs pos="100000">
                    <a:srgbClr val="FFAF00">
                      <a:alpha val="100000"/>
                    </a:srgbClr>
                  </a:gs>
                </a:gsLst>
                <a:lin ang="5400000"/>
              </a:gradFill>
              <a:prstDash val="solid"/>
              <a:miter/>
            </a:ln>
          </p:spPr>
        </p:sp>
        <p:sp>
          <p:nvSpPr>
            <p:cNvPr id="15" name="TextBox 15"/>
            <p:cNvSpPr txBox="1"/>
            <p:nvPr/>
          </p:nvSpPr>
          <p:spPr>
            <a:xfrm>
              <a:off x="0" y="-47625"/>
              <a:ext cx="1968541" cy="916603"/>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a:off x="9144000" y="5832565"/>
            <a:ext cx="8218161" cy="3667096"/>
            <a:chOff x="0" y="0"/>
            <a:chExt cx="1968541" cy="878400"/>
          </a:xfrm>
        </p:grpSpPr>
        <p:sp>
          <p:nvSpPr>
            <p:cNvPr id="17" name="Freeform 17"/>
            <p:cNvSpPr/>
            <p:nvPr/>
          </p:nvSpPr>
          <p:spPr>
            <a:xfrm>
              <a:off x="0" y="0"/>
              <a:ext cx="1968541" cy="878400"/>
            </a:xfrm>
            <a:custGeom>
              <a:avLst/>
              <a:gdLst/>
              <a:ahLst/>
              <a:cxnLst/>
              <a:rect l="l" t="t" r="r" b="b"/>
              <a:pathLst>
                <a:path w="1968541" h="878400">
                  <a:moveTo>
                    <a:pt x="0" y="0"/>
                  </a:moveTo>
                  <a:lnTo>
                    <a:pt x="1968541" y="0"/>
                  </a:lnTo>
                  <a:lnTo>
                    <a:pt x="1968541" y="878400"/>
                  </a:lnTo>
                  <a:lnTo>
                    <a:pt x="0" y="878400"/>
                  </a:lnTo>
                  <a:close/>
                </a:path>
              </a:pathLst>
            </a:custGeom>
            <a:solidFill>
              <a:srgbClr val="000000">
                <a:alpha val="0"/>
              </a:srgbClr>
            </a:solidFill>
            <a:ln w="28575" cap="sq">
              <a:gradFill>
                <a:gsLst>
                  <a:gs pos="0">
                    <a:srgbClr val="FFBC2A">
                      <a:alpha val="100000"/>
                    </a:srgbClr>
                  </a:gs>
                  <a:gs pos="100000">
                    <a:srgbClr val="FFAF00">
                      <a:alpha val="100000"/>
                    </a:srgbClr>
                  </a:gs>
                </a:gsLst>
                <a:lin ang="5400000"/>
              </a:gradFill>
              <a:prstDash val="solid"/>
              <a:miter/>
            </a:ln>
          </p:spPr>
        </p:sp>
        <p:sp>
          <p:nvSpPr>
            <p:cNvPr id="18" name="TextBox 18"/>
            <p:cNvSpPr txBox="1"/>
            <p:nvPr/>
          </p:nvSpPr>
          <p:spPr>
            <a:xfrm>
              <a:off x="0" y="-47625"/>
              <a:ext cx="1968541" cy="926025"/>
            </a:xfrm>
            <a:prstGeom prst="rect">
              <a:avLst/>
            </a:prstGeom>
          </p:spPr>
          <p:txBody>
            <a:bodyPr lIns="50800" tIns="50800" rIns="50800" bIns="50800" rtlCol="0" anchor="ctr"/>
            <a:lstStyle/>
            <a:p>
              <a:pPr algn="ctr">
                <a:lnSpc>
                  <a:spcPts val="3393"/>
                </a:lnSpc>
              </a:pPr>
              <a:endParaRPr/>
            </a:p>
          </p:txBody>
        </p:sp>
      </p:grpSp>
      <p:grpSp>
        <p:nvGrpSpPr>
          <p:cNvPr id="19" name="Group 19"/>
          <p:cNvGrpSpPr/>
          <p:nvPr/>
        </p:nvGrpSpPr>
        <p:grpSpPr>
          <a:xfrm>
            <a:off x="7137321" y="1556279"/>
            <a:ext cx="1652920" cy="1184043"/>
            <a:chOff x="0" y="0"/>
            <a:chExt cx="395933" cy="283620"/>
          </a:xfrm>
        </p:grpSpPr>
        <p:sp>
          <p:nvSpPr>
            <p:cNvPr id="20" name="Freeform 20"/>
            <p:cNvSpPr/>
            <p:nvPr/>
          </p:nvSpPr>
          <p:spPr>
            <a:xfrm>
              <a:off x="0" y="0"/>
              <a:ext cx="395933" cy="283620"/>
            </a:xfrm>
            <a:custGeom>
              <a:avLst/>
              <a:gdLst/>
              <a:ahLst/>
              <a:cxnLst/>
              <a:rect l="l" t="t" r="r" b="b"/>
              <a:pathLst>
                <a:path w="395933" h="283620">
                  <a:moveTo>
                    <a:pt x="37470" y="0"/>
                  </a:moveTo>
                  <a:lnTo>
                    <a:pt x="358463" y="0"/>
                  </a:lnTo>
                  <a:cubicBezTo>
                    <a:pt x="368400" y="0"/>
                    <a:pt x="377931" y="3948"/>
                    <a:pt x="384958" y="10975"/>
                  </a:cubicBezTo>
                  <a:cubicBezTo>
                    <a:pt x="391985" y="18002"/>
                    <a:pt x="395933" y="27533"/>
                    <a:pt x="395933" y="37470"/>
                  </a:cubicBezTo>
                  <a:lnTo>
                    <a:pt x="395933" y="246150"/>
                  </a:lnTo>
                  <a:cubicBezTo>
                    <a:pt x="395933" y="266844"/>
                    <a:pt x="379157" y="283620"/>
                    <a:pt x="358463" y="283620"/>
                  </a:cubicBezTo>
                  <a:lnTo>
                    <a:pt x="37470" y="283620"/>
                  </a:lnTo>
                  <a:cubicBezTo>
                    <a:pt x="16776" y="283620"/>
                    <a:pt x="0" y="266844"/>
                    <a:pt x="0" y="246150"/>
                  </a:cubicBezTo>
                  <a:lnTo>
                    <a:pt x="0" y="37470"/>
                  </a:lnTo>
                  <a:cubicBezTo>
                    <a:pt x="0" y="16776"/>
                    <a:pt x="16776" y="0"/>
                    <a:pt x="37470" y="0"/>
                  </a:cubicBezTo>
                  <a:close/>
                </a:path>
              </a:pathLst>
            </a:custGeom>
            <a:solidFill>
              <a:srgbClr val="23911C"/>
            </a:solidFill>
          </p:spPr>
        </p:sp>
        <p:sp>
          <p:nvSpPr>
            <p:cNvPr id="21" name="TextBox 21"/>
            <p:cNvSpPr txBox="1"/>
            <p:nvPr/>
          </p:nvSpPr>
          <p:spPr>
            <a:xfrm>
              <a:off x="0" y="-47625"/>
              <a:ext cx="395933" cy="331245"/>
            </a:xfrm>
            <a:prstGeom prst="rect">
              <a:avLst/>
            </a:prstGeom>
          </p:spPr>
          <p:txBody>
            <a:bodyPr lIns="50800" tIns="50800" rIns="50800" bIns="50800" rtlCol="0" anchor="ctr"/>
            <a:lstStyle/>
            <a:p>
              <a:pPr algn="ctr">
                <a:lnSpc>
                  <a:spcPts val="3393"/>
                </a:lnSpc>
              </a:pPr>
              <a:endParaRPr/>
            </a:p>
          </p:txBody>
        </p:sp>
      </p:grpSp>
      <p:grpSp>
        <p:nvGrpSpPr>
          <p:cNvPr id="22" name="Group 22"/>
          <p:cNvGrpSpPr/>
          <p:nvPr/>
        </p:nvGrpSpPr>
        <p:grpSpPr>
          <a:xfrm>
            <a:off x="7137321" y="5664119"/>
            <a:ext cx="1652920" cy="1184043"/>
            <a:chOff x="0" y="0"/>
            <a:chExt cx="395933" cy="283620"/>
          </a:xfrm>
        </p:grpSpPr>
        <p:sp>
          <p:nvSpPr>
            <p:cNvPr id="23" name="Freeform 23"/>
            <p:cNvSpPr/>
            <p:nvPr/>
          </p:nvSpPr>
          <p:spPr>
            <a:xfrm>
              <a:off x="0" y="0"/>
              <a:ext cx="395933" cy="283620"/>
            </a:xfrm>
            <a:custGeom>
              <a:avLst/>
              <a:gdLst/>
              <a:ahLst/>
              <a:cxnLst/>
              <a:rect l="l" t="t" r="r" b="b"/>
              <a:pathLst>
                <a:path w="395933" h="283620">
                  <a:moveTo>
                    <a:pt x="37470" y="0"/>
                  </a:moveTo>
                  <a:lnTo>
                    <a:pt x="358463" y="0"/>
                  </a:lnTo>
                  <a:cubicBezTo>
                    <a:pt x="368400" y="0"/>
                    <a:pt x="377931" y="3948"/>
                    <a:pt x="384958" y="10975"/>
                  </a:cubicBezTo>
                  <a:cubicBezTo>
                    <a:pt x="391985" y="18002"/>
                    <a:pt x="395933" y="27533"/>
                    <a:pt x="395933" y="37470"/>
                  </a:cubicBezTo>
                  <a:lnTo>
                    <a:pt x="395933" y="246150"/>
                  </a:lnTo>
                  <a:cubicBezTo>
                    <a:pt x="395933" y="266844"/>
                    <a:pt x="379157" y="283620"/>
                    <a:pt x="358463" y="283620"/>
                  </a:cubicBezTo>
                  <a:lnTo>
                    <a:pt x="37470" y="283620"/>
                  </a:lnTo>
                  <a:cubicBezTo>
                    <a:pt x="16776" y="283620"/>
                    <a:pt x="0" y="266844"/>
                    <a:pt x="0" y="246150"/>
                  </a:cubicBezTo>
                  <a:lnTo>
                    <a:pt x="0" y="37470"/>
                  </a:lnTo>
                  <a:cubicBezTo>
                    <a:pt x="0" y="16776"/>
                    <a:pt x="16776" y="0"/>
                    <a:pt x="37470" y="0"/>
                  </a:cubicBezTo>
                  <a:close/>
                </a:path>
              </a:pathLst>
            </a:custGeom>
            <a:solidFill>
              <a:srgbClr val="23911C"/>
            </a:solidFill>
          </p:spPr>
        </p:sp>
        <p:sp>
          <p:nvSpPr>
            <p:cNvPr id="24" name="TextBox 24"/>
            <p:cNvSpPr txBox="1"/>
            <p:nvPr/>
          </p:nvSpPr>
          <p:spPr>
            <a:xfrm>
              <a:off x="0" y="-47625"/>
              <a:ext cx="395933" cy="331245"/>
            </a:xfrm>
            <a:prstGeom prst="rect">
              <a:avLst/>
            </a:prstGeom>
          </p:spPr>
          <p:txBody>
            <a:bodyPr lIns="50800" tIns="50800" rIns="50800" bIns="50800" rtlCol="0" anchor="ctr"/>
            <a:lstStyle/>
            <a:p>
              <a:pPr algn="ctr">
                <a:lnSpc>
                  <a:spcPts val="3393"/>
                </a:lnSpc>
              </a:pPr>
              <a:endParaRPr/>
            </a:p>
          </p:txBody>
        </p:sp>
      </p:grpSp>
      <p:grpSp>
        <p:nvGrpSpPr>
          <p:cNvPr id="25" name="Group 25"/>
          <p:cNvGrpSpPr/>
          <p:nvPr/>
        </p:nvGrpSpPr>
        <p:grpSpPr>
          <a:xfrm>
            <a:off x="16111908" y="1556279"/>
            <a:ext cx="1652920" cy="1184043"/>
            <a:chOff x="0" y="0"/>
            <a:chExt cx="395933" cy="283620"/>
          </a:xfrm>
        </p:grpSpPr>
        <p:sp>
          <p:nvSpPr>
            <p:cNvPr id="26" name="Freeform 26"/>
            <p:cNvSpPr/>
            <p:nvPr/>
          </p:nvSpPr>
          <p:spPr>
            <a:xfrm>
              <a:off x="0" y="0"/>
              <a:ext cx="395933" cy="283620"/>
            </a:xfrm>
            <a:custGeom>
              <a:avLst/>
              <a:gdLst/>
              <a:ahLst/>
              <a:cxnLst/>
              <a:rect l="l" t="t" r="r" b="b"/>
              <a:pathLst>
                <a:path w="395933" h="283620">
                  <a:moveTo>
                    <a:pt x="37470" y="0"/>
                  </a:moveTo>
                  <a:lnTo>
                    <a:pt x="358463" y="0"/>
                  </a:lnTo>
                  <a:cubicBezTo>
                    <a:pt x="368400" y="0"/>
                    <a:pt x="377931" y="3948"/>
                    <a:pt x="384958" y="10975"/>
                  </a:cubicBezTo>
                  <a:cubicBezTo>
                    <a:pt x="391985" y="18002"/>
                    <a:pt x="395933" y="27533"/>
                    <a:pt x="395933" y="37470"/>
                  </a:cubicBezTo>
                  <a:lnTo>
                    <a:pt x="395933" y="246150"/>
                  </a:lnTo>
                  <a:cubicBezTo>
                    <a:pt x="395933" y="266844"/>
                    <a:pt x="379157" y="283620"/>
                    <a:pt x="358463" y="283620"/>
                  </a:cubicBezTo>
                  <a:lnTo>
                    <a:pt x="37470" y="283620"/>
                  </a:lnTo>
                  <a:cubicBezTo>
                    <a:pt x="16776" y="283620"/>
                    <a:pt x="0" y="266844"/>
                    <a:pt x="0" y="246150"/>
                  </a:cubicBezTo>
                  <a:lnTo>
                    <a:pt x="0" y="37470"/>
                  </a:lnTo>
                  <a:cubicBezTo>
                    <a:pt x="0" y="16776"/>
                    <a:pt x="16776" y="0"/>
                    <a:pt x="37470" y="0"/>
                  </a:cubicBezTo>
                  <a:close/>
                </a:path>
              </a:pathLst>
            </a:custGeom>
            <a:solidFill>
              <a:srgbClr val="23911C"/>
            </a:solidFill>
          </p:spPr>
        </p:sp>
        <p:sp>
          <p:nvSpPr>
            <p:cNvPr id="27" name="TextBox 27"/>
            <p:cNvSpPr txBox="1"/>
            <p:nvPr/>
          </p:nvSpPr>
          <p:spPr>
            <a:xfrm>
              <a:off x="0" y="-47625"/>
              <a:ext cx="395933" cy="331245"/>
            </a:xfrm>
            <a:prstGeom prst="rect">
              <a:avLst/>
            </a:prstGeom>
          </p:spPr>
          <p:txBody>
            <a:bodyPr lIns="50800" tIns="50800" rIns="50800" bIns="50800" rtlCol="0" anchor="ctr"/>
            <a:lstStyle/>
            <a:p>
              <a:pPr algn="ctr">
                <a:lnSpc>
                  <a:spcPts val="3393"/>
                </a:lnSpc>
              </a:pPr>
              <a:endParaRPr/>
            </a:p>
          </p:txBody>
        </p:sp>
      </p:grpSp>
      <p:grpSp>
        <p:nvGrpSpPr>
          <p:cNvPr id="28" name="Group 28"/>
          <p:cNvGrpSpPr/>
          <p:nvPr/>
        </p:nvGrpSpPr>
        <p:grpSpPr>
          <a:xfrm>
            <a:off x="16111908" y="5664119"/>
            <a:ext cx="1652920" cy="1184043"/>
            <a:chOff x="0" y="0"/>
            <a:chExt cx="395933" cy="283620"/>
          </a:xfrm>
        </p:grpSpPr>
        <p:sp>
          <p:nvSpPr>
            <p:cNvPr id="29" name="Freeform 29"/>
            <p:cNvSpPr/>
            <p:nvPr/>
          </p:nvSpPr>
          <p:spPr>
            <a:xfrm>
              <a:off x="0" y="0"/>
              <a:ext cx="395933" cy="283620"/>
            </a:xfrm>
            <a:custGeom>
              <a:avLst/>
              <a:gdLst/>
              <a:ahLst/>
              <a:cxnLst/>
              <a:rect l="l" t="t" r="r" b="b"/>
              <a:pathLst>
                <a:path w="395933" h="283620">
                  <a:moveTo>
                    <a:pt x="37470" y="0"/>
                  </a:moveTo>
                  <a:lnTo>
                    <a:pt x="358463" y="0"/>
                  </a:lnTo>
                  <a:cubicBezTo>
                    <a:pt x="368400" y="0"/>
                    <a:pt x="377931" y="3948"/>
                    <a:pt x="384958" y="10975"/>
                  </a:cubicBezTo>
                  <a:cubicBezTo>
                    <a:pt x="391985" y="18002"/>
                    <a:pt x="395933" y="27533"/>
                    <a:pt x="395933" y="37470"/>
                  </a:cubicBezTo>
                  <a:lnTo>
                    <a:pt x="395933" y="246150"/>
                  </a:lnTo>
                  <a:cubicBezTo>
                    <a:pt x="395933" y="266844"/>
                    <a:pt x="379157" y="283620"/>
                    <a:pt x="358463" y="283620"/>
                  </a:cubicBezTo>
                  <a:lnTo>
                    <a:pt x="37470" y="283620"/>
                  </a:lnTo>
                  <a:cubicBezTo>
                    <a:pt x="16776" y="283620"/>
                    <a:pt x="0" y="266844"/>
                    <a:pt x="0" y="246150"/>
                  </a:cubicBezTo>
                  <a:lnTo>
                    <a:pt x="0" y="37470"/>
                  </a:lnTo>
                  <a:cubicBezTo>
                    <a:pt x="0" y="16776"/>
                    <a:pt x="16776" y="0"/>
                    <a:pt x="37470" y="0"/>
                  </a:cubicBezTo>
                  <a:close/>
                </a:path>
              </a:pathLst>
            </a:custGeom>
            <a:solidFill>
              <a:srgbClr val="23911C"/>
            </a:solidFill>
          </p:spPr>
        </p:sp>
        <p:sp>
          <p:nvSpPr>
            <p:cNvPr id="30" name="TextBox 30"/>
            <p:cNvSpPr txBox="1"/>
            <p:nvPr/>
          </p:nvSpPr>
          <p:spPr>
            <a:xfrm>
              <a:off x="0" y="-47625"/>
              <a:ext cx="395933" cy="331245"/>
            </a:xfrm>
            <a:prstGeom prst="rect">
              <a:avLst/>
            </a:prstGeom>
          </p:spPr>
          <p:txBody>
            <a:bodyPr lIns="50800" tIns="50800" rIns="50800" bIns="50800" rtlCol="0" anchor="ctr"/>
            <a:lstStyle/>
            <a:p>
              <a:pPr algn="ctr">
                <a:lnSpc>
                  <a:spcPts val="3393"/>
                </a:lnSpc>
              </a:pPr>
              <a:endParaRPr/>
            </a:p>
          </p:txBody>
        </p:sp>
      </p:grpSp>
      <p:grpSp>
        <p:nvGrpSpPr>
          <p:cNvPr id="31" name="Group 31"/>
          <p:cNvGrpSpPr/>
          <p:nvPr/>
        </p:nvGrpSpPr>
        <p:grpSpPr>
          <a:xfrm rot="-10800000">
            <a:off x="7575441" y="2611210"/>
            <a:ext cx="651005" cy="569629"/>
            <a:chOff x="0" y="0"/>
            <a:chExt cx="812800" cy="711200"/>
          </a:xfrm>
        </p:grpSpPr>
        <p:sp>
          <p:nvSpPr>
            <p:cNvPr id="32" name="Freeform 32"/>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68B32E"/>
            </a:solidFill>
          </p:spPr>
        </p:sp>
        <p:sp>
          <p:nvSpPr>
            <p:cNvPr id="33" name="TextBox 33"/>
            <p:cNvSpPr txBox="1"/>
            <p:nvPr/>
          </p:nvSpPr>
          <p:spPr>
            <a:xfrm>
              <a:off x="127000" y="282575"/>
              <a:ext cx="558800" cy="377825"/>
            </a:xfrm>
            <a:prstGeom prst="rect">
              <a:avLst/>
            </a:prstGeom>
          </p:spPr>
          <p:txBody>
            <a:bodyPr lIns="50800" tIns="50800" rIns="50800" bIns="50800" rtlCol="0" anchor="ctr"/>
            <a:lstStyle/>
            <a:p>
              <a:pPr algn="ctr">
                <a:lnSpc>
                  <a:spcPts val="3393"/>
                </a:lnSpc>
              </a:pPr>
              <a:endParaRPr/>
            </a:p>
          </p:txBody>
        </p:sp>
      </p:grpSp>
      <p:grpSp>
        <p:nvGrpSpPr>
          <p:cNvPr id="34" name="Group 34"/>
          <p:cNvGrpSpPr/>
          <p:nvPr/>
        </p:nvGrpSpPr>
        <p:grpSpPr>
          <a:xfrm rot="-10800000">
            <a:off x="7638279" y="6719049"/>
            <a:ext cx="651005" cy="569629"/>
            <a:chOff x="0" y="0"/>
            <a:chExt cx="812800" cy="711200"/>
          </a:xfrm>
        </p:grpSpPr>
        <p:sp>
          <p:nvSpPr>
            <p:cNvPr id="35" name="Freeform 3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68B32E"/>
            </a:solidFill>
          </p:spPr>
        </p:sp>
        <p:sp>
          <p:nvSpPr>
            <p:cNvPr id="36" name="TextBox 36"/>
            <p:cNvSpPr txBox="1"/>
            <p:nvPr/>
          </p:nvSpPr>
          <p:spPr>
            <a:xfrm>
              <a:off x="127000" y="282575"/>
              <a:ext cx="558800" cy="377825"/>
            </a:xfrm>
            <a:prstGeom prst="rect">
              <a:avLst/>
            </a:prstGeom>
          </p:spPr>
          <p:txBody>
            <a:bodyPr lIns="50800" tIns="50800" rIns="50800" bIns="50800" rtlCol="0" anchor="ctr"/>
            <a:lstStyle/>
            <a:p>
              <a:pPr algn="ctr">
                <a:lnSpc>
                  <a:spcPts val="3393"/>
                </a:lnSpc>
              </a:pPr>
              <a:endParaRPr/>
            </a:p>
          </p:txBody>
        </p:sp>
      </p:grpSp>
      <p:grpSp>
        <p:nvGrpSpPr>
          <p:cNvPr id="37" name="Group 37"/>
          <p:cNvGrpSpPr/>
          <p:nvPr/>
        </p:nvGrpSpPr>
        <p:grpSpPr>
          <a:xfrm rot="-10800000">
            <a:off x="16612865" y="2611210"/>
            <a:ext cx="651005" cy="569629"/>
            <a:chOff x="0" y="0"/>
            <a:chExt cx="812800" cy="711200"/>
          </a:xfrm>
        </p:grpSpPr>
        <p:sp>
          <p:nvSpPr>
            <p:cNvPr id="38" name="Freeform 3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68B32E"/>
            </a:solidFill>
          </p:spPr>
        </p:sp>
        <p:sp>
          <p:nvSpPr>
            <p:cNvPr id="39" name="TextBox 39"/>
            <p:cNvSpPr txBox="1"/>
            <p:nvPr/>
          </p:nvSpPr>
          <p:spPr>
            <a:xfrm>
              <a:off x="127000" y="282575"/>
              <a:ext cx="558800" cy="377825"/>
            </a:xfrm>
            <a:prstGeom prst="rect">
              <a:avLst/>
            </a:prstGeom>
          </p:spPr>
          <p:txBody>
            <a:bodyPr lIns="50800" tIns="50800" rIns="50800" bIns="50800" rtlCol="0" anchor="ctr"/>
            <a:lstStyle/>
            <a:p>
              <a:pPr algn="ctr">
                <a:lnSpc>
                  <a:spcPts val="3393"/>
                </a:lnSpc>
              </a:pPr>
              <a:endParaRPr/>
            </a:p>
          </p:txBody>
        </p:sp>
      </p:grpSp>
      <p:grpSp>
        <p:nvGrpSpPr>
          <p:cNvPr id="40" name="Group 40"/>
          <p:cNvGrpSpPr/>
          <p:nvPr/>
        </p:nvGrpSpPr>
        <p:grpSpPr>
          <a:xfrm rot="-10800000">
            <a:off x="16612865" y="6719049"/>
            <a:ext cx="651005" cy="569629"/>
            <a:chOff x="0" y="0"/>
            <a:chExt cx="812800" cy="711200"/>
          </a:xfrm>
        </p:grpSpPr>
        <p:sp>
          <p:nvSpPr>
            <p:cNvPr id="41" name="Freeform 4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68B32E"/>
            </a:solidFill>
          </p:spPr>
        </p:sp>
        <p:sp>
          <p:nvSpPr>
            <p:cNvPr id="42" name="TextBox 42"/>
            <p:cNvSpPr txBox="1"/>
            <p:nvPr/>
          </p:nvSpPr>
          <p:spPr>
            <a:xfrm>
              <a:off x="127000" y="282575"/>
              <a:ext cx="558800" cy="377825"/>
            </a:xfrm>
            <a:prstGeom prst="rect">
              <a:avLst/>
            </a:prstGeom>
          </p:spPr>
          <p:txBody>
            <a:bodyPr lIns="50800" tIns="50800" rIns="50800" bIns="50800" rtlCol="0" anchor="ctr"/>
            <a:lstStyle/>
            <a:p>
              <a:pPr algn="ctr">
                <a:lnSpc>
                  <a:spcPts val="3393"/>
                </a:lnSpc>
              </a:pPr>
              <a:endParaRPr/>
            </a:p>
          </p:txBody>
        </p:sp>
      </p:grpSp>
      <p:sp>
        <p:nvSpPr>
          <p:cNvPr id="43" name="Freeform 43"/>
          <p:cNvSpPr/>
          <p:nvPr/>
        </p:nvSpPr>
        <p:spPr>
          <a:xfrm>
            <a:off x="7556609" y="1732392"/>
            <a:ext cx="814343" cy="814343"/>
          </a:xfrm>
          <a:custGeom>
            <a:avLst/>
            <a:gdLst/>
            <a:ahLst/>
            <a:cxnLst/>
            <a:rect l="l" t="t" r="r" b="b"/>
            <a:pathLst>
              <a:path w="814343" h="814343">
                <a:moveTo>
                  <a:pt x="0" y="0"/>
                </a:moveTo>
                <a:lnTo>
                  <a:pt x="814344" y="0"/>
                </a:lnTo>
                <a:lnTo>
                  <a:pt x="814344" y="814343"/>
                </a:lnTo>
                <a:lnTo>
                  <a:pt x="0" y="8143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4" name="Freeform 44"/>
          <p:cNvSpPr/>
          <p:nvPr/>
        </p:nvSpPr>
        <p:spPr>
          <a:xfrm>
            <a:off x="7556609" y="5859216"/>
            <a:ext cx="793849" cy="793849"/>
          </a:xfrm>
          <a:custGeom>
            <a:avLst/>
            <a:gdLst/>
            <a:ahLst/>
            <a:cxnLst/>
            <a:rect l="l" t="t" r="r" b="b"/>
            <a:pathLst>
              <a:path w="793849" h="793849">
                <a:moveTo>
                  <a:pt x="0" y="0"/>
                </a:moveTo>
                <a:lnTo>
                  <a:pt x="793850" y="0"/>
                </a:lnTo>
                <a:lnTo>
                  <a:pt x="793850" y="793849"/>
                </a:lnTo>
                <a:lnTo>
                  <a:pt x="0" y="7938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5" name="Freeform 45"/>
          <p:cNvSpPr/>
          <p:nvPr/>
        </p:nvSpPr>
        <p:spPr>
          <a:xfrm>
            <a:off x="16524263" y="1820639"/>
            <a:ext cx="837898" cy="637850"/>
          </a:xfrm>
          <a:custGeom>
            <a:avLst/>
            <a:gdLst/>
            <a:ahLst/>
            <a:cxnLst/>
            <a:rect l="l" t="t" r="r" b="b"/>
            <a:pathLst>
              <a:path w="837898" h="637850">
                <a:moveTo>
                  <a:pt x="0" y="0"/>
                </a:moveTo>
                <a:lnTo>
                  <a:pt x="837898" y="0"/>
                </a:lnTo>
                <a:lnTo>
                  <a:pt x="837898" y="637850"/>
                </a:lnTo>
                <a:lnTo>
                  <a:pt x="0" y="6378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6" name="Freeform 46"/>
          <p:cNvSpPr/>
          <p:nvPr/>
        </p:nvSpPr>
        <p:spPr>
          <a:xfrm>
            <a:off x="16524263" y="5703216"/>
            <a:ext cx="853385" cy="859834"/>
          </a:xfrm>
          <a:custGeom>
            <a:avLst/>
            <a:gdLst/>
            <a:ahLst/>
            <a:cxnLst/>
            <a:rect l="l" t="t" r="r" b="b"/>
            <a:pathLst>
              <a:path w="853385" h="859834">
                <a:moveTo>
                  <a:pt x="0" y="0"/>
                </a:moveTo>
                <a:lnTo>
                  <a:pt x="853385" y="0"/>
                </a:lnTo>
                <a:lnTo>
                  <a:pt x="853385" y="859834"/>
                </a:lnTo>
                <a:lnTo>
                  <a:pt x="0" y="8598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TextBox 47"/>
          <p:cNvSpPr txBox="1"/>
          <p:nvPr/>
        </p:nvSpPr>
        <p:spPr>
          <a:xfrm>
            <a:off x="1848900" y="559333"/>
            <a:ext cx="16530020" cy="1426474"/>
          </a:xfrm>
          <a:prstGeom prst="rect">
            <a:avLst/>
          </a:prstGeom>
        </p:spPr>
        <p:txBody>
          <a:bodyPr lIns="0" tIns="0" rIns="0" bIns="0" rtlCol="0" anchor="t">
            <a:spAutoFit/>
          </a:bodyPr>
          <a:lstStyle/>
          <a:p>
            <a:pPr algn="l">
              <a:lnSpc>
                <a:spcPts val="5707"/>
              </a:lnSpc>
            </a:pPr>
            <a:r>
              <a:rPr lang="en-US" sz="4076" b="1" dirty="0">
                <a:solidFill>
                  <a:srgbClr val="23911C"/>
                </a:solidFill>
                <a:latin typeface="Inter Bold"/>
                <a:ea typeface="Inter Bold"/>
                <a:cs typeface="Inter Bold"/>
                <a:sym typeface="Inter Bold"/>
              </a:rPr>
              <a:t>El </a:t>
            </a:r>
            <a:r>
              <a:rPr lang="en-US" sz="4076" b="1" dirty="0" err="1">
                <a:solidFill>
                  <a:srgbClr val="23911C"/>
                </a:solidFill>
                <a:latin typeface="Inter Bold"/>
                <a:ea typeface="Inter Bold"/>
                <a:cs typeface="Inter Bold"/>
                <a:sym typeface="Inter Bold"/>
              </a:rPr>
              <a:t>ordenamiento</a:t>
            </a:r>
            <a:r>
              <a:rPr lang="en-US" sz="4076" b="1" dirty="0">
                <a:solidFill>
                  <a:srgbClr val="23911C"/>
                </a:solidFill>
                <a:latin typeface="Inter Bold"/>
                <a:ea typeface="Inter Bold"/>
                <a:cs typeface="Inter Bold"/>
                <a:sym typeface="Inter Bold"/>
              </a:rPr>
              <a:t> territorial se </a:t>
            </a:r>
            <a:r>
              <a:rPr lang="en-US" sz="4076" b="1" dirty="0" err="1">
                <a:solidFill>
                  <a:srgbClr val="23911C"/>
                </a:solidFill>
                <a:latin typeface="Inter Bold"/>
                <a:ea typeface="Inter Bold"/>
                <a:cs typeface="Inter Bold"/>
                <a:sym typeface="Inter Bold"/>
              </a:rPr>
              <a:t>basa</a:t>
            </a:r>
            <a:r>
              <a:rPr lang="en-US" sz="4076" b="1" dirty="0">
                <a:solidFill>
                  <a:srgbClr val="23911C"/>
                </a:solidFill>
                <a:latin typeface="Inter Bold"/>
                <a:ea typeface="Inter Bold"/>
                <a:cs typeface="Inter Bold"/>
                <a:sym typeface="Inter Bold"/>
              </a:rPr>
              <a:t> </a:t>
            </a:r>
            <a:r>
              <a:rPr lang="en-US" sz="4076" b="1" dirty="0" err="1">
                <a:solidFill>
                  <a:srgbClr val="23911C"/>
                </a:solidFill>
                <a:latin typeface="Inter Bold"/>
                <a:ea typeface="Inter Bold"/>
                <a:cs typeface="Inter Bold"/>
                <a:sym typeface="Inter Bold"/>
              </a:rPr>
              <a:t>en</a:t>
            </a:r>
            <a:r>
              <a:rPr lang="en-US" sz="4076" b="1" dirty="0">
                <a:solidFill>
                  <a:srgbClr val="23911C"/>
                </a:solidFill>
                <a:latin typeface="Inter Bold"/>
                <a:ea typeface="Inter Bold"/>
                <a:cs typeface="Inter Bold"/>
                <a:sym typeface="Inter Bold"/>
              </a:rPr>
              <a:t> los </a:t>
            </a:r>
            <a:r>
              <a:rPr lang="en-US" sz="4076" b="1" dirty="0" err="1">
                <a:solidFill>
                  <a:srgbClr val="23911C"/>
                </a:solidFill>
                <a:latin typeface="Inter Bold"/>
                <a:ea typeface="Inter Bold"/>
                <a:cs typeface="Inter Bold"/>
                <a:sym typeface="Inter Bold"/>
              </a:rPr>
              <a:t>siguientes</a:t>
            </a:r>
            <a:r>
              <a:rPr lang="en-US" sz="4076" b="1" dirty="0">
                <a:solidFill>
                  <a:srgbClr val="23911C"/>
                </a:solidFill>
                <a:latin typeface="Inter Bold"/>
                <a:ea typeface="Inter Bold"/>
                <a:cs typeface="Inter Bold"/>
                <a:sym typeface="Inter Bold"/>
              </a:rPr>
              <a:t> </a:t>
            </a:r>
            <a:r>
              <a:rPr lang="en-US" sz="4076" b="1" dirty="0" err="1">
                <a:solidFill>
                  <a:srgbClr val="23911C"/>
                </a:solidFill>
                <a:latin typeface="Inter Bold"/>
                <a:ea typeface="Inter Bold"/>
                <a:cs typeface="Inter Bold"/>
                <a:sym typeface="Inter Bold"/>
              </a:rPr>
              <a:t>principios</a:t>
            </a:r>
            <a:endParaRPr lang="en-US" sz="4076" b="1" dirty="0">
              <a:solidFill>
                <a:srgbClr val="23911C"/>
              </a:solidFill>
              <a:latin typeface="Inter Bold"/>
              <a:ea typeface="Inter Bold"/>
              <a:cs typeface="Inter Bold"/>
              <a:sym typeface="Inter Bold"/>
            </a:endParaRPr>
          </a:p>
          <a:p>
            <a:pPr marL="0" lvl="0" indent="0" algn="l">
              <a:lnSpc>
                <a:spcPts val="5707"/>
              </a:lnSpc>
              <a:spcBef>
                <a:spcPct val="0"/>
              </a:spcBef>
            </a:pPr>
            <a:endParaRPr lang="en-US" sz="4076" b="1" dirty="0">
              <a:solidFill>
                <a:srgbClr val="23911C"/>
              </a:solidFill>
              <a:latin typeface="Inter Bold"/>
              <a:ea typeface="Inter Bold"/>
              <a:cs typeface="Inter Bold"/>
              <a:sym typeface="Inter Bold"/>
            </a:endParaRPr>
          </a:p>
        </p:txBody>
      </p:sp>
      <p:sp>
        <p:nvSpPr>
          <p:cNvPr id="48" name="TextBox 48"/>
          <p:cNvSpPr txBox="1"/>
          <p:nvPr/>
        </p:nvSpPr>
        <p:spPr>
          <a:xfrm>
            <a:off x="691193" y="2266879"/>
            <a:ext cx="6219432" cy="2584025"/>
          </a:xfrm>
          <a:prstGeom prst="rect">
            <a:avLst/>
          </a:prstGeom>
        </p:spPr>
        <p:txBody>
          <a:bodyPr lIns="0" tIns="0" rIns="0" bIns="0" rtlCol="0" anchor="t">
            <a:spAutoFit/>
          </a:bodyPr>
          <a:lstStyle/>
          <a:p>
            <a:pPr algn="just">
              <a:lnSpc>
                <a:spcPts val="2998"/>
              </a:lnSpc>
            </a:pPr>
            <a:r>
              <a:rPr lang="en-US" sz="2141" b="1" spc="-12" dirty="0">
                <a:solidFill>
                  <a:srgbClr val="119F3B"/>
                </a:solidFill>
                <a:latin typeface="Inter Bold"/>
                <a:ea typeface="Inter Bold"/>
                <a:cs typeface="Inter Bold"/>
                <a:sym typeface="Inter Bold"/>
              </a:rPr>
              <a:t>COMPETITIVIDAD TERRITORIAL:</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Integración</a:t>
            </a:r>
            <a:r>
              <a:rPr lang="en-US" sz="2141" spc="-12" dirty="0">
                <a:solidFill>
                  <a:srgbClr val="119F3B"/>
                </a:solidFill>
                <a:latin typeface="Inter"/>
                <a:ea typeface="Inter"/>
                <a:cs typeface="Inter"/>
                <a:sym typeface="Inter"/>
              </a:rPr>
              <a:t> de los </a:t>
            </a:r>
            <a:r>
              <a:rPr lang="en-US" sz="2141" spc="-12" dirty="0" err="1">
                <a:solidFill>
                  <a:srgbClr val="119F3B"/>
                </a:solidFill>
                <a:latin typeface="Inter"/>
                <a:ea typeface="Inter"/>
                <a:cs typeface="Inter"/>
                <a:sym typeface="Inter"/>
              </a:rPr>
              <a:t>sectores</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primarios</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secundarios</a:t>
            </a:r>
            <a:r>
              <a:rPr lang="en-US" sz="2141" spc="-12" dirty="0">
                <a:solidFill>
                  <a:srgbClr val="119F3B"/>
                </a:solidFill>
                <a:latin typeface="Inter"/>
                <a:ea typeface="Inter"/>
                <a:cs typeface="Inter"/>
                <a:sym typeface="Inter"/>
              </a:rPr>
              <a:t> y </a:t>
            </a:r>
            <a:r>
              <a:rPr lang="en-US" sz="2141" spc="-12" dirty="0" err="1">
                <a:solidFill>
                  <a:srgbClr val="119F3B"/>
                </a:solidFill>
                <a:latin typeface="Inter"/>
                <a:ea typeface="Inter"/>
                <a:cs typeface="Inter"/>
                <a:sym typeface="Inter"/>
              </a:rPr>
              <a:t>terciarios</a:t>
            </a:r>
            <a:r>
              <a:rPr lang="en-US" sz="2141" spc="-12" dirty="0">
                <a:solidFill>
                  <a:srgbClr val="119F3B"/>
                </a:solidFill>
                <a:latin typeface="Inter"/>
                <a:ea typeface="Inter"/>
                <a:cs typeface="Inter"/>
                <a:sym typeface="Inter"/>
              </a:rPr>
              <a:t> y el </a:t>
            </a:r>
            <a:r>
              <a:rPr lang="en-US" sz="2141" spc="-12" dirty="0" err="1">
                <a:solidFill>
                  <a:srgbClr val="119F3B"/>
                </a:solidFill>
                <a:latin typeface="Inter"/>
                <a:ea typeface="Inter"/>
                <a:cs typeface="Inter"/>
                <a:sym typeface="Inter"/>
              </a:rPr>
              <a:t>desarrollo</a:t>
            </a:r>
            <a:r>
              <a:rPr lang="en-US" sz="2141" spc="-12" dirty="0">
                <a:solidFill>
                  <a:srgbClr val="119F3B"/>
                </a:solidFill>
                <a:latin typeface="Inter"/>
                <a:ea typeface="Inter"/>
                <a:cs typeface="Inter"/>
                <a:sym typeface="Inter"/>
              </a:rPr>
              <a:t> de las </a:t>
            </a:r>
            <a:r>
              <a:rPr lang="en-US" sz="2141" spc="-12" dirty="0" err="1">
                <a:solidFill>
                  <a:srgbClr val="119F3B"/>
                </a:solidFill>
                <a:latin typeface="Inter"/>
                <a:ea typeface="Inter"/>
                <a:cs typeface="Inter"/>
                <a:sym typeface="Inter"/>
              </a:rPr>
              <a:t>cadenas</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productivas</a:t>
            </a:r>
            <a:r>
              <a:rPr lang="en-US" sz="2141" spc="-12" dirty="0">
                <a:solidFill>
                  <a:srgbClr val="119F3B"/>
                </a:solidFill>
                <a:latin typeface="Inter"/>
                <a:ea typeface="Inter"/>
                <a:cs typeface="Inter"/>
                <a:sym typeface="Inter"/>
              </a:rPr>
              <a:t> y de valor, </a:t>
            </a:r>
            <a:r>
              <a:rPr lang="en-US" sz="2141" spc="-12" dirty="0" err="1">
                <a:solidFill>
                  <a:srgbClr val="119F3B"/>
                </a:solidFill>
                <a:latin typeface="Inter"/>
                <a:ea typeface="Inter"/>
                <a:cs typeface="Inter"/>
                <a:sym typeface="Inter"/>
              </a:rPr>
              <a:t>entendiéndola</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como</a:t>
            </a:r>
            <a:r>
              <a:rPr lang="en-US" sz="2141" spc="-12" dirty="0">
                <a:solidFill>
                  <a:srgbClr val="119F3B"/>
                </a:solidFill>
                <a:latin typeface="Inter"/>
                <a:ea typeface="Inter"/>
                <a:cs typeface="Inter"/>
                <a:sym typeface="Inter"/>
              </a:rPr>
              <a:t> un </a:t>
            </a:r>
            <a:r>
              <a:rPr lang="en-US" sz="2141" spc="-12" dirty="0" err="1">
                <a:solidFill>
                  <a:srgbClr val="119F3B"/>
                </a:solidFill>
                <a:latin typeface="Inter"/>
                <a:ea typeface="Inter"/>
                <a:cs typeface="Inter"/>
                <a:sym typeface="Inter"/>
              </a:rPr>
              <a:t>fenómeno</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sistémico</a:t>
            </a:r>
            <a:r>
              <a:rPr lang="en-US" sz="2141" spc="-12" dirty="0">
                <a:solidFill>
                  <a:srgbClr val="119F3B"/>
                </a:solidFill>
                <a:latin typeface="Inter"/>
                <a:ea typeface="Inter"/>
                <a:cs typeface="Inter"/>
                <a:sym typeface="Inter"/>
              </a:rPr>
              <a:t> que </a:t>
            </a:r>
            <a:r>
              <a:rPr lang="en-US" sz="2141" spc="-12" dirty="0" err="1">
                <a:solidFill>
                  <a:srgbClr val="119F3B"/>
                </a:solidFill>
                <a:latin typeface="Inter"/>
                <a:ea typeface="Inter"/>
                <a:cs typeface="Inter"/>
                <a:sym typeface="Inter"/>
              </a:rPr>
              <a:t>implica</a:t>
            </a:r>
            <a:r>
              <a:rPr lang="en-US" sz="2141" spc="-12" dirty="0">
                <a:solidFill>
                  <a:srgbClr val="119F3B"/>
                </a:solidFill>
                <a:latin typeface="Inter"/>
                <a:ea typeface="Inter"/>
                <a:cs typeface="Inter"/>
                <a:sym typeface="Inter"/>
              </a:rPr>
              <a:t> el </a:t>
            </a:r>
            <a:r>
              <a:rPr lang="en-US" sz="2141" spc="-12" dirty="0" err="1">
                <a:solidFill>
                  <a:srgbClr val="119F3B"/>
                </a:solidFill>
                <a:latin typeface="Inter"/>
                <a:ea typeface="Inter"/>
                <a:cs typeface="Inter"/>
                <a:sym typeface="Inter"/>
              </a:rPr>
              <a:t>funcionamiento</a:t>
            </a:r>
            <a:r>
              <a:rPr lang="en-US" sz="2141" spc="-12" dirty="0">
                <a:solidFill>
                  <a:srgbClr val="119F3B"/>
                </a:solidFill>
                <a:latin typeface="Inter"/>
                <a:ea typeface="Inter"/>
                <a:cs typeface="Inter"/>
                <a:sym typeface="Inter"/>
              </a:rPr>
              <a:t> armónico de </a:t>
            </a:r>
            <a:r>
              <a:rPr lang="en-US" sz="2141" spc="-12" dirty="0" err="1">
                <a:solidFill>
                  <a:srgbClr val="119F3B"/>
                </a:solidFill>
                <a:latin typeface="Inter"/>
                <a:ea typeface="Inter"/>
                <a:cs typeface="Inter"/>
                <a:sym typeface="Inter"/>
              </a:rPr>
              <a:t>todos</a:t>
            </a:r>
            <a:r>
              <a:rPr lang="en-US" sz="2141" spc="-12" dirty="0">
                <a:solidFill>
                  <a:srgbClr val="119F3B"/>
                </a:solidFill>
                <a:latin typeface="Inter"/>
                <a:ea typeface="Inter"/>
                <a:cs typeface="Inter"/>
                <a:sym typeface="Inter"/>
              </a:rPr>
              <a:t> los </a:t>
            </a:r>
            <a:r>
              <a:rPr lang="en-US" sz="2141" spc="-12" dirty="0" err="1">
                <a:solidFill>
                  <a:srgbClr val="119F3B"/>
                </a:solidFill>
                <a:latin typeface="Inter"/>
                <a:ea typeface="Inter"/>
                <a:cs typeface="Inter"/>
                <a:sym typeface="Inter"/>
              </a:rPr>
              <a:t>actores</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involucrados</a:t>
            </a:r>
            <a:r>
              <a:rPr lang="en-US" sz="2141" spc="-12" dirty="0">
                <a:solidFill>
                  <a:srgbClr val="119F3B"/>
                </a:solidFill>
                <a:latin typeface="Inter"/>
                <a:ea typeface="Inter"/>
                <a:cs typeface="Inter"/>
                <a:sym typeface="Inter"/>
              </a:rPr>
              <a:t> </a:t>
            </a:r>
          </a:p>
          <a:p>
            <a:pPr marL="0" lvl="0" indent="0" algn="just">
              <a:lnSpc>
                <a:spcPts val="2998"/>
              </a:lnSpc>
            </a:pPr>
            <a:endParaRPr lang="en-US" sz="2141" spc="-12" dirty="0">
              <a:solidFill>
                <a:srgbClr val="119F3B"/>
              </a:solidFill>
              <a:latin typeface="Inter"/>
              <a:ea typeface="Inter"/>
              <a:cs typeface="Inter"/>
              <a:sym typeface="Inter"/>
            </a:endParaRPr>
          </a:p>
        </p:txBody>
      </p:sp>
      <p:sp>
        <p:nvSpPr>
          <p:cNvPr id="49" name="TextBox 49"/>
          <p:cNvSpPr txBox="1"/>
          <p:nvPr/>
        </p:nvSpPr>
        <p:spPr>
          <a:xfrm>
            <a:off x="9729285" y="2573110"/>
            <a:ext cx="6219432" cy="1841075"/>
          </a:xfrm>
          <a:prstGeom prst="rect">
            <a:avLst/>
          </a:prstGeom>
        </p:spPr>
        <p:txBody>
          <a:bodyPr lIns="0" tIns="0" rIns="0" bIns="0" rtlCol="0" anchor="t">
            <a:spAutoFit/>
          </a:bodyPr>
          <a:lstStyle/>
          <a:p>
            <a:pPr algn="just">
              <a:lnSpc>
                <a:spcPts val="2998"/>
              </a:lnSpc>
            </a:pPr>
            <a:r>
              <a:rPr lang="en-US" sz="2141" b="1" spc="-12" dirty="0">
                <a:solidFill>
                  <a:srgbClr val="119F3B"/>
                </a:solidFill>
                <a:latin typeface="Inter Bold"/>
                <a:ea typeface="Inter Bold"/>
                <a:cs typeface="Inter Bold"/>
                <a:sym typeface="Inter Bold"/>
              </a:rPr>
              <a:t>EQUIDAD SOCIAL: </a:t>
            </a:r>
            <a:r>
              <a:rPr lang="en-US" sz="2141" spc="-12" dirty="0" err="1">
                <a:solidFill>
                  <a:srgbClr val="119F3B"/>
                </a:solidFill>
                <a:latin typeface="Inter"/>
                <a:ea typeface="Inter"/>
                <a:cs typeface="Inter"/>
                <a:sym typeface="Inter"/>
              </a:rPr>
              <a:t>Igualdad</a:t>
            </a:r>
            <a:r>
              <a:rPr lang="en-US" sz="2141" spc="-12" dirty="0">
                <a:solidFill>
                  <a:srgbClr val="119F3B"/>
                </a:solidFill>
                <a:latin typeface="Inter"/>
                <a:ea typeface="Inter"/>
                <a:cs typeface="Inter"/>
                <a:sym typeface="Inter"/>
              </a:rPr>
              <a:t> de </a:t>
            </a:r>
            <a:r>
              <a:rPr lang="en-US" sz="2141" spc="-12" dirty="0" err="1">
                <a:solidFill>
                  <a:srgbClr val="119F3B"/>
                </a:solidFill>
                <a:latin typeface="Inter"/>
                <a:ea typeface="Inter"/>
                <a:cs typeface="Inter"/>
                <a:sym typeface="Inter"/>
              </a:rPr>
              <a:t>oportunidades</a:t>
            </a:r>
            <a:r>
              <a:rPr lang="en-US" sz="2141" spc="-12" dirty="0">
                <a:solidFill>
                  <a:srgbClr val="119F3B"/>
                </a:solidFill>
                <a:latin typeface="Inter"/>
                <a:ea typeface="Inter"/>
                <a:cs typeface="Inter"/>
                <a:sym typeface="Inter"/>
              </a:rPr>
              <a:t> para </a:t>
            </a:r>
            <a:r>
              <a:rPr lang="en-US" sz="2141" spc="-12" dirty="0" err="1">
                <a:solidFill>
                  <a:srgbClr val="119F3B"/>
                </a:solidFill>
                <a:latin typeface="Inter"/>
                <a:ea typeface="Inter"/>
                <a:cs typeface="Inter"/>
                <a:sym typeface="Inter"/>
              </a:rPr>
              <a:t>todos</a:t>
            </a:r>
            <a:r>
              <a:rPr lang="en-US" sz="2141" spc="-12" dirty="0">
                <a:solidFill>
                  <a:srgbClr val="119F3B"/>
                </a:solidFill>
                <a:latin typeface="Inter"/>
                <a:ea typeface="Inter"/>
                <a:cs typeface="Inter"/>
                <a:sym typeface="Inter"/>
              </a:rPr>
              <a:t> los </a:t>
            </a:r>
            <a:r>
              <a:rPr lang="en-US" sz="2141" spc="-12" dirty="0" err="1">
                <a:solidFill>
                  <a:srgbClr val="119F3B"/>
                </a:solidFill>
                <a:latin typeface="Inter"/>
                <a:ea typeface="Inter"/>
                <a:cs typeface="Inter"/>
                <a:sym typeface="Inter"/>
              </a:rPr>
              <a:t>pobladores</a:t>
            </a:r>
            <a:r>
              <a:rPr lang="en-US" sz="2141" spc="-12" dirty="0">
                <a:solidFill>
                  <a:srgbClr val="119F3B"/>
                </a:solidFill>
                <a:latin typeface="Inter"/>
                <a:ea typeface="Inter"/>
                <a:cs typeface="Inter"/>
                <a:sym typeface="Inter"/>
              </a:rPr>
              <a:t> y </a:t>
            </a:r>
            <a:r>
              <a:rPr lang="en-US" sz="2141" spc="-12" dirty="0" err="1">
                <a:solidFill>
                  <a:srgbClr val="119F3B"/>
                </a:solidFill>
                <a:latin typeface="Inter"/>
                <a:ea typeface="Inter"/>
                <a:cs typeface="Inter"/>
                <a:sym typeface="Inter"/>
              </a:rPr>
              <a:t>sectores</a:t>
            </a:r>
            <a:r>
              <a:rPr lang="en-US" sz="2141" spc="-12" dirty="0">
                <a:solidFill>
                  <a:srgbClr val="119F3B"/>
                </a:solidFill>
                <a:latin typeface="Inter"/>
                <a:ea typeface="Inter"/>
                <a:cs typeface="Inter"/>
                <a:sym typeface="Inter"/>
              </a:rPr>
              <a:t> del </a:t>
            </a:r>
            <a:r>
              <a:rPr lang="en-US" sz="2141" spc="-12" dirty="0" err="1">
                <a:solidFill>
                  <a:srgbClr val="119F3B"/>
                </a:solidFill>
                <a:latin typeface="Inter"/>
                <a:ea typeface="Inter"/>
                <a:cs typeface="Inter"/>
                <a:sym typeface="Inter"/>
              </a:rPr>
              <a:t>territorio</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favoreciendo</a:t>
            </a:r>
            <a:r>
              <a:rPr lang="en-US" sz="2141" spc="-12" dirty="0">
                <a:solidFill>
                  <a:srgbClr val="119F3B"/>
                </a:solidFill>
                <a:latin typeface="Inter"/>
                <a:ea typeface="Inter"/>
                <a:cs typeface="Inter"/>
                <a:sym typeface="Inter"/>
              </a:rPr>
              <a:t> la </a:t>
            </a:r>
            <a:r>
              <a:rPr lang="en-US" sz="2141" spc="-12" dirty="0" err="1">
                <a:solidFill>
                  <a:srgbClr val="119F3B"/>
                </a:solidFill>
                <a:latin typeface="Inter"/>
                <a:ea typeface="Inter"/>
                <a:cs typeface="Inter"/>
                <a:sym typeface="Inter"/>
              </a:rPr>
              <a:t>inclusión</a:t>
            </a:r>
            <a:r>
              <a:rPr lang="en-US" sz="2141" spc="-12" dirty="0">
                <a:solidFill>
                  <a:srgbClr val="119F3B"/>
                </a:solidFill>
                <a:latin typeface="Inter"/>
                <a:ea typeface="Inter"/>
                <a:cs typeface="Inter"/>
                <a:sym typeface="Inter"/>
              </a:rPr>
              <a:t> y </a:t>
            </a:r>
            <a:r>
              <a:rPr lang="en-US" sz="2141" spc="-12" dirty="0" err="1">
                <a:solidFill>
                  <a:srgbClr val="119F3B"/>
                </a:solidFill>
                <a:latin typeface="Inter"/>
                <a:ea typeface="Inter"/>
                <a:cs typeface="Inter"/>
                <a:sym typeface="Inter"/>
              </a:rPr>
              <a:t>disminuyendo</a:t>
            </a:r>
            <a:r>
              <a:rPr lang="en-US" sz="2141" spc="-12" dirty="0">
                <a:solidFill>
                  <a:srgbClr val="119F3B"/>
                </a:solidFill>
                <a:latin typeface="Inter"/>
                <a:ea typeface="Inter"/>
                <a:cs typeface="Inter"/>
                <a:sym typeface="Inter"/>
              </a:rPr>
              <a:t> las </a:t>
            </a:r>
            <a:r>
              <a:rPr lang="en-US" sz="2141" spc="-12" dirty="0" err="1">
                <a:solidFill>
                  <a:srgbClr val="119F3B"/>
                </a:solidFill>
                <a:latin typeface="Inter"/>
                <a:ea typeface="Inter"/>
                <a:cs typeface="Inter"/>
                <a:sym typeface="Inter"/>
              </a:rPr>
              <a:t>asimétricas</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sociales</a:t>
            </a:r>
            <a:r>
              <a:rPr lang="en-US" sz="2141" spc="-12" dirty="0">
                <a:solidFill>
                  <a:srgbClr val="119F3B"/>
                </a:solidFill>
                <a:latin typeface="Inter"/>
                <a:ea typeface="Inter"/>
                <a:cs typeface="Inter"/>
                <a:sym typeface="Inter"/>
              </a:rPr>
              <a:t> </a:t>
            </a:r>
          </a:p>
          <a:p>
            <a:pPr marL="0" lvl="0" indent="0" algn="just">
              <a:lnSpc>
                <a:spcPts val="2998"/>
              </a:lnSpc>
            </a:pPr>
            <a:endParaRPr lang="en-US" sz="2141" spc="-12" dirty="0">
              <a:solidFill>
                <a:srgbClr val="119F3B"/>
              </a:solidFill>
              <a:latin typeface="Inter"/>
              <a:ea typeface="Inter"/>
              <a:cs typeface="Inter"/>
              <a:sym typeface="Inter"/>
            </a:endParaRPr>
          </a:p>
        </p:txBody>
      </p:sp>
      <p:sp>
        <p:nvSpPr>
          <p:cNvPr id="50" name="TextBox 50"/>
          <p:cNvSpPr txBox="1"/>
          <p:nvPr/>
        </p:nvSpPr>
        <p:spPr>
          <a:xfrm>
            <a:off x="814391" y="6524950"/>
            <a:ext cx="6219432" cy="2212550"/>
          </a:xfrm>
          <a:prstGeom prst="rect">
            <a:avLst/>
          </a:prstGeom>
        </p:spPr>
        <p:txBody>
          <a:bodyPr lIns="0" tIns="0" rIns="0" bIns="0" rtlCol="0" anchor="t">
            <a:spAutoFit/>
          </a:bodyPr>
          <a:lstStyle/>
          <a:p>
            <a:pPr algn="just">
              <a:lnSpc>
                <a:spcPts val="2998"/>
              </a:lnSpc>
            </a:pPr>
            <a:r>
              <a:rPr lang="en-US" sz="2141" b="1" spc="-12" dirty="0">
                <a:solidFill>
                  <a:srgbClr val="119F3B"/>
                </a:solidFill>
                <a:latin typeface="Inter Bold"/>
                <a:ea typeface="Inter Bold"/>
                <a:cs typeface="Inter Bold"/>
                <a:sym typeface="Inter Bold"/>
              </a:rPr>
              <a:t>SOSTENIBILIDAD EN EL USO DE LOS RECURSOS: </a:t>
            </a:r>
            <a:r>
              <a:rPr lang="en-US" sz="2141" spc="-12" dirty="0">
                <a:solidFill>
                  <a:srgbClr val="119F3B"/>
                </a:solidFill>
                <a:latin typeface="Inter"/>
                <a:ea typeface="Inter"/>
                <a:cs typeface="Inter"/>
                <a:sym typeface="Inter"/>
              </a:rPr>
              <a:t>Los </a:t>
            </a:r>
            <a:r>
              <a:rPr lang="en-US" sz="2141" spc="-12" dirty="0" err="1">
                <a:solidFill>
                  <a:srgbClr val="119F3B"/>
                </a:solidFill>
                <a:latin typeface="Inter"/>
                <a:ea typeface="Inter"/>
                <a:cs typeface="Inter"/>
                <a:sym typeface="Inter"/>
              </a:rPr>
              <a:t>procesos</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deberán</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ajustarse</a:t>
            </a:r>
            <a:r>
              <a:rPr lang="en-US" sz="2141" spc="-12" dirty="0">
                <a:solidFill>
                  <a:srgbClr val="119F3B"/>
                </a:solidFill>
                <a:latin typeface="Inter"/>
                <a:ea typeface="Inter"/>
                <a:cs typeface="Inter"/>
                <a:sym typeface="Inter"/>
              </a:rPr>
              <a:t> a </a:t>
            </a:r>
            <a:r>
              <a:rPr lang="en-US" sz="2141" spc="-12" dirty="0" err="1">
                <a:solidFill>
                  <a:srgbClr val="119F3B"/>
                </a:solidFill>
                <a:latin typeface="Inter"/>
                <a:ea typeface="Inter"/>
                <a:cs typeface="Inter"/>
                <a:sym typeface="Inter"/>
              </a:rPr>
              <a:t>criterios</a:t>
            </a:r>
            <a:r>
              <a:rPr lang="en-US" sz="2141" spc="-12" dirty="0">
                <a:solidFill>
                  <a:srgbClr val="119F3B"/>
                </a:solidFill>
                <a:latin typeface="Inter"/>
                <a:ea typeface="Inter"/>
                <a:cs typeface="Inter"/>
                <a:sym typeface="Inter"/>
              </a:rPr>
              <a:t> de </a:t>
            </a:r>
            <a:r>
              <a:rPr lang="en-US" sz="2141" spc="-12" dirty="0" err="1">
                <a:solidFill>
                  <a:srgbClr val="119F3B"/>
                </a:solidFill>
                <a:latin typeface="Inter"/>
                <a:ea typeface="Inter"/>
                <a:cs typeface="Inter"/>
                <a:sym typeface="Inter"/>
              </a:rPr>
              <a:t>sostenibilidad</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en</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sintonía</a:t>
            </a:r>
            <a:r>
              <a:rPr lang="en-US" sz="2141" spc="-12" dirty="0">
                <a:solidFill>
                  <a:srgbClr val="119F3B"/>
                </a:solidFill>
                <a:latin typeface="Inter"/>
                <a:ea typeface="Inter"/>
                <a:cs typeface="Inter"/>
                <a:sym typeface="Inter"/>
              </a:rPr>
              <a:t> con los </a:t>
            </a:r>
            <a:r>
              <a:rPr lang="en-US" sz="2141" spc="-12" dirty="0" err="1">
                <a:solidFill>
                  <a:srgbClr val="119F3B"/>
                </a:solidFill>
                <a:latin typeface="Inter"/>
                <a:ea typeface="Inter"/>
                <a:cs typeface="Inter"/>
                <a:sym typeface="Inter"/>
              </a:rPr>
              <a:t>acuerdos</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internacionales</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armonizando</a:t>
            </a:r>
            <a:r>
              <a:rPr lang="en-US" sz="2141" spc="-12" dirty="0">
                <a:solidFill>
                  <a:srgbClr val="119F3B"/>
                </a:solidFill>
                <a:latin typeface="Inter"/>
                <a:ea typeface="Inter"/>
                <a:cs typeface="Inter"/>
                <a:sym typeface="Inter"/>
              </a:rPr>
              <a:t> los </a:t>
            </a:r>
            <a:r>
              <a:rPr lang="en-US" sz="2141" spc="-12" dirty="0" err="1">
                <a:solidFill>
                  <a:srgbClr val="119F3B"/>
                </a:solidFill>
                <a:latin typeface="Inter"/>
                <a:ea typeface="Inter"/>
                <a:cs typeface="Inter"/>
                <a:sym typeface="Inter"/>
              </a:rPr>
              <a:t>aspectos</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productivos</a:t>
            </a:r>
            <a:r>
              <a:rPr lang="en-US" sz="2141" spc="-12" dirty="0">
                <a:solidFill>
                  <a:srgbClr val="119F3B"/>
                </a:solidFill>
                <a:latin typeface="Inter"/>
                <a:ea typeface="Inter"/>
                <a:cs typeface="Inter"/>
                <a:sym typeface="Inter"/>
              </a:rPr>
              <a:t> con los </a:t>
            </a:r>
            <a:r>
              <a:rPr lang="en-US" sz="2141" spc="-12" dirty="0" err="1">
                <a:solidFill>
                  <a:srgbClr val="119F3B"/>
                </a:solidFill>
                <a:latin typeface="Inter"/>
                <a:ea typeface="Inter"/>
                <a:cs typeface="Inter"/>
                <a:sym typeface="Inter"/>
              </a:rPr>
              <a:t>ambientales</a:t>
            </a:r>
            <a:r>
              <a:rPr lang="en-US" sz="2141" b="1" spc="-12" dirty="0">
                <a:solidFill>
                  <a:srgbClr val="119F3B"/>
                </a:solidFill>
                <a:latin typeface="Inter Bold"/>
                <a:ea typeface="Inter Bold"/>
                <a:cs typeface="Inter Bold"/>
                <a:sym typeface="Inter Bold"/>
              </a:rPr>
              <a:t> </a:t>
            </a:r>
          </a:p>
          <a:p>
            <a:pPr marL="0" lvl="0" indent="0" algn="just">
              <a:lnSpc>
                <a:spcPts val="2998"/>
              </a:lnSpc>
            </a:pPr>
            <a:endParaRPr lang="en-US" sz="2141" b="1" spc="-12" dirty="0">
              <a:solidFill>
                <a:srgbClr val="119F3B"/>
              </a:solidFill>
              <a:latin typeface="Inter Bold"/>
              <a:ea typeface="Inter Bold"/>
              <a:cs typeface="Inter Bold"/>
              <a:sym typeface="Inter Bold"/>
            </a:endParaRPr>
          </a:p>
        </p:txBody>
      </p:sp>
      <p:sp>
        <p:nvSpPr>
          <p:cNvPr id="51" name="TextBox 51"/>
          <p:cNvSpPr txBox="1"/>
          <p:nvPr/>
        </p:nvSpPr>
        <p:spPr>
          <a:xfrm>
            <a:off x="9729285" y="6524950"/>
            <a:ext cx="6219432" cy="1841075"/>
          </a:xfrm>
          <a:prstGeom prst="rect">
            <a:avLst/>
          </a:prstGeom>
        </p:spPr>
        <p:txBody>
          <a:bodyPr lIns="0" tIns="0" rIns="0" bIns="0" rtlCol="0" anchor="t">
            <a:spAutoFit/>
          </a:bodyPr>
          <a:lstStyle/>
          <a:p>
            <a:pPr algn="just">
              <a:lnSpc>
                <a:spcPts val="2998"/>
              </a:lnSpc>
            </a:pPr>
            <a:r>
              <a:rPr lang="en-US" sz="2141" b="1" spc="-12" dirty="0">
                <a:solidFill>
                  <a:srgbClr val="119F3B"/>
                </a:solidFill>
                <a:latin typeface="Inter Bold"/>
                <a:ea typeface="Inter Bold"/>
                <a:cs typeface="Inter Bold"/>
                <a:sym typeface="Inter Bold"/>
              </a:rPr>
              <a:t>DEMOCRÁTICO: </a:t>
            </a:r>
            <a:r>
              <a:rPr lang="en-US" sz="2141" spc="-12" dirty="0">
                <a:solidFill>
                  <a:srgbClr val="119F3B"/>
                </a:solidFill>
                <a:latin typeface="Inter"/>
                <a:ea typeface="Inter"/>
                <a:cs typeface="Inter"/>
                <a:sym typeface="Inter"/>
              </a:rPr>
              <a:t>Para que el </a:t>
            </a:r>
            <a:r>
              <a:rPr lang="en-US" sz="2141" spc="-12" dirty="0" err="1">
                <a:solidFill>
                  <a:srgbClr val="119F3B"/>
                </a:solidFill>
                <a:latin typeface="Inter"/>
                <a:ea typeface="Inter"/>
                <a:cs typeface="Inter"/>
                <a:sym typeface="Inter"/>
              </a:rPr>
              <a:t>proceso</a:t>
            </a:r>
            <a:r>
              <a:rPr lang="en-US" sz="2141" spc="-12" dirty="0">
                <a:solidFill>
                  <a:srgbClr val="119F3B"/>
                </a:solidFill>
                <a:latin typeface="Inter"/>
                <a:ea typeface="Inter"/>
                <a:cs typeface="Inter"/>
                <a:sym typeface="Inter"/>
              </a:rPr>
              <a:t> de </a:t>
            </a:r>
            <a:r>
              <a:rPr lang="en-US" sz="2141" spc="-12" dirty="0" err="1">
                <a:solidFill>
                  <a:srgbClr val="119F3B"/>
                </a:solidFill>
                <a:latin typeface="Inter"/>
                <a:ea typeface="Inter"/>
                <a:cs typeface="Inter"/>
                <a:sym typeface="Inter"/>
              </a:rPr>
              <a:t>ordenamiento</a:t>
            </a:r>
            <a:r>
              <a:rPr lang="en-US" sz="2141" spc="-12" dirty="0">
                <a:solidFill>
                  <a:srgbClr val="119F3B"/>
                </a:solidFill>
                <a:latin typeface="Inter"/>
                <a:ea typeface="Inter"/>
                <a:cs typeface="Inter"/>
                <a:sym typeface="Inter"/>
              </a:rPr>
              <a:t> territorial sea </a:t>
            </a:r>
            <a:r>
              <a:rPr lang="en-US" sz="2141" spc="-12" dirty="0" err="1">
                <a:solidFill>
                  <a:srgbClr val="119F3B"/>
                </a:solidFill>
                <a:latin typeface="Inter"/>
                <a:ea typeface="Inter"/>
                <a:cs typeface="Inter"/>
                <a:sym typeface="Inter"/>
              </a:rPr>
              <a:t>auténtico</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legitimo</a:t>
            </a:r>
            <a:r>
              <a:rPr lang="en-US" sz="2141" spc="-12" dirty="0">
                <a:solidFill>
                  <a:srgbClr val="119F3B"/>
                </a:solidFill>
                <a:latin typeface="Inter"/>
                <a:ea typeface="Inter"/>
                <a:cs typeface="Inter"/>
                <a:sym typeface="Inter"/>
              </a:rPr>
              <a:t> y realizable </a:t>
            </a:r>
            <a:r>
              <a:rPr lang="en-US" sz="2141" spc="-12" dirty="0" err="1">
                <a:solidFill>
                  <a:srgbClr val="119F3B"/>
                </a:solidFill>
                <a:latin typeface="Inter"/>
                <a:ea typeface="Inter"/>
                <a:cs typeface="Inter"/>
                <a:sym typeface="Inter"/>
              </a:rPr>
              <a:t>requiere</a:t>
            </a:r>
            <a:r>
              <a:rPr lang="en-US" sz="2141" spc="-12" dirty="0">
                <a:solidFill>
                  <a:srgbClr val="119F3B"/>
                </a:solidFill>
                <a:latin typeface="Inter"/>
                <a:ea typeface="Inter"/>
                <a:cs typeface="Inter"/>
                <a:sym typeface="Inter"/>
              </a:rPr>
              <a:t> una </a:t>
            </a:r>
            <a:r>
              <a:rPr lang="en-US" sz="2141" spc="-12" dirty="0" err="1">
                <a:solidFill>
                  <a:srgbClr val="119F3B"/>
                </a:solidFill>
                <a:latin typeface="Inter"/>
                <a:ea typeface="Inter"/>
                <a:cs typeface="Inter"/>
                <a:sym typeface="Inter"/>
              </a:rPr>
              <a:t>activa</a:t>
            </a:r>
            <a:r>
              <a:rPr lang="en-US" sz="2141" spc="-12" dirty="0">
                <a:solidFill>
                  <a:srgbClr val="119F3B"/>
                </a:solidFill>
                <a:latin typeface="Inter"/>
                <a:ea typeface="Inter"/>
                <a:cs typeface="Inter"/>
                <a:sym typeface="Inter"/>
              </a:rPr>
              <a:t> </a:t>
            </a:r>
            <a:r>
              <a:rPr lang="en-US" sz="2141" spc="-12" dirty="0" err="1">
                <a:solidFill>
                  <a:srgbClr val="119F3B"/>
                </a:solidFill>
                <a:latin typeface="Inter"/>
                <a:ea typeface="Inter"/>
                <a:cs typeface="Inter"/>
                <a:sym typeface="Inter"/>
              </a:rPr>
              <a:t>organización</a:t>
            </a:r>
            <a:r>
              <a:rPr lang="en-US" sz="2141" spc="-12" dirty="0">
                <a:solidFill>
                  <a:srgbClr val="119F3B"/>
                </a:solidFill>
                <a:latin typeface="Inter"/>
                <a:ea typeface="Inter"/>
                <a:cs typeface="Inter"/>
                <a:sym typeface="Inter"/>
              </a:rPr>
              <a:t> y </a:t>
            </a:r>
            <a:r>
              <a:rPr lang="en-US" sz="2141" spc="-12" dirty="0" err="1">
                <a:solidFill>
                  <a:srgbClr val="119F3B"/>
                </a:solidFill>
                <a:latin typeface="Inter"/>
                <a:ea typeface="Inter"/>
                <a:cs typeface="Inter"/>
                <a:sym typeface="Inter"/>
              </a:rPr>
              <a:t>participación</a:t>
            </a:r>
            <a:r>
              <a:rPr lang="en-US" sz="2141" spc="-12" dirty="0">
                <a:solidFill>
                  <a:srgbClr val="119F3B"/>
                </a:solidFill>
                <a:latin typeface="Inter"/>
                <a:ea typeface="Inter"/>
                <a:cs typeface="Inter"/>
                <a:sym typeface="Inter"/>
              </a:rPr>
              <a:t> social </a:t>
            </a:r>
          </a:p>
          <a:p>
            <a:pPr marL="0" lvl="0" indent="0" algn="just">
              <a:lnSpc>
                <a:spcPts val="2998"/>
              </a:lnSpc>
            </a:pPr>
            <a:endParaRPr lang="en-US" sz="2141" spc="-12" dirty="0">
              <a:solidFill>
                <a:srgbClr val="119F3B"/>
              </a:solidFill>
              <a:latin typeface="Inter"/>
              <a:ea typeface="Inter"/>
              <a:cs typeface="Inter"/>
              <a:sym typeface="Inte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00781" y="2476500"/>
            <a:ext cx="12943059" cy="1980476"/>
            <a:chOff x="0" y="0"/>
            <a:chExt cx="2655957" cy="406400"/>
          </a:xfrm>
        </p:grpSpPr>
        <p:sp>
          <p:nvSpPr>
            <p:cNvPr id="3" name="Freeform 3"/>
            <p:cNvSpPr/>
            <p:nvPr/>
          </p:nvSpPr>
          <p:spPr>
            <a:xfrm>
              <a:off x="0" y="0"/>
              <a:ext cx="2655957" cy="406400"/>
            </a:xfrm>
            <a:custGeom>
              <a:avLst/>
              <a:gdLst/>
              <a:ahLst/>
              <a:cxnLst/>
              <a:rect l="l" t="t" r="r" b="b"/>
              <a:pathLst>
                <a:path w="2655957" h="406400">
                  <a:moveTo>
                    <a:pt x="2452757" y="0"/>
                  </a:moveTo>
                  <a:cubicBezTo>
                    <a:pt x="2564981" y="0"/>
                    <a:pt x="2655957" y="90976"/>
                    <a:pt x="2655957" y="203200"/>
                  </a:cubicBezTo>
                  <a:cubicBezTo>
                    <a:pt x="2655957" y="315424"/>
                    <a:pt x="2564981" y="406400"/>
                    <a:pt x="2452757" y="406400"/>
                  </a:cubicBezTo>
                  <a:lnTo>
                    <a:pt x="203200" y="406400"/>
                  </a:lnTo>
                  <a:cubicBezTo>
                    <a:pt x="90976" y="406400"/>
                    <a:pt x="0" y="315424"/>
                    <a:pt x="0" y="203200"/>
                  </a:cubicBezTo>
                  <a:cubicBezTo>
                    <a:pt x="0" y="90976"/>
                    <a:pt x="90976" y="0"/>
                    <a:pt x="203200" y="0"/>
                  </a:cubicBezTo>
                  <a:close/>
                </a:path>
              </a:pathLst>
            </a:custGeom>
            <a:solidFill>
              <a:srgbClr val="FFFFFF"/>
            </a:solidFill>
            <a:ln w="38100" cap="sq">
              <a:solidFill>
                <a:srgbClr val="23911C"/>
              </a:solidFill>
              <a:prstDash val="solid"/>
              <a:miter/>
            </a:ln>
          </p:spPr>
        </p:sp>
        <p:sp>
          <p:nvSpPr>
            <p:cNvPr id="4" name="TextBox 4"/>
            <p:cNvSpPr txBox="1"/>
            <p:nvPr/>
          </p:nvSpPr>
          <p:spPr>
            <a:xfrm>
              <a:off x="0" y="-28575"/>
              <a:ext cx="2655957" cy="434975"/>
            </a:xfrm>
            <a:prstGeom prst="rect">
              <a:avLst/>
            </a:prstGeom>
          </p:spPr>
          <p:txBody>
            <a:bodyPr lIns="71438" tIns="71438" rIns="71438" bIns="71438" rtlCol="0" anchor="ctr"/>
            <a:lstStyle/>
            <a:p>
              <a:pPr algn="ctr">
                <a:lnSpc>
                  <a:spcPts val="2757"/>
                </a:lnSpc>
                <a:spcBef>
                  <a:spcPct val="0"/>
                </a:spcBef>
              </a:pPr>
              <a:endParaRPr sz="2532"/>
            </a:p>
          </p:txBody>
        </p:sp>
      </p:grpSp>
      <p:grpSp>
        <p:nvGrpSpPr>
          <p:cNvPr id="5" name="Group 5"/>
          <p:cNvGrpSpPr/>
          <p:nvPr/>
        </p:nvGrpSpPr>
        <p:grpSpPr>
          <a:xfrm>
            <a:off x="2800781" y="4671795"/>
            <a:ext cx="12943059" cy="1980476"/>
            <a:chOff x="0" y="0"/>
            <a:chExt cx="2655957" cy="406400"/>
          </a:xfrm>
        </p:grpSpPr>
        <p:sp>
          <p:nvSpPr>
            <p:cNvPr id="6" name="Freeform 6"/>
            <p:cNvSpPr/>
            <p:nvPr/>
          </p:nvSpPr>
          <p:spPr>
            <a:xfrm>
              <a:off x="0" y="0"/>
              <a:ext cx="2655957" cy="406400"/>
            </a:xfrm>
            <a:custGeom>
              <a:avLst/>
              <a:gdLst/>
              <a:ahLst/>
              <a:cxnLst/>
              <a:rect l="l" t="t" r="r" b="b"/>
              <a:pathLst>
                <a:path w="2655957" h="406400">
                  <a:moveTo>
                    <a:pt x="2452757" y="0"/>
                  </a:moveTo>
                  <a:cubicBezTo>
                    <a:pt x="2564981" y="0"/>
                    <a:pt x="2655957" y="90976"/>
                    <a:pt x="2655957" y="203200"/>
                  </a:cubicBezTo>
                  <a:cubicBezTo>
                    <a:pt x="2655957" y="315424"/>
                    <a:pt x="2564981" y="406400"/>
                    <a:pt x="2452757"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38100" cap="sq">
              <a:solidFill>
                <a:srgbClr val="1A901D"/>
              </a:solidFill>
              <a:prstDash val="solid"/>
              <a:miter/>
            </a:ln>
          </p:spPr>
        </p:sp>
        <p:sp>
          <p:nvSpPr>
            <p:cNvPr id="7" name="TextBox 7"/>
            <p:cNvSpPr txBox="1"/>
            <p:nvPr/>
          </p:nvSpPr>
          <p:spPr>
            <a:xfrm>
              <a:off x="0" y="-28575"/>
              <a:ext cx="2655957" cy="434975"/>
            </a:xfrm>
            <a:prstGeom prst="rect">
              <a:avLst/>
            </a:prstGeom>
          </p:spPr>
          <p:txBody>
            <a:bodyPr lIns="71438" tIns="71438" rIns="71438" bIns="71438" rtlCol="0" anchor="ctr"/>
            <a:lstStyle/>
            <a:p>
              <a:pPr algn="ctr">
                <a:lnSpc>
                  <a:spcPts val="2757"/>
                </a:lnSpc>
                <a:spcBef>
                  <a:spcPct val="0"/>
                </a:spcBef>
              </a:pPr>
              <a:endParaRPr sz="2532"/>
            </a:p>
          </p:txBody>
        </p:sp>
      </p:grpSp>
      <p:grpSp>
        <p:nvGrpSpPr>
          <p:cNvPr id="8" name="Group 8"/>
          <p:cNvGrpSpPr/>
          <p:nvPr/>
        </p:nvGrpSpPr>
        <p:grpSpPr>
          <a:xfrm>
            <a:off x="2800781" y="6867092"/>
            <a:ext cx="12943059" cy="2641560"/>
            <a:chOff x="0" y="0"/>
            <a:chExt cx="2655957" cy="542057"/>
          </a:xfrm>
        </p:grpSpPr>
        <p:sp>
          <p:nvSpPr>
            <p:cNvPr id="9" name="Freeform 9"/>
            <p:cNvSpPr/>
            <p:nvPr/>
          </p:nvSpPr>
          <p:spPr>
            <a:xfrm>
              <a:off x="0" y="0"/>
              <a:ext cx="2655957" cy="542057"/>
            </a:xfrm>
            <a:custGeom>
              <a:avLst/>
              <a:gdLst/>
              <a:ahLst/>
              <a:cxnLst/>
              <a:rect l="l" t="t" r="r" b="b"/>
              <a:pathLst>
                <a:path w="2655957" h="542057">
                  <a:moveTo>
                    <a:pt x="2452757" y="0"/>
                  </a:moveTo>
                  <a:cubicBezTo>
                    <a:pt x="2564981" y="0"/>
                    <a:pt x="2655957" y="121344"/>
                    <a:pt x="2655957" y="271028"/>
                  </a:cubicBezTo>
                  <a:cubicBezTo>
                    <a:pt x="2655957" y="420713"/>
                    <a:pt x="2564981" y="542057"/>
                    <a:pt x="2452757" y="542057"/>
                  </a:cubicBezTo>
                  <a:lnTo>
                    <a:pt x="203200" y="542057"/>
                  </a:lnTo>
                  <a:cubicBezTo>
                    <a:pt x="90976" y="542057"/>
                    <a:pt x="0" y="420713"/>
                    <a:pt x="0" y="271028"/>
                  </a:cubicBezTo>
                  <a:cubicBezTo>
                    <a:pt x="0" y="121344"/>
                    <a:pt x="90976" y="0"/>
                    <a:pt x="203200" y="0"/>
                  </a:cubicBezTo>
                  <a:close/>
                </a:path>
              </a:pathLst>
            </a:custGeom>
            <a:solidFill>
              <a:srgbClr val="000000">
                <a:alpha val="0"/>
              </a:srgbClr>
            </a:solidFill>
            <a:ln w="38100" cap="sq">
              <a:solidFill>
                <a:srgbClr val="1A901D"/>
              </a:solidFill>
              <a:prstDash val="solid"/>
              <a:miter/>
            </a:ln>
          </p:spPr>
        </p:sp>
        <p:sp>
          <p:nvSpPr>
            <p:cNvPr id="10" name="TextBox 10"/>
            <p:cNvSpPr txBox="1"/>
            <p:nvPr/>
          </p:nvSpPr>
          <p:spPr>
            <a:xfrm>
              <a:off x="0" y="-28575"/>
              <a:ext cx="2655957" cy="570632"/>
            </a:xfrm>
            <a:prstGeom prst="rect">
              <a:avLst/>
            </a:prstGeom>
          </p:spPr>
          <p:txBody>
            <a:bodyPr lIns="71438" tIns="71438" rIns="71438" bIns="71438" rtlCol="0" anchor="ctr"/>
            <a:lstStyle/>
            <a:p>
              <a:pPr algn="r">
                <a:lnSpc>
                  <a:spcPts val="2757"/>
                </a:lnSpc>
                <a:spcBef>
                  <a:spcPct val="0"/>
                </a:spcBef>
              </a:pPr>
              <a:endParaRPr sz="2532"/>
            </a:p>
          </p:txBody>
        </p:sp>
      </p:grpSp>
      <p:grpSp>
        <p:nvGrpSpPr>
          <p:cNvPr id="14" name="Group 14"/>
          <p:cNvGrpSpPr/>
          <p:nvPr/>
        </p:nvGrpSpPr>
        <p:grpSpPr>
          <a:xfrm>
            <a:off x="4907581" y="2636058"/>
            <a:ext cx="986048" cy="6872594"/>
            <a:chOff x="0" y="0"/>
            <a:chExt cx="233927" cy="2029224"/>
          </a:xfrm>
        </p:grpSpPr>
        <p:sp>
          <p:nvSpPr>
            <p:cNvPr id="15" name="Freeform 15"/>
            <p:cNvSpPr/>
            <p:nvPr/>
          </p:nvSpPr>
          <p:spPr>
            <a:xfrm>
              <a:off x="0" y="0"/>
              <a:ext cx="233927" cy="2029225"/>
            </a:xfrm>
            <a:custGeom>
              <a:avLst/>
              <a:gdLst/>
              <a:ahLst/>
              <a:cxnLst/>
              <a:rect l="l" t="t" r="r" b="b"/>
              <a:pathLst>
                <a:path w="233927" h="2029225">
                  <a:moveTo>
                    <a:pt x="0" y="0"/>
                  </a:moveTo>
                  <a:lnTo>
                    <a:pt x="233927" y="0"/>
                  </a:lnTo>
                  <a:lnTo>
                    <a:pt x="233927" y="2029225"/>
                  </a:lnTo>
                  <a:lnTo>
                    <a:pt x="0" y="2029225"/>
                  </a:lnTo>
                  <a:close/>
                </a:path>
              </a:pathLst>
            </a:custGeom>
            <a:solidFill>
              <a:srgbClr val="FFFFFF"/>
            </a:solidFill>
          </p:spPr>
        </p:sp>
        <p:sp>
          <p:nvSpPr>
            <p:cNvPr id="16" name="TextBox 16"/>
            <p:cNvSpPr txBox="1"/>
            <p:nvPr/>
          </p:nvSpPr>
          <p:spPr>
            <a:xfrm>
              <a:off x="0" y="-38100"/>
              <a:ext cx="233927" cy="2067324"/>
            </a:xfrm>
            <a:prstGeom prst="rect">
              <a:avLst/>
            </a:prstGeom>
          </p:spPr>
          <p:txBody>
            <a:bodyPr lIns="71438" tIns="71438" rIns="71438" bIns="71438" rtlCol="0" anchor="ctr"/>
            <a:lstStyle/>
            <a:p>
              <a:pPr algn="ctr">
                <a:lnSpc>
                  <a:spcPts val="2559"/>
                </a:lnSpc>
              </a:pPr>
              <a:endParaRPr sz="2532"/>
            </a:p>
          </p:txBody>
        </p:sp>
      </p:grpSp>
      <p:sp>
        <p:nvSpPr>
          <p:cNvPr id="17" name="Freeform 17"/>
          <p:cNvSpPr/>
          <p:nvPr/>
        </p:nvSpPr>
        <p:spPr>
          <a:xfrm rot="-5400000">
            <a:off x="2176223" y="4166618"/>
            <a:ext cx="8566364" cy="1047089"/>
          </a:xfrm>
          <a:custGeom>
            <a:avLst/>
            <a:gdLst/>
            <a:ahLst/>
            <a:cxnLst/>
            <a:rect l="l" t="t" r="r" b="b"/>
            <a:pathLst>
              <a:path w="6091636" h="744596">
                <a:moveTo>
                  <a:pt x="0" y="0"/>
                </a:moveTo>
                <a:lnTo>
                  <a:pt x="6091636" y="0"/>
                </a:lnTo>
                <a:lnTo>
                  <a:pt x="6091636" y="744596"/>
                </a:lnTo>
                <a:lnTo>
                  <a:pt x="0" y="744596"/>
                </a:lnTo>
                <a:lnTo>
                  <a:pt x="0" y="0"/>
                </a:lnTo>
                <a:close/>
              </a:path>
            </a:pathLst>
          </a:custGeom>
          <a:blipFill>
            <a:blip r:embed="rId2">
              <a:alphaModFix amt="20999"/>
            </a:blip>
            <a:stretch>
              <a:fillRect/>
            </a:stretch>
          </a:blipFill>
        </p:spPr>
      </p:sp>
      <p:sp>
        <p:nvSpPr>
          <p:cNvPr id="18" name="Freeform 18"/>
          <p:cNvSpPr/>
          <p:nvPr/>
        </p:nvSpPr>
        <p:spPr>
          <a:xfrm>
            <a:off x="3312765" y="5056734"/>
            <a:ext cx="1226207" cy="1210601"/>
          </a:xfrm>
          <a:custGeom>
            <a:avLst/>
            <a:gdLst/>
            <a:ahLst/>
            <a:cxnLst/>
            <a:rect l="l" t="t" r="r" b="b"/>
            <a:pathLst>
              <a:path w="871969" h="860871">
                <a:moveTo>
                  <a:pt x="0" y="0"/>
                </a:moveTo>
                <a:lnTo>
                  <a:pt x="871969" y="0"/>
                </a:lnTo>
                <a:lnTo>
                  <a:pt x="871969" y="860871"/>
                </a:lnTo>
                <a:lnTo>
                  <a:pt x="0" y="8608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a:off x="3327737" y="2710128"/>
            <a:ext cx="1395540" cy="1343207"/>
          </a:xfrm>
          <a:custGeom>
            <a:avLst/>
            <a:gdLst/>
            <a:ahLst/>
            <a:cxnLst/>
            <a:rect l="l" t="t" r="r" b="b"/>
            <a:pathLst>
              <a:path w="992384" h="955169">
                <a:moveTo>
                  <a:pt x="0" y="0"/>
                </a:moveTo>
                <a:lnTo>
                  <a:pt x="992384" y="0"/>
                </a:lnTo>
                <a:lnTo>
                  <a:pt x="992384" y="955169"/>
                </a:lnTo>
                <a:lnTo>
                  <a:pt x="0" y="955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dirty="0"/>
          </a:p>
        </p:txBody>
      </p:sp>
      <p:sp>
        <p:nvSpPr>
          <p:cNvPr id="20" name="Freeform 20"/>
          <p:cNvSpPr/>
          <p:nvPr/>
        </p:nvSpPr>
        <p:spPr>
          <a:xfrm>
            <a:off x="3518458" y="7564547"/>
            <a:ext cx="1074387" cy="1246650"/>
          </a:xfrm>
          <a:custGeom>
            <a:avLst/>
            <a:gdLst/>
            <a:ahLst/>
            <a:cxnLst/>
            <a:rect l="l" t="t" r="r" b="b"/>
            <a:pathLst>
              <a:path w="764008" h="886507">
                <a:moveTo>
                  <a:pt x="0" y="0"/>
                </a:moveTo>
                <a:lnTo>
                  <a:pt x="764008" y="0"/>
                </a:lnTo>
                <a:lnTo>
                  <a:pt x="764008" y="886507"/>
                </a:lnTo>
                <a:lnTo>
                  <a:pt x="0" y="8865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2" name="TextBox 22"/>
          <p:cNvSpPr txBox="1"/>
          <p:nvPr/>
        </p:nvSpPr>
        <p:spPr>
          <a:xfrm>
            <a:off x="4746340" y="3016090"/>
            <a:ext cx="1260155" cy="770788"/>
          </a:xfrm>
          <a:prstGeom prst="rect">
            <a:avLst/>
          </a:prstGeom>
        </p:spPr>
        <p:txBody>
          <a:bodyPr lIns="0" tIns="0" rIns="0" bIns="0" rtlCol="0" anchor="t">
            <a:spAutoFit/>
          </a:bodyPr>
          <a:lstStyle/>
          <a:p>
            <a:pPr algn="ctr">
              <a:lnSpc>
                <a:spcPts val="6557"/>
              </a:lnSpc>
            </a:pPr>
            <a:r>
              <a:rPr lang="en-US" sz="4683" b="1">
                <a:solidFill>
                  <a:srgbClr val="1A901D"/>
                </a:solidFill>
                <a:latin typeface="Open Sans Bold"/>
                <a:ea typeface="Open Sans Bold"/>
                <a:cs typeface="Open Sans Bold"/>
                <a:sym typeface="Open Sans Bold"/>
              </a:rPr>
              <a:t>01</a:t>
            </a:r>
          </a:p>
        </p:txBody>
      </p:sp>
      <p:sp>
        <p:nvSpPr>
          <p:cNvPr id="23" name="TextBox 23"/>
          <p:cNvSpPr txBox="1"/>
          <p:nvPr/>
        </p:nvSpPr>
        <p:spPr>
          <a:xfrm>
            <a:off x="4746340" y="5211385"/>
            <a:ext cx="1260155" cy="770788"/>
          </a:xfrm>
          <a:prstGeom prst="rect">
            <a:avLst/>
          </a:prstGeom>
        </p:spPr>
        <p:txBody>
          <a:bodyPr lIns="0" tIns="0" rIns="0" bIns="0" rtlCol="0" anchor="t">
            <a:spAutoFit/>
          </a:bodyPr>
          <a:lstStyle/>
          <a:p>
            <a:pPr algn="ctr">
              <a:lnSpc>
                <a:spcPts val="6557"/>
              </a:lnSpc>
            </a:pPr>
            <a:r>
              <a:rPr lang="en-US" sz="4683" b="1">
                <a:solidFill>
                  <a:srgbClr val="1A901D"/>
                </a:solidFill>
                <a:latin typeface="Open Sans Bold"/>
                <a:ea typeface="Open Sans Bold"/>
                <a:cs typeface="Open Sans Bold"/>
                <a:sym typeface="Open Sans Bold"/>
              </a:rPr>
              <a:t>02</a:t>
            </a:r>
          </a:p>
        </p:txBody>
      </p:sp>
      <p:sp>
        <p:nvSpPr>
          <p:cNvPr id="24" name="TextBox 24"/>
          <p:cNvSpPr txBox="1"/>
          <p:nvPr/>
        </p:nvSpPr>
        <p:spPr>
          <a:xfrm>
            <a:off x="4746340" y="7448281"/>
            <a:ext cx="1260155" cy="770788"/>
          </a:xfrm>
          <a:prstGeom prst="rect">
            <a:avLst/>
          </a:prstGeom>
        </p:spPr>
        <p:txBody>
          <a:bodyPr lIns="0" tIns="0" rIns="0" bIns="0" rtlCol="0" anchor="t">
            <a:spAutoFit/>
          </a:bodyPr>
          <a:lstStyle/>
          <a:p>
            <a:pPr algn="ctr">
              <a:lnSpc>
                <a:spcPts val="6557"/>
              </a:lnSpc>
            </a:pPr>
            <a:r>
              <a:rPr lang="en-US" sz="4683" b="1">
                <a:solidFill>
                  <a:srgbClr val="1A901D"/>
                </a:solidFill>
                <a:latin typeface="Open Sans Bold"/>
                <a:ea typeface="Open Sans Bold"/>
                <a:cs typeface="Open Sans Bold"/>
                <a:sym typeface="Open Sans Bold"/>
              </a:rPr>
              <a:t>03</a:t>
            </a:r>
          </a:p>
        </p:txBody>
      </p:sp>
      <p:sp>
        <p:nvSpPr>
          <p:cNvPr id="26" name="TextBox 26"/>
          <p:cNvSpPr txBox="1"/>
          <p:nvPr/>
        </p:nvSpPr>
        <p:spPr>
          <a:xfrm>
            <a:off x="6171049" y="2848396"/>
            <a:ext cx="9171813" cy="1243738"/>
          </a:xfrm>
          <a:prstGeom prst="rect">
            <a:avLst/>
          </a:prstGeom>
        </p:spPr>
        <p:txBody>
          <a:bodyPr lIns="0" tIns="0" rIns="0" bIns="0" rtlCol="0" anchor="t">
            <a:spAutoFit/>
          </a:bodyPr>
          <a:lstStyle/>
          <a:p>
            <a:pPr algn="just">
              <a:lnSpc>
                <a:spcPts val="3308"/>
              </a:lnSpc>
            </a:pPr>
            <a:r>
              <a:rPr lang="es-MX" sz="2363" b="1" dirty="0">
                <a:solidFill>
                  <a:srgbClr val="1A901D"/>
                </a:solidFill>
                <a:latin typeface="Public Sans Bold"/>
                <a:ea typeface="Public Sans Bold"/>
                <a:cs typeface="Public Sans Bold"/>
                <a:sym typeface="Public Sans Bold"/>
              </a:rPr>
              <a:t>La definición de las estrategias territoriales de uso, ocupación y manejo del suelo, en función de los objetivos económicos, sociales, urbanísticos y ambientales</a:t>
            </a:r>
          </a:p>
        </p:txBody>
      </p:sp>
      <p:sp>
        <p:nvSpPr>
          <p:cNvPr id="27" name="TextBox 27"/>
          <p:cNvSpPr txBox="1"/>
          <p:nvPr/>
        </p:nvSpPr>
        <p:spPr>
          <a:xfrm>
            <a:off x="6138000" y="5101442"/>
            <a:ext cx="9213803" cy="870238"/>
          </a:xfrm>
          <a:prstGeom prst="rect">
            <a:avLst/>
          </a:prstGeom>
        </p:spPr>
        <p:txBody>
          <a:bodyPr lIns="0" tIns="0" rIns="0" bIns="0" rtlCol="0" anchor="t">
            <a:spAutoFit/>
          </a:bodyPr>
          <a:lstStyle/>
          <a:p>
            <a:pPr algn="just">
              <a:lnSpc>
                <a:spcPts val="3504"/>
              </a:lnSpc>
            </a:pPr>
            <a:r>
              <a:rPr lang="es-MX" sz="2504" b="1" dirty="0">
                <a:solidFill>
                  <a:srgbClr val="23911C"/>
                </a:solidFill>
                <a:latin typeface="Public Sans Bold"/>
                <a:ea typeface="Public Sans Bold"/>
                <a:cs typeface="Public Sans Bold"/>
                <a:sym typeface="Public Sans Bold"/>
              </a:rPr>
              <a:t>La definición de los programas y proyectos que concretan estos propósitos. (art. 6 Ley 388 de 1997)</a:t>
            </a:r>
          </a:p>
        </p:txBody>
      </p:sp>
      <p:sp>
        <p:nvSpPr>
          <p:cNvPr id="28" name="TextBox 28"/>
          <p:cNvSpPr txBox="1"/>
          <p:nvPr/>
        </p:nvSpPr>
        <p:spPr>
          <a:xfrm>
            <a:off x="6097130" y="7046655"/>
            <a:ext cx="9176747" cy="2090124"/>
          </a:xfrm>
          <a:prstGeom prst="rect">
            <a:avLst/>
          </a:prstGeom>
        </p:spPr>
        <p:txBody>
          <a:bodyPr lIns="0" tIns="0" rIns="0" bIns="0" rtlCol="0" anchor="t">
            <a:spAutoFit/>
          </a:bodyPr>
          <a:lstStyle/>
          <a:p>
            <a:pPr algn="just">
              <a:lnSpc>
                <a:spcPts val="3308"/>
              </a:lnSpc>
            </a:pPr>
            <a:r>
              <a:rPr lang="es-MX" sz="2363" b="1" dirty="0">
                <a:solidFill>
                  <a:srgbClr val="23911C"/>
                </a:solidFill>
                <a:latin typeface="Public Sans Bold"/>
                <a:ea typeface="Public Sans Bold"/>
                <a:cs typeface="Public Sans Bold"/>
                <a:sym typeface="Public Sans Bold"/>
              </a:rPr>
              <a:t>El diseño y adopción de los instrumentos y procedimientos de gestión y actuación que permitan ejecutar actuaciones urbanas integrales y articular las actuaciones sectoriales que inciden sobre el territorio municipal o distrital.</a:t>
            </a:r>
          </a:p>
          <a:p>
            <a:pPr>
              <a:lnSpc>
                <a:spcPts val="3308"/>
              </a:lnSpc>
            </a:pPr>
            <a:endParaRPr lang="en-US" sz="2363" dirty="0">
              <a:solidFill>
                <a:srgbClr val="23911C"/>
              </a:solidFill>
              <a:latin typeface="Public Sans"/>
              <a:ea typeface="Public Sans"/>
              <a:cs typeface="Public Sans"/>
              <a:sym typeface="Public Sans"/>
            </a:endParaRPr>
          </a:p>
        </p:txBody>
      </p:sp>
      <p:pic>
        <p:nvPicPr>
          <p:cNvPr id="32" name="Imagen 31">
            <a:extLst>
              <a:ext uri="{FF2B5EF4-FFF2-40B4-BE49-F238E27FC236}">
                <a16:creationId xmlns:a16="http://schemas.microsoft.com/office/drawing/2014/main" id="{F1E8CC3E-4F87-46DD-AAE3-02B234A0A5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8697" y="8754490"/>
            <a:ext cx="3236895" cy="1315310"/>
          </a:xfrm>
          <a:prstGeom prst="rect">
            <a:avLst/>
          </a:prstGeom>
        </p:spPr>
      </p:pic>
      <p:sp>
        <p:nvSpPr>
          <p:cNvPr id="33" name="2 Subtítulo">
            <a:extLst>
              <a:ext uri="{FF2B5EF4-FFF2-40B4-BE49-F238E27FC236}">
                <a16:creationId xmlns:a16="http://schemas.microsoft.com/office/drawing/2014/main" id="{B32126BC-DD27-4269-857D-D01921B0216A}"/>
              </a:ext>
            </a:extLst>
          </p:cNvPr>
          <p:cNvSpPr txBox="1">
            <a:spLocks/>
          </p:cNvSpPr>
          <p:nvPr/>
        </p:nvSpPr>
        <p:spPr>
          <a:xfrm rot="10800000" flipV="1">
            <a:off x="5181600" y="1023348"/>
            <a:ext cx="8710620" cy="942612"/>
          </a:xfrm>
          <a:prstGeom prst="rect">
            <a:avLst/>
          </a:prstGeom>
          <a:solidFill>
            <a:srgbClr val="FFD500"/>
          </a:solidFill>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5400" b="1" dirty="0">
                <a:solidFill>
                  <a:schemeClr val="bg1"/>
                </a:solidFill>
                <a:latin typeface="Century Gothic" panose="020B0502020202020204" pitchFamily="34" charset="0"/>
              </a:rPr>
              <a:t>Objetivos del OT</a:t>
            </a:r>
            <a:endParaRPr lang="es-CO" sz="3000" dirty="0">
              <a:solidFill>
                <a:schemeClr val="bg1"/>
              </a:solidFill>
              <a:latin typeface="Century Gothic" panose="020B0502020202020204" pitchFamily="34" charset="0"/>
            </a:endParaRPr>
          </a:p>
        </p:txBody>
      </p:sp>
      <p:pic>
        <p:nvPicPr>
          <p:cNvPr id="34" name="Imagen 33">
            <a:extLst>
              <a:ext uri="{FF2B5EF4-FFF2-40B4-BE49-F238E27FC236}">
                <a16:creationId xmlns:a16="http://schemas.microsoft.com/office/drawing/2014/main" id="{AE2F6CC4-7C71-4B20-982B-B1F482197C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26" y="5136414"/>
            <a:ext cx="9156595" cy="5150586"/>
          </a:xfrm>
          <a:prstGeom prst="rect">
            <a:avLst/>
          </a:prstGeom>
        </p:spPr>
      </p:pic>
    </p:spTree>
    <p:extLst>
      <p:ext uri="{BB962C8B-B14F-4D97-AF65-F5344CB8AC3E}">
        <p14:creationId xmlns:p14="http://schemas.microsoft.com/office/powerpoint/2010/main" val="1064952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4000500" y="-4000500"/>
            <a:ext cx="10287000" cy="18288000"/>
          </a:xfrm>
          <a:custGeom>
            <a:avLst/>
            <a:gdLst/>
            <a:ahLst/>
            <a:cxnLst/>
            <a:rect l="l" t="t" r="r" b="b"/>
            <a:pathLst>
              <a:path w="10287000" h="18288000">
                <a:moveTo>
                  <a:pt x="10287000" y="18288000"/>
                </a:moveTo>
                <a:lnTo>
                  <a:pt x="10287000" y="0"/>
                </a:lnTo>
                <a:lnTo>
                  <a:pt x="0" y="0"/>
                </a:lnTo>
                <a:lnTo>
                  <a:pt x="0" y="18288000"/>
                </a:lnTo>
                <a:lnTo>
                  <a:pt x="10287000" y="18288000"/>
                </a:lnTo>
                <a:close/>
              </a:path>
            </a:pathLst>
          </a:custGeom>
          <a:blipFill>
            <a:blip r:embed="rId2"/>
            <a:stretch>
              <a:fillRect l="-172222" r="-172222"/>
            </a:stretch>
          </a:blipFill>
        </p:spPr>
      </p:sp>
      <p:sp>
        <p:nvSpPr>
          <p:cNvPr id="3" name="Freeform 3"/>
          <p:cNvSpPr/>
          <p:nvPr/>
        </p:nvSpPr>
        <p:spPr>
          <a:xfrm>
            <a:off x="7502425" y="2071890"/>
            <a:ext cx="3629073" cy="7501959"/>
          </a:xfrm>
          <a:custGeom>
            <a:avLst/>
            <a:gdLst/>
            <a:ahLst/>
            <a:cxnLst/>
            <a:rect l="l" t="t" r="r" b="b"/>
            <a:pathLst>
              <a:path w="3629073" h="7501959">
                <a:moveTo>
                  <a:pt x="0" y="0"/>
                </a:moveTo>
                <a:lnTo>
                  <a:pt x="3629073" y="0"/>
                </a:lnTo>
                <a:lnTo>
                  <a:pt x="3629073" y="7501959"/>
                </a:lnTo>
                <a:lnTo>
                  <a:pt x="0" y="75019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8018547" y="2988799"/>
            <a:ext cx="1193640" cy="1193640"/>
          </a:xfrm>
          <a:custGeom>
            <a:avLst/>
            <a:gdLst/>
            <a:ahLst/>
            <a:cxnLst/>
            <a:rect l="l" t="t" r="r" b="b"/>
            <a:pathLst>
              <a:path w="1193640" h="1193640">
                <a:moveTo>
                  <a:pt x="0" y="0"/>
                </a:moveTo>
                <a:lnTo>
                  <a:pt x="1193640" y="0"/>
                </a:lnTo>
                <a:lnTo>
                  <a:pt x="1193640" y="1193639"/>
                </a:lnTo>
                <a:lnTo>
                  <a:pt x="0" y="1193639"/>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5" name="Freeform 5"/>
          <p:cNvSpPr/>
          <p:nvPr/>
        </p:nvSpPr>
        <p:spPr>
          <a:xfrm>
            <a:off x="9118227" y="4152232"/>
            <a:ext cx="1426170" cy="1426170"/>
          </a:xfrm>
          <a:custGeom>
            <a:avLst/>
            <a:gdLst/>
            <a:ahLst/>
            <a:cxnLst/>
            <a:rect l="l" t="t" r="r" b="b"/>
            <a:pathLst>
              <a:path w="1426170" h="1426170">
                <a:moveTo>
                  <a:pt x="0" y="0"/>
                </a:moveTo>
                <a:lnTo>
                  <a:pt x="1426170" y="0"/>
                </a:lnTo>
                <a:lnTo>
                  <a:pt x="1426170" y="1426169"/>
                </a:lnTo>
                <a:lnTo>
                  <a:pt x="0" y="1426169"/>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6" name="Freeform 6"/>
          <p:cNvSpPr/>
          <p:nvPr/>
        </p:nvSpPr>
        <p:spPr>
          <a:xfrm>
            <a:off x="7786017" y="5489270"/>
            <a:ext cx="1426170" cy="1426170"/>
          </a:xfrm>
          <a:custGeom>
            <a:avLst/>
            <a:gdLst/>
            <a:ahLst/>
            <a:cxnLst/>
            <a:rect l="l" t="t" r="r" b="b"/>
            <a:pathLst>
              <a:path w="1426170" h="1426170">
                <a:moveTo>
                  <a:pt x="0" y="0"/>
                </a:moveTo>
                <a:lnTo>
                  <a:pt x="1426170" y="0"/>
                </a:lnTo>
                <a:lnTo>
                  <a:pt x="1426170" y="1426170"/>
                </a:lnTo>
                <a:lnTo>
                  <a:pt x="0" y="1426170"/>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7" name="Freeform 7"/>
          <p:cNvSpPr/>
          <p:nvPr/>
        </p:nvSpPr>
        <p:spPr>
          <a:xfrm>
            <a:off x="8864619" y="6553436"/>
            <a:ext cx="1426170" cy="1426170"/>
          </a:xfrm>
          <a:custGeom>
            <a:avLst/>
            <a:gdLst/>
            <a:ahLst/>
            <a:cxnLst/>
            <a:rect l="l" t="t" r="r" b="b"/>
            <a:pathLst>
              <a:path w="1426170" h="1426170">
                <a:moveTo>
                  <a:pt x="0" y="0"/>
                </a:moveTo>
                <a:lnTo>
                  <a:pt x="1426169" y="0"/>
                </a:lnTo>
                <a:lnTo>
                  <a:pt x="1426169" y="1426170"/>
                </a:lnTo>
                <a:lnTo>
                  <a:pt x="0" y="1426170"/>
                </a:lnTo>
                <a:lnTo>
                  <a:pt x="0" y="0"/>
                </a:lnTo>
                <a:close/>
              </a:path>
            </a:pathLst>
          </a:custGeom>
          <a:blipFill>
            <a:blip r:embed="rId5">
              <a:alphaModFix amt="12000"/>
              <a:extLst>
                <a:ext uri="{96DAC541-7B7A-43D3-8B79-37D633B846F1}">
                  <asvg:svgBlip xmlns:asvg="http://schemas.microsoft.com/office/drawing/2016/SVG/main" r:embed="rId6"/>
                </a:ext>
              </a:extLst>
            </a:blip>
            <a:stretch>
              <a:fillRect/>
            </a:stretch>
          </a:blipFill>
        </p:spPr>
      </p:sp>
      <p:sp>
        <p:nvSpPr>
          <p:cNvPr id="8" name="Freeform 8"/>
          <p:cNvSpPr/>
          <p:nvPr/>
        </p:nvSpPr>
        <p:spPr>
          <a:xfrm>
            <a:off x="7786017" y="7740415"/>
            <a:ext cx="1426170" cy="1426170"/>
          </a:xfrm>
          <a:custGeom>
            <a:avLst/>
            <a:gdLst/>
            <a:ahLst/>
            <a:cxnLst/>
            <a:rect l="l" t="t" r="r" b="b"/>
            <a:pathLst>
              <a:path w="1426170" h="1426170">
                <a:moveTo>
                  <a:pt x="0" y="0"/>
                </a:moveTo>
                <a:lnTo>
                  <a:pt x="1426170" y="0"/>
                </a:lnTo>
                <a:lnTo>
                  <a:pt x="1426170" y="1426170"/>
                </a:lnTo>
                <a:lnTo>
                  <a:pt x="0" y="1426170"/>
                </a:lnTo>
                <a:lnTo>
                  <a:pt x="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sp>
      <p:sp>
        <p:nvSpPr>
          <p:cNvPr id="9" name="Freeform 9"/>
          <p:cNvSpPr/>
          <p:nvPr/>
        </p:nvSpPr>
        <p:spPr>
          <a:xfrm rot="-2614414">
            <a:off x="13397606" y="6311105"/>
            <a:ext cx="1032921" cy="1159556"/>
          </a:xfrm>
          <a:custGeom>
            <a:avLst/>
            <a:gdLst/>
            <a:ahLst/>
            <a:cxnLst/>
            <a:rect l="l" t="t" r="r" b="b"/>
            <a:pathLst>
              <a:path w="1032921" h="1159556">
                <a:moveTo>
                  <a:pt x="0" y="0"/>
                </a:moveTo>
                <a:lnTo>
                  <a:pt x="1032921" y="0"/>
                </a:lnTo>
                <a:lnTo>
                  <a:pt x="1032921" y="1159555"/>
                </a:lnTo>
                <a:lnTo>
                  <a:pt x="0" y="1159555"/>
                </a:lnTo>
                <a:lnTo>
                  <a:pt x="0" y="0"/>
                </a:lnTo>
                <a:close/>
              </a:path>
            </a:pathLst>
          </a:custGeom>
          <a:blipFill>
            <a:blip r:embed="rId7"/>
            <a:stretch>
              <a:fillRect l="-6129" r="-6129"/>
            </a:stretch>
          </a:blipFill>
        </p:spPr>
      </p:sp>
      <p:grpSp>
        <p:nvGrpSpPr>
          <p:cNvPr id="10" name="Group 10"/>
          <p:cNvGrpSpPr/>
          <p:nvPr/>
        </p:nvGrpSpPr>
        <p:grpSpPr>
          <a:xfrm rot="-2700000">
            <a:off x="13473721" y="6432634"/>
            <a:ext cx="880690" cy="880690"/>
            <a:chOff x="0" y="0"/>
            <a:chExt cx="812800" cy="812800"/>
          </a:xfrm>
        </p:grpSpPr>
        <p:sp>
          <p:nvSpPr>
            <p:cNvPr id="11" name="Freeform 11"/>
            <p:cNvSpPr/>
            <p:nvPr/>
          </p:nvSpPr>
          <p:spPr>
            <a:xfrm>
              <a:off x="0" y="0"/>
              <a:ext cx="812800" cy="812800"/>
            </a:xfrm>
            <a:custGeom>
              <a:avLst/>
              <a:gdLst/>
              <a:ahLst/>
              <a:cxnLst/>
              <a:rect l="l" t="t" r="r" b="b"/>
              <a:pathLst>
                <a:path w="812800" h="812800">
                  <a:moveTo>
                    <a:pt x="105489" y="0"/>
                  </a:moveTo>
                  <a:lnTo>
                    <a:pt x="707311" y="0"/>
                  </a:lnTo>
                  <a:cubicBezTo>
                    <a:pt x="735289" y="0"/>
                    <a:pt x="762120" y="11114"/>
                    <a:pt x="781903" y="30897"/>
                  </a:cubicBezTo>
                  <a:cubicBezTo>
                    <a:pt x="801686" y="50680"/>
                    <a:pt x="812800" y="77511"/>
                    <a:pt x="812800" y="105489"/>
                  </a:cubicBezTo>
                  <a:lnTo>
                    <a:pt x="812800" y="707311"/>
                  </a:lnTo>
                  <a:cubicBezTo>
                    <a:pt x="812800" y="735289"/>
                    <a:pt x="801686" y="762120"/>
                    <a:pt x="781903" y="781903"/>
                  </a:cubicBezTo>
                  <a:cubicBezTo>
                    <a:pt x="762120" y="801686"/>
                    <a:pt x="735289" y="812800"/>
                    <a:pt x="707311" y="812800"/>
                  </a:cubicBezTo>
                  <a:lnTo>
                    <a:pt x="105489" y="812800"/>
                  </a:lnTo>
                  <a:cubicBezTo>
                    <a:pt x="77511" y="812800"/>
                    <a:pt x="50680" y="801686"/>
                    <a:pt x="30897" y="781903"/>
                  </a:cubicBezTo>
                  <a:cubicBezTo>
                    <a:pt x="11114" y="762120"/>
                    <a:pt x="0" y="735289"/>
                    <a:pt x="0" y="707311"/>
                  </a:cubicBezTo>
                  <a:lnTo>
                    <a:pt x="0" y="105489"/>
                  </a:lnTo>
                  <a:cubicBezTo>
                    <a:pt x="0" y="77511"/>
                    <a:pt x="11114" y="50680"/>
                    <a:pt x="30897" y="30897"/>
                  </a:cubicBezTo>
                  <a:cubicBezTo>
                    <a:pt x="50680" y="11114"/>
                    <a:pt x="77511" y="0"/>
                    <a:pt x="105489" y="0"/>
                  </a:cubicBezTo>
                  <a:close/>
                </a:path>
              </a:pathLst>
            </a:custGeom>
            <a:solidFill>
              <a:srgbClr val="119F3B"/>
            </a:solidFill>
            <a:ln w="19050" cap="sq">
              <a:solidFill>
                <a:srgbClr val="338484"/>
              </a:solidFill>
              <a:prstDash val="solid"/>
              <a:miter/>
            </a:ln>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13" name="Freeform 13"/>
          <p:cNvSpPr/>
          <p:nvPr/>
        </p:nvSpPr>
        <p:spPr>
          <a:xfrm rot="-2614414">
            <a:off x="13397606" y="3709998"/>
            <a:ext cx="1032921" cy="1159556"/>
          </a:xfrm>
          <a:custGeom>
            <a:avLst/>
            <a:gdLst/>
            <a:ahLst/>
            <a:cxnLst/>
            <a:rect l="l" t="t" r="r" b="b"/>
            <a:pathLst>
              <a:path w="1032921" h="1159556">
                <a:moveTo>
                  <a:pt x="0" y="0"/>
                </a:moveTo>
                <a:lnTo>
                  <a:pt x="1032921" y="0"/>
                </a:lnTo>
                <a:lnTo>
                  <a:pt x="1032921" y="1159556"/>
                </a:lnTo>
                <a:lnTo>
                  <a:pt x="0" y="1159556"/>
                </a:lnTo>
                <a:lnTo>
                  <a:pt x="0" y="0"/>
                </a:lnTo>
                <a:close/>
              </a:path>
            </a:pathLst>
          </a:custGeom>
          <a:blipFill>
            <a:blip r:embed="rId7"/>
            <a:stretch>
              <a:fillRect l="-6129" r="-6129"/>
            </a:stretch>
          </a:blipFill>
        </p:spPr>
      </p:sp>
      <p:grpSp>
        <p:nvGrpSpPr>
          <p:cNvPr id="14" name="Group 14"/>
          <p:cNvGrpSpPr/>
          <p:nvPr/>
        </p:nvGrpSpPr>
        <p:grpSpPr>
          <a:xfrm rot="-2700000">
            <a:off x="13473721" y="3831527"/>
            <a:ext cx="880690" cy="880690"/>
            <a:chOff x="0" y="0"/>
            <a:chExt cx="812800" cy="812800"/>
          </a:xfrm>
        </p:grpSpPr>
        <p:sp>
          <p:nvSpPr>
            <p:cNvPr id="15" name="Freeform 15"/>
            <p:cNvSpPr/>
            <p:nvPr/>
          </p:nvSpPr>
          <p:spPr>
            <a:xfrm>
              <a:off x="0" y="0"/>
              <a:ext cx="812800" cy="812800"/>
            </a:xfrm>
            <a:custGeom>
              <a:avLst/>
              <a:gdLst/>
              <a:ahLst/>
              <a:cxnLst/>
              <a:rect l="l" t="t" r="r" b="b"/>
              <a:pathLst>
                <a:path w="812800" h="812800">
                  <a:moveTo>
                    <a:pt x="105489" y="0"/>
                  </a:moveTo>
                  <a:lnTo>
                    <a:pt x="707311" y="0"/>
                  </a:lnTo>
                  <a:cubicBezTo>
                    <a:pt x="735289" y="0"/>
                    <a:pt x="762120" y="11114"/>
                    <a:pt x="781903" y="30897"/>
                  </a:cubicBezTo>
                  <a:cubicBezTo>
                    <a:pt x="801686" y="50680"/>
                    <a:pt x="812800" y="77511"/>
                    <a:pt x="812800" y="105489"/>
                  </a:cubicBezTo>
                  <a:lnTo>
                    <a:pt x="812800" y="707311"/>
                  </a:lnTo>
                  <a:cubicBezTo>
                    <a:pt x="812800" y="735289"/>
                    <a:pt x="801686" y="762120"/>
                    <a:pt x="781903" y="781903"/>
                  </a:cubicBezTo>
                  <a:cubicBezTo>
                    <a:pt x="762120" y="801686"/>
                    <a:pt x="735289" y="812800"/>
                    <a:pt x="707311" y="812800"/>
                  </a:cubicBezTo>
                  <a:lnTo>
                    <a:pt x="105489" y="812800"/>
                  </a:lnTo>
                  <a:cubicBezTo>
                    <a:pt x="77511" y="812800"/>
                    <a:pt x="50680" y="801686"/>
                    <a:pt x="30897" y="781903"/>
                  </a:cubicBezTo>
                  <a:cubicBezTo>
                    <a:pt x="11114" y="762120"/>
                    <a:pt x="0" y="735289"/>
                    <a:pt x="0" y="707311"/>
                  </a:cubicBezTo>
                  <a:lnTo>
                    <a:pt x="0" y="105489"/>
                  </a:lnTo>
                  <a:cubicBezTo>
                    <a:pt x="0" y="77511"/>
                    <a:pt x="11114" y="50680"/>
                    <a:pt x="30897" y="30897"/>
                  </a:cubicBezTo>
                  <a:cubicBezTo>
                    <a:pt x="50680" y="11114"/>
                    <a:pt x="77511" y="0"/>
                    <a:pt x="105489" y="0"/>
                  </a:cubicBezTo>
                  <a:close/>
                </a:path>
              </a:pathLst>
            </a:custGeom>
            <a:solidFill>
              <a:srgbClr val="119F3B"/>
            </a:solidFill>
            <a:ln w="19050" cap="sq">
              <a:solidFill>
                <a:srgbClr val="338484"/>
              </a:solidFill>
              <a:prstDash val="solid"/>
              <a:miter/>
            </a:ln>
          </p:spPr>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17" name="Freeform 17"/>
          <p:cNvSpPr/>
          <p:nvPr/>
        </p:nvSpPr>
        <p:spPr>
          <a:xfrm rot="-2614414">
            <a:off x="3950266" y="7601805"/>
            <a:ext cx="1032921" cy="1159556"/>
          </a:xfrm>
          <a:custGeom>
            <a:avLst/>
            <a:gdLst/>
            <a:ahLst/>
            <a:cxnLst/>
            <a:rect l="l" t="t" r="r" b="b"/>
            <a:pathLst>
              <a:path w="1032921" h="1159556">
                <a:moveTo>
                  <a:pt x="0" y="0"/>
                </a:moveTo>
                <a:lnTo>
                  <a:pt x="1032921" y="0"/>
                </a:lnTo>
                <a:lnTo>
                  <a:pt x="1032921" y="1159556"/>
                </a:lnTo>
                <a:lnTo>
                  <a:pt x="0" y="1159556"/>
                </a:lnTo>
                <a:lnTo>
                  <a:pt x="0" y="0"/>
                </a:lnTo>
                <a:close/>
              </a:path>
            </a:pathLst>
          </a:custGeom>
          <a:blipFill>
            <a:blip r:embed="rId7"/>
            <a:stretch>
              <a:fillRect l="-6129" r="-6129"/>
            </a:stretch>
          </a:blipFill>
        </p:spPr>
      </p:sp>
      <p:grpSp>
        <p:nvGrpSpPr>
          <p:cNvPr id="18" name="Group 18"/>
          <p:cNvGrpSpPr/>
          <p:nvPr/>
        </p:nvGrpSpPr>
        <p:grpSpPr>
          <a:xfrm rot="-2700000">
            <a:off x="4026381" y="7723334"/>
            <a:ext cx="880690" cy="880690"/>
            <a:chOff x="0" y="0"/>
            <a:chExt cx="812800" cy="812800"/>
          </a:xfrm>
        </p:grpSpPr>
        <p:sp>
          <p:nvSpPr>
            <p:cNvPr id="19" name="Freeform 19"/>
            <p:cNvSpPr/>
            <p:nvPr/>
          </p:nvSpPr>
          <p:spPr>
            <a:xfrm>
              <a:off x="0" y="0"/>
              <a:ext cx="812800" cy="812800"/>
            </a:xfrm>
            <a:custGeom>
              <a:avLst/>
              <a:gdLst/>
              <a:ahLst/>
              <a:cxnLst/>
              <a:rect l="l" t="t" r="r" b="b"/>
              <a:pathLst>
                <a:path w="812800" h="812800">
                  <a:moveTo>
                    <a:pt x="105489" y="0"/>
                  </a:moveTo>
                  <a:lnTo>
                    <a:pt x="707311" y="0"/>
                  </a:lnTo>
                  <a:cubicBezTo>
                    <a:pt x="735289" y="0"/>
                    <a:pt x="762120" y="11114"/>
                    <a:pt x="781903" y="30897"/>
                  </a:cubicBezTo>
                  <a:cubicBezTo>
                    <a:pt x="801686" y="50680"/>
                    <a:pt x="812800" y="77511"/>
                    <a:pt x="812800" y="105489"/>
                  </a:cubicBezTo>
                  <a:lnTo>
                    <a:pt x="812800" y="707311"/>
                  </a:lnTo>
                  <a:cubicBezTo>
                    <a:pt x="812800" y="735289"/>
                    <a:pt x="801686" y="762120"/>
                    <a:pt x="781903" y="781903"/>
                  </a:cubicBezTo>
                  <a:cubicBezTo>
                    <a:pt x="762120" y="801686"/>
                    <a:pt x="735289" y="812800"/>
                    <a:pt x="707311" y="812800"/>
                  </a:cubicBezTo>
                  <a:lnTo>
                    <a:pt x="105489" y="812800"/>
                  </a:lnTo>
                  <a:cubicBezTo>
                    <a:pt x="77511" y="812800"/>
                    <a:pt x="50680" y="801686"/>
                    <a:pt x="30897" y="781903"/>
                  </a:cubicBezTo>
                  <a:cubicBezTo>
                    <a:pt x="11114" y="762120"/>
                    <a:pt x="0" y="735289"/>
                    <a:pt x="0" y="707311"/>
                  </a:cubicBezTo>
                  <a:lnTo>
                    <a:pt x="0" y="105489"/>
                  </a:lnTo>
                  <a:cubicBezTo>
                    <a:pt x="0" y="77511"/>
                    <a:pt x="11114" y="50680"/>
                    <a:pt x="30897" y="30897"/>
                  </a:cubicBezTo>
                  <a:cubicBezTo>
                    <a:pt x="50680" y="11114"/>
                    <a:pt x="77511" y="0"/>
                    <a:pt x="105489" y="0"/>
                  </a:cubicBezTo>
                  <a:close/>
                </a:path>
              </a:pathLst>
            </a:custGeom>
            <a:solidFill>
              <a:srgbClr val="119F3B"/>
            </a:solidFill>
            <a:ln w="19050" cap="sq">
              <a:solidFill>
                <a:srgbClr val="338484"/>
              </a:solidFill>
              <a:prstDash val="solid"/>
              <a:miter/>
            </a:ln>
          </p:spPr>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21" name="Freeform 21"/>
          <p:cNvSpPr/>
          <p:nvPr/>
        </p:nvSpPr>
        <p:spPr>
          <a:xfrm rot="-2614414">
            <a:off x="3950266" y="5043768"/>
            <a:ext cx="1032921" cy="1159556"/>
          </a:xfrm>
          <a:custGeom>
            <a:avLst/>
            <a:gdLst/>
            <a:ahLst/>
            <a:cxnLst/>
            <a:rect l="l" t="t" r="r" b="b"/>
            <a:pathLst>
              <a:path w="1032921" h="1159556">
                <a:moveTo>
                  <a:pt x="0" y="0"/>
                </a:moveTo>
                <a:lnTo>
                  <a:pt x="1032921" y="0"/>
                </a:lnTo>
                <a:lnTo>
                  <a:pt x="1032921" y="1159556"/>
                </a:lnTo>
                <a:lnTo>
                  <a:pt x="0" y="1159556"/>
                </a:lnTo>
                <a:lnTo>
                  <a:pt x="0" y="0"/>
                </a:lnTo>
                <a:close/>
              </a:path>
            </a:pathLst>
          </a:custGeom>
          <a:blipFill>
            <a:blip r:embed="rId7"/>
            <a:stretch>
              <a:fillRect l="-6129" r="-6129"/>
            </a:stretch>
          </a:blipFill>
        </p:spPr>
      </p:sp>
      <p:grpSp>
        <p:nvGrpSpPr>
          <p:cNvPr id="22" name="Group 22"/>
          <p:cNvGrpSpPr/>
          <p:nvPr/>
        </p:nvGrpSpPr>
        <p:grpSpPr>
          <a:xfrm rot="-2700000">
            <a:off x="4026381" y="5165297"/>
            <a:ext cx="880690" cy="880690"/>
            <a:chOff x="0" y="0"/>
            <a:chExt cx="812800" cy="812800"/>
          </a:xfrm>
        </p:grpSpPr>
        <p:sp>
          <p:nvSpPr>
            <p:cNvPr id="23" name="Freeform 23"/>
            <p:cNvSpPr/>
            <p:nvPr/>
          </p:nvSpPr>
          <p:spPr>
            <a:xfrm>
              <a:off x="0" y="0"/>
              <a:ext cx="812800" cy="812800"/>
            </a:xfrm>
            <a:custGeom>
              <a:avLst/>
              <a:gdLst/>
              <a:ahLst/>
              <a:cxnLst/>
              <a:rect l="l" t="t" r="r" b="b"/>
              <a:pathLst>
                <a:path w="812800" h="812800">
                  <a:moveTo>
                    <a:pt x="105489" y="0"/>
                  </a:moveTo>
                  <a:lnTo>
                    <a:pt x="707311" y="0"/>
                  </a:lnTo>
                  <a:cubicBezTo>
                    <a:pt x="735289" y="0"/>
                    <a:pt x="762120" y="11114"/>
                    <a:pt x="781903" y="30897"/>
                  </a:cubicBezTo>
                  <a:cubicBezTo>
                    <a:pt x="801686" y="50680"/>
                    <a:pt x="812800" y="77511"/>
                    <a:pt x="812800" y="105489"/>
                  </a:cubicBezTo>
                  <a:lnTo>
                    <a:pt x="812800" y="707311"/>
                  </a:lnTo>
                  <a:cubicBezTo>
                    <a:pt x="812800" y="735289"/>
                    <a:pt x="801686" y="762120"/>
                    <a:pt x="781903" y="781903"/>
                  </a:cubicBezTo>
                  <a:cubicBezTo>
                    <a:pt x="762120" y="801686"/>
                    <a:pt x="735289" y="812800"/>
                    <a:pt x="707311" y="812800"/>
                  </a:cubicBezTo>
                  <a:lnTo>
                    <a:pt x="105489" y="812800"/>
                  </a:lnTo>
                  <a:cubicBezTo>
                    <a:pt x="77511" y="812800"/>
                    <a:pt x="50680" y="801686"/>
                    <a:pt x="30897" y="781903"/>
                  </a:cubicBezTo>
                  <a:cubicBezTo>
                    <a:pt x="11114" y="762120"/>
                    <a:pt x="0" y="735289"/>
                    <a:pt x="0" y="707311"/>
                  </a:cubicBezTo>
                  <a:lnTo>
                    <a:pt x="0" y="105489"/>
                  </a:lnTo>
                  <a:cubicBezTo>
                    <a:pt x="0" y="77511"/>
                    <a:pt x="11114" y="50680"/>
                    <a:pt x="30897" y="30897"/>
                  </a:cubicBezTo>
                  <a:cubicBezTo>
                    <a:pt x="50680" y="11114"/>
                    <a:pt x="77511" y="0"/>
                    <a:pt x="105489" y="0"/>
                  </a:cubicBezTo>
                  <a:close/>
                </a:path>
              </a:pathLst>
            </a:custGeom>
            <a:solidFill>
              <a:srgbClr val="119F3B"/>
            </a:solidFill>
            <a:ln w="19050" cap="sq">
              <a:solidFill>
                <a:srgbClr val="338484"/>
              </a:solidFill>
              <a:prstDash val="solid"/>
              <a:miter/>
            </a:ln>
          </p:spPr>
        </p:sp>
        <p:sp>
          <p:nvSpPr>
            <p:cNvPr id="24" name="TextBox 24"/>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25" name="Freeform 25"/>
          <p:cNvSpPr/>
          <p:nvPr/>
        </p:nvSpPr>
        <p:spPr>
          <a:xfrm rot="-2614414">
            <a:off x="3950266" y="2446320"/>
            <a:ext cx="1032921" cy="1159556"/>
          </a:xfrm>
          <a:custGeom>
            <a:avLst/>
            <a:gdLst/>
            <a:ahLst/>
            <a:cxnLst/>
            <a:rect l="l" t="t" r="r" b="b"/>
            <a:pathLst>
              <a:path w="1032921" h="1159556">
                <a:moveTo>
                  <a:pt x="0" y="0"/>
                </a:moveTo>
                <a:lnTo>
                  <a:pt x="1032921" y="0"/>
                </a:lnTo>
                <a:lnTo>
                  <a:pt x="1032921" y="1159556"/>
                </a:lnTo>
                <a:lnTo>
                  <a:pt x="0" y="1159556"/>
                </a:lnTo>
                <a:lnTo>
                  <a:pt x="0" y="0"/>
                </a:lnTo>
                <a:close/>
              </a:path>
            </a:pathLst>
          </a:custGeom>
          <a:blipFill>
            <a:blip r:embed="rId7"/>
            <a:stretch>
              <a:fillRect l="-6129" r="-6129"/>
            </a:stretch>
          </a:blipFill>
        </p:spPr>
      </p:sp>
      <p:grpSp>
        <p:nvGrpSpPr>
          <p:cNvPr id="26" name="Group 26"/>
          <p:cNvGrpSpPr/>
          <p:nvPr/>
        </p:nvGrpSpPr>
        <p:grpSpPr>
          <a:xfrm rot="-2700000">
            <a:off x="4026381" y="2567849"/>
            <a:ext cx="880690" cy="880690"/>
            <a:chOff x="0" y="0"/>
            <a:chExt cx="812800" cy="812800"/>
          </a:xfrm>
        </p:grpSpPr>
        <p:sp>
          <p:nvSpPr>
            <p:cNvPr id="27" name="Freeform 27"/>
            <p:cNvSpPr/>
            <p:nvPr/>
          </p:nvSpPr>
          <p:spPr>
            <a:xfrm>
              <a:off x="0" y="0"/>
              <a:ext cx="812800" cy="812800"/>
            </a:xfrm>
            <a:custGeom>
              <a:avLst/>
              <a:gdLst/>
              <a:ahLst/>
              <a:cxnLst/>
              <a:rect l="l" t="t" r="r" b="b"/>
              <a:pathLst>
                <a:path w="812800" h="812800">
                  <a:moveTo>
                    <a:pt x="105489" y="0"/>
                  </a:moveTo>
                  <a:lnTo>
                    <a:pt x="707311" y="0"/>
                  </a:lnTo>
                  <a:cubicBezTo>
                    <a:pt x="735289" y="0"/>
                    <a:pt x="762120" y="11114"/>
                    <a:pt x="781903" y="30897"/>
                  </a:cubicBezTo>
                  <a:cubicBezTo>
                    <a:pt x="801686" y="50680"/>
                    <a:pt x="812800" y="77511"/>
                    <a:pt x="812800" y="105489"/>
                  </a:cubicBezTo>
                  <a:lnTo>
                    <a:pt x="812800" y="707311"/>
                  </a:lnTo>
                  <a:cubicBezTo>
                    <a:pt x="812800" y="735289"/>
                    <a:pt x="801686" y="762120"/>
                    <a:pt x="781903" y="781903"/>
                  </a:cubicBezTo>
                  <a:cubicBezTo>
                    <a:pt x="762120" y="801686"/>
                    <a:pt x="735289" y="812800"/>
                    <a:pt x="707311" y="812800"/>
                  </a:cubicBezTo>
                  <a:lnTo>
                    <a:pt x="105489" y="812800"/>
                  </a:lnTo>
                  <a:cubicBezTo>
                    <a:pt x="77511" y="812800"/>
                    <a:pt x="50680" y="801686"/>
                    <a:pt x="30897" y="781903"/>
                  </a:cubicBezTo>
                  <a:cubicBezTo>
                    <a:pt x="11114" y="762120"/>
                    <a:pt x="0" y="735289"/>
                    <a:pt x="0" y="707311"/>
                  </a:cubicBezTo>
                  <a:lnTo>
                    <a:pt x="0" y="105489"/>
                  </a:lnTo>
                  <a:cubicBezTo>
                    <a:pt x="0" y="77511"/>
                    <a:pt x="11114" y="50680"/>
                    <a:pt x="30897" y="30897"/>
                  </a:cubicBezTo>
                  <a:cubicBezTo>
                    <a:pt x="50680" y="11114"/>
                    <a:pt x="77511" y="0"/>
                    <a:pt x="105489" y="0"/>
                  </a:cubicBezTo>
                  <a:close/>
                </a:path>
              </a:pathLst>
            </a:custGeom>
            <a:solidFill>
              <a:srgbClr val="119F3B"/>
            </a:solidFill>
            <a:ln w="19050" cap="sq">
              <a:solidFill>
                <a:srgbClr val="338484"/>
              </a:solidFill>
              <a:prstDash val="solid"/>
              <a:miter/>
            </a:ln>
          </p:spPr>
        </p:sp>
        <p:sp>
          <p:nvSpPr>
            <p:cNvPr id="28" name="TextBox 28"/>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29" name="Group 29"/>
          <p:cNvGrpSpPr/>
          <p:nvPr/>
        </p:nvGrpSpPr>
        <p:grpSpPr>
          <a:xfrm>
            <a:off x="2179087" y="948232"/>
            <a:ext cx="13929825" cy="1064796"/>
            <a:chOff x="0" y="0"/>
            <a:chExt cx="6346625" cy="485136"/>
          </a:xfrm>
        </p:grpSpPr>
        <p:sp>
          <p:nvSpPr>
            <p:cNvPr id="30" name="Freeform 30"/>
            <p:cNvSpPr/>
            <p:nvPr/>
          </p:nvSpPr>
          <p:spPr>
            <a:xfrm>
              <a:off x="0" y="0"/>
              <a:ext cx="6346625" cy="485136"/>
            </a:xfrm>
            <a:custGeom>
              <a:avLst/>
              <a:gdLst/>
              <a:ahLst/>
              <a:cxnLst/>
              <a:rect l="l" t="t" r="r" b="b"/>
              <a:pathLst>
                <a:path w="6346625" h="485136">
                  <a:moveTo>
                    <a:pt x="203200" y="0"/>
                  </a:moveTo>
                  <a:lnTo>
                    <a:pt x="6346625" y="0"/>
                  </a:lnTo>
                  <a:lnTo>
                    <a:pt x="6143425" y="485136"/>
                  </a:lnTo>
                  <a:lnTo>
                    <a:pt x="0" y="485136"/>
                  </a:lnTo>
                  <a:lnTo>
                    <a:pt x="203200" y="0"/>
                  </a:lnTo>
                  <a:close/>
                </a:path>
              </a:pathLst>
            </a:custGeom>
            <a:solidFill>
              <a:srgbClr val="FFFFFF"/>
            </a:solidFill>
          </p:spPr>
        </p:sp>
        <p:sp>
          <p:nvSpPr>
            <p:cNvPr id="31" name="TextBox 31"/>
            <p:cNvSpPr txBox="1"/>
            <p:nvPr/>
          </p:nvSpPr>
          <p:spPr>
            <a:xfrm>
              <a:off x="101600" y="-28575"/>
              <a:ext cx="6143425" cy="513711"/>
            </a:xfrm>
            <a:prstGeom prst="rect">
              <a:avLst/>
            </a:prstGeom>
          </p:spPr>
          <p:txBody>
            <a:bodyPr lIns="50800" tIns="50800" rIns="50800" bIns="50800" rtlCol="0" anchor="ctr"/>
            <a:lstStyle/>
            <a:p>
              <a:pPr algn="ctr">
                <a:lnSpc>
                  <a:spcPts val="1960"/>
                </a:lnSpc>
              </a:pPr>
              <a:endParaRPr/>
            </a:p>
          </p:txBody>
        </p:sp>
      </p:grpSp>
      <p:grpSp>
        <p:nvGrpSpPr>
          <p:cNvPr id="32" name="Group 32"/>
          <p:cNvGrpSpPr/>
          <p:nvPr/>
        </p:nvGrpSpPr>
        <p:grpSpPr>
          <a:xfrm>
            <a:off x="15896841" y="1440272"/>
            <a:ext cx="3414225" cy="1064796"/>
            <a:chOff x="0" y="0"/>
            <a:chExt cx="1555569" cy="485136"/>
          </a:xfrm>
        </p:grpSpPr>
        <p:sp>
          <p:nvSpPr>
            <p:cNvPr id="33" name="Freeform 33"/>
            <p:cNvSpPr/>
            <p:nvPr/>
          </p:nvSpPr>
          <p:spPr>
            <a:xfrm>
              <a:off x="0" y="0"/>
              <a:ext cx="1555569" cy="485136"/>
            </a:xfrm>
            <a:custGeom>
              <a:avLst/>
              <a:gdLst/>
              <a:ahLst/>
              <a:cxnLst/>
              <a:rect l="l" t="t" r="r" b="b"/>
              <a:pathLst>
                <a:path w="1555569" h="485136">
                  <a:moveTo>
                    <a:pt x="203200" y="0"/>
                  </a:moveTo>
                  <a:lnTo>
                    <a:pt x="1555569" y="0"/>
                  </a:lnTo>
                  <a:lnTo>
                    <a:pt x="1352369" y="485136"/>
                  </a:lnTo>
                  <a:lnTo>
                    <a:pt x="0" y="485136"/>
                  </a:lnTo>
                  <a:lnTo>
                    <a:pt x="203200" y="0"/>
                  </a:lnTo>
                  <a:close/>
                </a:path>
              </a:pathLst>
            </a:custGeom>
            <a:solidFill>
              <a:srgbClr val="119F3B"/>
            </a:solidFill>
          </p:spPr>
        </p:sp>
        <p:sp>
          <p:nvSpPr>
            <p:cNvPr id="34" name="TextBox 34"/>
            <p:cNvSpPr txBox="1"/>
            <p:nvPr/>
          </p:nvSpPr>
          <p:spPr>
            <a:xfrm>
              <a:off x="101600" y="-28575"/>
              <a:ext cx="1352369" cy="513711"/>
            </a:xfrm>
            <a:prstGeom prst="rect">
              <a:avLst/>
            </a:prstGeom>
          </p:spPr>
          <p:txBody>
            <a:bodyPr lIns="50800" tIns="50800" rIns="50800" bIns="50800" rtlCol="0" anchor="ctr"/>
            <a:lstStyle/>
            <a:p>
              <a:pPr algn="ctr">
                <a:lnSpc>
                  <a:spcPts val="1960"/>
                </a:lnSpc>
              </a:pPr>
              <a:endParaRPr/>
            </a:p>
          </p:txBody>
        </p:sp>
      </p:grpSp>
      <p:grpSp>
        <p:nvGrpSpPr>
          <p:cNvPr id="35" name="Group 35"/>
          <p:cNvGrpSpPr/>
          <p:nvPr/>
        </p:nvGrpSpPr>
        <p:grpSpPr>
          <a:xfrm>
            <a:off x="-1423663" y="496302"/>
            <a:ext cx="3871425" cy="1064796"/>
            <a:chOff x="0" y="0"/>
            <a:chExt cx="1763876" cy="485136"/>
          </a:xfrm>
        </p:grpSpPr>
        <p:sp>
          <p:nvSpPr>
            <p:cNvPr id="36" name="Freeform 36"/>
            <p:cNvSpPr/>
            <p:nvPr/>
          </p:nvSpPr>
          <p:spPr>
            <a:xfrm>
              <a:off x="0" y="0"/>
              <a:ext cx="1763876" cy="485136"/>
            </a:xfrm>
            <a:custGeom>
              <a:avLst/>
              <a:gdLst/>
              <a:ahLst/>
              <a:cxnLst/>
              <a:rect l="l" t="t" r="r" b="b"/>
              <a:pathLst>
                <a:path w="1763876" h="485136">
                  <a:moveTo>
                    <a:pt x="203200" y="0"/>
                  </a:moveTo>
                  <a:lnTo>
                    <a:pt x="1763876" y="0"/>
                  </a:lnTo>
                  <a:lnTo>
                    <a:pt x="1560676" y="485136"/>
                  </a:lnTo>
                  <a:lnTo>
                    <a:pt x="0" y="485136"/>
                  </a:lnTo>
                  <a:lnTo>
                    <a:pt x="203200" y="0"/>
                  </a:lnTo>
                  <a:close/>
                </a:path>
              </a:pathLst>
            </a:custGeom>
            <a:solidFill>
              <a:srgbClr val="119F3B"/>
            </a:solidFill>
          </p:spPr>
        </p:sp>
        <p:sp>
          <p:nvSpPr>
            <p:cNvPr id="37" name="TextBox 37"/>
            <p:cNvSpPr txBox="1"/>
            <p:nvPr/>
          </p:nvSpPr>
          <p:spPr>
            <a:xfrm>
              <a:off x="101600" y="-28575"/>
              <a:ext cx="1560676" cy="513711"/>
            </a:xfrm>
            <a:prstGeom prst="rect">
              <a:avLst/>
            </a:prstGeom>
          </p:spPr>
          <p:txBody>
            <a:bodyPr lIns="50800" tIns="50800" rIns="50800" bIns="50800" rtlCol="0" anchor="ctr"/>
            <a:lstStyle/>
            <a:p>
              <a:pPr algn="ctr">
                <a:lnSpc>
                  <a:spcPts val="1960"/>
                </a:lnSpc>
              </a:pPr>
              <a:endParaRPr/>
            </a:p>
          </p:txBody>
        </p:sp>
      </p:grpSp>
      <p:sp>
        <p:nvSpPr>
          <p:cNvPr id="38" name="AutoShape 38"/>
          <p:cNvSpPr/>
          <p:nvPr/>
        </p:nvSpPr>
        <p:spPr>
          <a:xfrm>
            <a:off x="9835219" y="6897917"/>
            <a:ext cx="2808298" cy="0"/>
          </a:xfrm>
          <a:prstGeom prst="line">
            <a:avLst/>
          </a:prstGeom>
          <a:ln w="19050" cap="flat">
            <a:solidFill>
              <a:srgbClr val="FFDD00"/>
            </a:solidFill>
            <a:prstDash val="solid"/>
            <a:headEnd type="none" w="sm" len="sm"/>
            <a:tailEnd type="oval" w="lg" len="lg"/>
          </a:ln>
        </p:spPr>
      </p:sp>
      <p:sp>
        <p:nvSpPr>
          <p:cNvPr id="39" name="AutoShape 39"/>
          <p:cNvSpPr/>
          <p:nvPr/>
        </p:nvSpPr>
        <p:spPr>
          <a:xfrm>
            <a:off x="9831312" y="4367383"/>
            <a:ext cx="2812206" cy="0"/>
          </a:xfrm>
          <a:prstGeom prst="line">
            <a:avLst/>
          </a:prstGeom>
          <a:ln w="19050" cap="flat">
            <a:solidFill>
              <a:srgbClr val="FFDD00"/>
            </a:solidFill>
            <a:prstDash val="solid"/>
            <a:headEnd type="none" w="sm" len="sm"/>
            <a:tailEnd type="oval" w="lg" len="lg"/>
          </a:ln>
        </p:spPr>
      </p:sp>
      <p:sp>
        <p:nvSpPr>
          <p:cNvPr id="40" name="AutoShape 40"/>
          <p:cNvSpPr/>
          <p:nvPr/>
        </p:nvSpPr>
        <p:spPr>
          <a:xfrm>
            <a:off x="5735492" y="5614349"/>
            <a:ext cx="2795752" cy="0"/>
          </a:xfrm>
          <a:prstGeom prst="line">
            <a:avLst/>
          </a:prstGeom>
          <a:ln w="19050" cap="flat">
            <a:solidFill>
              <a:srgbClr val="FFDD00"/>
            </a:solidFill>
            <a:prstDash val="solid"/>
            <a:headEnd type="oval" w="lg" len="lg"/>
            <a:tailEnd type="none" w="sm" len="sm"/>
          </a:ln>
        </p:spPr>
      </p:sp>
      <p:sp>
        <p:nvSpPr>
          <p:cNvPr id="41" name="AutoShape 41"/>
          <p:cNvSpPr/>
          <p:nvPr/>
        </p:nvSpPr>
        <p:spPr>
          <a:xfrm>
            <a:off x="5735492" y="8190119"/>
            <a:ext cx="2795752" cy="0"/>
          </a:xfrm>
          <a:prstGeom prst="line">
            <a:avLst/>
          </a:prstGeom>
          <a:ln w="19050" cap="flat">
            <a:solidFill>
              <a:srgbClr val="FFDD00"/>
            </a:solidFill>
            <a:prstDash val="solid"/>
            <a:headEnd type="oval" w="lg" len="lg"/>
            <a:tailEnd type="none" w="sm" len="sm"/>
          </a:ln>
        </p:spPr>
      </p:sp>
      <p:sp>
        <p:nvSpPr>
          <p:cNvPr id="42" name="AutoShape 42"/>
          <p:cNvSpPr/>
          <p:nvPr/>
        </p:nvSpPr>
        <p:spPr>
          <a:xfrm flipV="1">
            <a:off x="5735535" y="3026098"/>
            <a:ext cx="2737700" cy="12481"/>
          </a:xfrm>
          <a:prstGeom prst="line">
            <a:avLst/>
          </a:prstGeom>
          <a:ln w="19050" cap="flat">
            <a:solidFill>
              <a:srgbClr val="FFDD00"/>
            </a:solidFill>
            <a:prstDash val="solid"/>
            <a:headEnd type="oval" w="lg" len="lg"/>
            <a:tailEnd type="none" w="sm" len="sm"/>
          </a:ln>
        </p:spPr>
      </p:sp>
      <p:sp>
        <p:nvSpPr>
          <p:cNvPr id="43" name="Freeform 43"/>
          <p:cNvSpPr/>
          <p:nvPr/>
        </p:nvSpPr>
        <p:spPr>
          <a:xfrm>
            <a:off x="15331923" y="8696354"/>
            <a:ext cx="3141022" cy="1590646"/>
          </a:xfrm>
          <a:custGeom>
            <a:avLst/>
            <a:gdLst/>
            <a:ahLst/>
            <a:cxnLst/>
            <a:rect l="l" t="t" r="r" b="b"/>
            <a:pathLst>
              <a:path w="3141022" h="1590646">
                <a:moveTo>
                  <a:pt x="0" y="0"/>
                </a:moveTo>
                <a:lnTo>
                  <a:pt x="3141022" y="0"/>
                </a:lnTo>
                <a:lnTo>
                  <a:pt x="3141022" y="1590646"/>
                </a:lnTo>
                <a:lnTo>
                  <a:pt x="0" y="1590646"/>
                </a:lnTo>
                <a:lnTo>
                  <a:pt x="0" y="0"/>
                </a:lnTo>
                <a:close/>
              </a:path>
            </a:pathLst>
          </a:custGeom>
          <a:blipFill>
            <a:blip r:embed="rId8"/>
            <a:stretch>
              <a:fillRect/>
            </a:stretch>
          </a:blipFill>
        </p:spPr>
      </p:sp>
      <p:sp>
        <p:nvSpPr>
          <p:cNvPr id="44" name="TextBox 44"/>
          <p:cNvSpPr txBox="1"/>
          <p:nvPr/>
        </p:nvSpPr>
        <p:spPr>
          <a:xfrm>
            <a:off x="3024264" y="1099674"/>
            <a:ext cx="12375845" cy="1631949"/>
          </a:xfrm>
          <a:prstGeom prst="rect">
            <a:avLst/>
          </a:prstGeom>
        </p:spPr>
        <p:txBody>
          <a:bodyPr lIns="0" tIns="0" rIns="0" bIns="0" rtlCol="0" anchor="t">
            <a:spAutoFit/>
          </a:bodyPr>
          <a:lstStyle/>
          <a:p>
            <a:pPr algn="ctr">
              <a:lnSpc>
                <a:spcPts val="5320"/>
              </a:lnSpc>
            </a:pPr>
            <a:r>
              <a:rPr lang="en-US" sz="3800" b="1">
                <a:solidFill>
                  <a:srgbClr val="119F3B"/>
                </a:solidFill>
                <a:latin typeface="Inter Bold"/>
                <a:ea typeface="Inter Bold"/>
                <a:cs typeface="Inter Bold"/>
                <a:sym typeface="Inter Bold"/>
              </a:rPr>
              <a:t>El proceso de ordenamiento territorial contribuye a</a:t>
            </a:r>
          </a:p>
          <a:p>
            <a:pPr marL="0" lvl="0" indent="0" algn="ctr">
              <a:lnSpc>
                <a:spcPts val="7980"/>
              </a:lnSpc>
              <a:spcBef>
                <a:spcPct val="0"/>
              </a:spcBef>
            </a:pPr>
            <a:endParaRPr lang="en-US" sz="3800" b="1">
              <a:solidFill>
                <a:srgbClr val="119F3B"/>
              </a:solidFill>
              <a:latin typeface="Inter Bold"/>
              <a:ea typeface="Inter Bold"/>
              <a:cs typeface="Inter Bold"/>
              <a:sym typeface="Inter Bold"/>
            </a:endParaRPr>
          </a:p>
        </p:txBody>
      </p:sp>
      <p:sp>
        <p:nvSpPr>
          <p:cNvPr id="45" name="TextBox 45"/>
          <p:cNvSpPr txBox="1"/>
          <p:nvPr/>
        </p:nvSpPr>
        <p:spPr>
          <a:xfrm>
            <a:off x="11475569" y="4975911"/>
            <a:ext cx="5106978" cy="1176406"/>
          </a:xfrm>
          <a:prstGeom prst="rect">
            <a:avLst/>
          </a:prstGeom>
        </p:spPr>
        <p:txBody>
          <a:bodyPr lIns="0" tIns="0" rIns="0" bIns="0" rtlCol="0" anchor="t">
            <a:spAutoFit/>
          </a:bodyPr>
          <a:lstStyle/>
          <a:p>
            <a:pPr algn="ctr">
              <a:lnSpc>
                <a:spcPts val="2357"/>
              </a:lnSpc>
            </a:pPr>
            <a:r>
              <a:rPr lang="en-US" sz="1746" b="1">
                <a:solidFill>
                  <a:srgbClr val="119F3B"/>
                </a:solidFill>
                <a:latin typeface="Inter Bold"/>
                <a:ea typeface="Inter Bold"/>
                <a:cs typeface="Inter Bold"/>
                <a:sym typeface="Inter Bold"/>
              </a:rPr>
              <a:t>Generar oportunidades de inversión productiva con agregado de valor en origen para el desarrollo económico de la región </a:t>
            </a:r>
          </a:p>
          <a:p>
            <a:pPr marL="0" lvl="0" indent="0" algn="ctr">
              <a:lnSpc>
                <a:spcPts val="2357"/>
              </a:lnSpc>
            </a:pPr>
            <a:endParaRPr lang="en-US" sz="1746" b="1">
              <a:solidFill>
                <a:srgbClr val="119F3B"/>
              </a:solidFill>
              <a:latin typeface="Inter Bold"/>
              <a:ea typeface="Inter Bold"/>
              <a:cs typeface="Inter Bold"/>
              <a:sym typeface="Inter Bold"/>
            </a:endParaRPr>
          </a:p>
        </p:txBody>
      </p:sp>
      <p:sp>
        <p:nvSpPr>
          <p:cNvPr id="46" name="TextBox 46"/>
          <p:cNvSpPr txBox="1"/>
          <p:nvPr/>
        </p:nvSpPr>
        <p:spPr>
          <a:xfrm>
            <a:off x="2452521" y="3687286"/>
            <a:ext cx="4028410" cy="1176406"/>
          </a:xfrm>
          <a:prstGeom prst="rect">
            <a:avLst/>
          </a:prstGeom>
        </p:spPr>
        <p:txBody>
          <a:bodyPr lIns="0" tIns="0" rIns="0" bIns="0" rtlCol="0" anchor="t">
            <a:spAutoFit/>
          </a:bodyPr>
          <a:lstStyle/>
          <a:p>
            <a:pPr algn="ctr">
              <a:lnSpc>
                <a:spcPts val="2357"/>
              </a:lnSpc>
            </a:pPr>
            <a:r>
              <a:rPr lang="en-US" sz="1746" b="1">
                <a:solidFill>
                  <a:srgbClr val="119F3B"/>
                </a:solidFill>
                <a:latin typeface="Inter Bold"/>
                <a:ea typeface="Inter Bold"/>
                <a:cs typeface="Inter Bold"/>
                <a:sym typeface="Inter Bold"/>
              </a:rPr>
              <a:t>Fortalecer la competitividad de los sistemas productivos locales </a:t>
            </a:r>
          </a:p>
          <a:p>
            <a:pPr algn="ctr">
              <a:lnSpc>
                <a:spcPts val="2357"/>
              </a:lnSpc>
            </a:pPr>
            <a:endParaRPr lang="en-US" sz="1746" b="1">
              <a:solidFill>
                <a:srgbClr val="119F3B"/>
              </a:solidFill>
              <a:latin typeface="Inter Bold"/>
              <a:ea typeface="Inter Bold"/>
              <a:cs typeface="Inter Bold"/>
              <a:sym typeface="Inter Bold"/>
            </a:endParaRPr>
          </a:p>
          <a:p>
            <a:pPr marL="0" lvl="0" indent="0" algn="ctr">
              <a:lnSpc>
                <a:spcPts val="2357"/>
              </a:lnSpc>
            </a:pPr>
            <a:endParaRPr lang="en-US" sz="1746" b="1">
              <a:solidFill>
                <a:srgbClr val="119F3B"/>
              </a:solidFill>
              <a:latin typeface="Inter Bold"/>
              <a:ea typeface="Inter Bold"/>
              <a:cs typeface="Inter Bold"/>
              <a:sym typeface="Inter Bold"/>
            </a:endParaRPr>
          </a:p>
        </p:txBody>
      </p:sp>
      <p:sp>
        <p:nvSpPr>
          <p:cNvPr id="47" name="TextBox 47"/>
          <p:cNvSpPr txBox="1"/>
          <p:nvPr/>
        </p:nvSpPr>
        <p:spPr>
          <a:xfrm>
            <a:off x="2447762" y="6371003"/>
            <a:ext cx="4028410" cy="1176406"/>
          </a:xfrm>
          <a:prstGeom prst="rect">
            <a:avLst/>
          </a:prstGeom>
        </p:spPr>
        <p:txBody>
          <a:bodyPr lIns="0" tIns="0" rIns="0" bIns="0" rtlCol="0" anchor="t">
            <a:spAutoFit/>
          </a:bodyPr>
          <a:lstStyle/>
          <a:p>
            <a:pPr algn="ctr">
              <a:lnSpc>
                <a:spcPts val="2357"/>
              </a:lnSpc>
            </a:pPr>
            <a:r>
              <a:rPr lang="en-US" sz="1746" b="1">
                <a:solidFill>
                  <a:srgbClr val="119F3B"/>
                </a:solidFill>
                <a:latin typeface="Inter Bold"/>
                <a:ea typeface="Inter Bold"/>
                <a:cs typeface="Inter Bold"/>
                <a:sym typeface="Inter Bold"/>
              </a:rPr>
              <a:t>Mitigar y prevenir los conflictos entre actividades humanas y su impacto ambiental </a:t>
            </a:r>
          </a:p>
          <a:p>
            <a:pPr marL="0" lvl="0" indent="0" algn="ctr">
              <a:lnSpc>
                <a:spcPts val="2357"/>
              </a:lnSpc>
            </a:pPr>
            <a:endParaRPr lang="en-US" sz="1746" b="1">
              <a:solidFill>
                <a:srgbClr val="119F3B"/>
              </a:solidFill>
              <a:latin typeface="Inter Bold"/>
              <a:ea typeface="Inter Bold"/>
              <a:cs typeface="Inter Bold"/>
              <a:sym typeface="Inter Bold"/>
            </a:endParaRPr>
          </a:p>
        </p:txBody>
      </p:sp>
      <p:sp>
        <p:nvSpPr>
          <p:cNvPr id="48" name="TextBox 48"/>
          <p:cNvSpPr txBox="1"/>
          <p:nvPr/>
        </p:nvSpPr>
        <p:spPr>
          <a:xfrm>
            <a:off x="11696547" y="7638340"/>
            <a:ext cx="4435039" cy="1766956"/>
          </a:xfrm>
          <a:prstGeom prst="rect">
            <a:avLst/>
          </a:prstGeom>
        </p:spPr>
        <p:txBody>
          <a:bodyPr lIns="0" tIns="0" rIns="0" bIns="0" rtlCol="0" anchor="t">
            <a:spAutoFit/>
          </a:bodyPr>
          <a:lstStyle/>
          <a:p>
            <a:pPr algn="ctr">
              <a:lnSpc>
                <a:spcPts val="2357"/>
              </a:lnSpc>
            </a:pPr>
            <a:r>
              <a:rPr lang="en-US" sz="1746" b="1">
                <a:solidFill>
                  <a:srgbClr val="119F3B"/>
                </a:solidFill>
                <a:latin typeface="Inter Bold"/>
                <a:ea typeface="Inter Bold"/>
                <a:cs typeface="Inter Bold"/>
                <a:sym typeface="Inter Bold"/>
              </a:rPr>
              <a:t>Orientar el uso adecuado de los recursos naturales de acuerdo a sus potenciales limitaciones contribuyendo al manejo sostenible de áreas de fragilidad ecosistemita </a:t>
            </a:r>
          </a:p>
          <a:p>
            <a:pPr marL="0" lvl="0" indent="0" algn="ctr">
              <a:lnSpc>
                <a:spcPts val="2357"/>
              </a:lnSpc>
            </a:pPr>
            <a:endParaRPr lang="en-US" sz="1746" b="1">
              <a:solidFill>
                <a:srgbClr val="119F3B"/>
              </a:solidFill>
              <a:latin typeface="Inter Bold"/>
              <a:ea typeface="Inter Bold"/>
              <a:cs typeface="Inter Bold"/>
              <a:sym typeface="Inter Bold"/>
            </a:endParaRPr>
          </a:p>
        </p:txBody>
      </p:sp>
      <p:sp>
        <p:nvSpPr>
          <p:cNvPr id="49" name="TextBox 49"/>
          <p:cNvSpPr txBox="1"/>
          <p:nvPr/>
        </p:nvSpPr>
        <p:spPr>
          <a:xfrm>
            <a:off x="2447762" y="8889187"/>
            <a:ext cx="4028410" cy="881131"/>
          </a:xfrm>
          <a:prstGeom prst="rect">
            <a:avLst/>
          </a:prstGeom>
        </p:spPr>
        <p:txBody>
          <a:bodyPr lIns="0" tIns="0" rIns="0" bIns="0" rtlCol="0" anchor="t">
            <a:spAutoFit/>
          </a:bodyPr>
          <a:lstStyle/>
          <a:p>
            <a:pPr algn="ctr">
              <a:lnSpc>
                <a:spcPts val="2357"/>
              </a:lnSpc>
            </a:pPr>
            <a:r>
              <a:rPr lang="en-US" sz="1746" b="1">
                <a:solidFill>
                  <a:srgbClr val="119F3B"/>
                </a:solidFill>
                <a:latin typeface="Inter Bold"/>
                <a:ea typeface="Inter Bold"/>
                <a:cs typeface="Inter Bold"/>
                <a:sym typeface="Inter Bold"/>
              </a:rPr>
              <a:t>Favorecer la vinculación y conexión entre áreas urbanas y rurales </a:t>
            </a:r>
          </a:p>
          <a:p>
            <a:pPr marL="0" lvl="0" indent="0" algn="ctr">
              <a:lnSpc>
                <a:spcPts val="2357"/>
              </a:lnSpc>
            </a:pPr>
            <a:endParaRPr lang="en-US" sz="1746" b="1">
              <a:solidFill>
                <a:srgbClr val="119F3B"/>
              </a:solidFill>
              <a:latin typeface="Inter Bold"/>
              <a:ea typeface="Inter Bold"/>
              <a:cs typeface="Inter Bold"/>
              <a:sym typeface="Inter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4000500" y="-4000500"/>
            <a:ext cx="10287000" cy="18288000"/>
          </a:xfrm>
          <a:custGeom>
            <a:avLst/>
            <a:gdLst/>
            <a:ahLst/>
            <a:cxnLst/>
            <a:rect l="l" t="t" r="r" b="b"/>
            <a:pathLst>
              <a:path w="10287000" h="18288000">
                <a:moveTo>
                  <a:pt x="10287000" y="18288000"/>
                </a:moveTo>
                <a:lnTo>
                  <a:pt x="10287000" y="0"/>
                </a:lnTo>
                <a:lnTo>
                  <a:pt x="0" y="0"/>
                </a:lnTo>
                <a:lnTo>
                  <a:pt x="0" y="18288000"/>
                </a:lnTo>
                <a:lnTo>
                  <a:pt x="10287000" y="18288000"/>
                </a:lnTo>
                <a:close/>
              </a:path>
            </a:pathLst>
          </a:custGeom>
          <a:blipFill>
            <a:blip r:embed="rId2"/>
            <a:stretch>
              <a:fillRect l="-172222" r="-172222"/>
            </a:stretch>
          </a:blipFill>
        </p:spPr>
      </p:sp>
      <p:sp>
        <p:nvSpPr>
          <p:cNvPr id="3" name="Freeform 3"/>
          <p:cNvSpPr/>
          <p:nvPr/>
        </p:nvSpPr>
        <p:spPr>
          <a:xfrm>
            <a:off x="7502425" y="2071890"/>
            <a:ext cx="3629073" cy="7501959"/>
          </a:xfrm>
          <a:custGeom>
            <a:avLst/>
            <a:gdLst/>
            <a:ahLst/>
            <a:cxnLst/>
            <a:rect l="l" t="t" r="r" b="b"/>
            <a:pathLst>
              <a:path w="3629073" h="7501959">
                <a:moveTo>
                  <a:pt x="0" y="0"/>
                </a:moveTo>
                <a:lnTo>
                  <a:pt x="3629073" y="0"/>
                </a:lnTo>
                <a:lnTo>
                  <a:pt x="3629073" y="7501959"/>
                </a:lnTo>
                <a:lnTo>
                  <a:pt x="0" y="75019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8018547" y="2988799"/>
            <a:ext cx="1193640" cy="1193640"/>
          </a:xfrm>
          <a:custGeom>
            <a:avLst/>
            <a:gdLst/>
            <a:ahLst/>
            <a:cxnLst/>
            <a:rect l="l" t="t" r="r" b="b"/>
            <a:pathLst>
              <a:path w="1193640" h="1193640">
                <a:moveTo>
                  <a:pt x="0" y="0"/>
                </a:moveTo>
                <a:lnTo>
                  <a:pt x="1193640" y="0"/>
                </a:lnTo>
                <a:lnTo>
                  <a:pt x="1193640" y="1193639"/>
                </a:lnTo>
                <a:lnTo>
                  <a:pt x="0" y="1193639"/>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5" name="Freeform 5"/>
          <p:cNvSpPr/>
          <p:nvPr/>
        </p:nvSpPr>
        <p:spPr>
          <a:xfrm>
            <a:off x="9118227" y="4152232"/>
            <a:ext cx="1426170" cy="1426170"/>
          </a:xfrm>
          <a:custGeom>
            <a:avLst/>
            <a:gdLst/>
            <a:ahLst/>
            <a:cxnLst/>
            <a:rect l="l" t="t" r="r" b="b"/>
            <a:pathLst>
              <a:path w="1426170" h="1426170">
                <a:moveTo>
                  <a:pt x="0" y="0"/>
                </a:moveTo>
                <a:lnTo>
                  <a:pt x="1426170" y="0"/>
                </a:lnTo>
                <a:lnTo>
                  <a:pt x="1426170" y="1426169"/>
                </a:lnTo>
                <a:lnTo>
                  <a:pt x="0" y="1426169"/>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6" name="Freeform 6"/>
          <p:cNvSpPr/>
          <p:nvPr/>
        </p:nvSpPr>
        <p:spPr>
          <a:xfrm>
            <a:off x="7786017" y="5489270"/>
            <a:ext cx="1426170" cy="1426170"/>
          </a:xfrm>
          <a:custGeom>
            <a:avLst/>
            <a:gdLst/>
            <a:ahLst/>
            <a:cxnLst/>
            <a:rect l="l" t="t" r="r" b="b"/>
            <a:pathLst>
              <a:path w="1426170" h="1426170">
                <a:moveTo>
                  <a:pt x="0" y="0"/>
                </a:moveTo>
                <a:lnTo>
                  <a:pt x="1426170" y="0"/>
                </a:lnTo>
                <a:lnTo>
                  <a:pt x="1426170" y="1426170"/>
                </a:lnTo>
                <a:lnTo>
                  <a:pt x="0" y="1426170"/>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7" name="Freeform 7"/>
          <p:cNvSpPr/>
          <p:nvPr/>
        </p:nvSpPr>
        <p:spPr>
          <a:xfrm>
            <a:off x="8864619" y="6553436"/>
            <a:ext cx="1426170" cy="1426170"/>
          </a:xfrm>
          <a:custGeom>
            <a:avLst/>
            <a:gdLst/>
            <a:ahLst/>
            <a:cxnLst/>
            <a:rect l="l" t="t" r="r" b="b"/>
            <a:pathLst>
              <a:path w="1426170" h="1426170">
                <a:moveTo>
                  <a:pt x="0" y="0"/>
                </a:moveTo>
                <a:lnTo>
                  <a:pt x="1426169" y="0"/>
                </a:lnTo>
                <a:lnTo>
                  <a:pt x="1426169" y="1426170"/>
                </a:lnTo>
                <a:lnTo>
                  <a:pt x="0" y="1426170"/>
                </a:lnTo>
                <a:lnTo>
                  <a:pt x="0" y="0"/>
                </a:lnTo>
                <a:close/>
              </a:path>
            </a:pathLst>
          </a:custGeom>
          <a:blipFill>
            <a:blip r:embed="rId5">
              <a:alphaModFix amt="12000"/>
              <a:extLst>
                <a:ext uri="{96DAC541-7B7A-43D3-8B79-37D633B846F1}">
                  <asvg:svgBlip xmlns:asvg="http://schemas.microsoft.com/office/drawing/2016/SVG/main" r:embed="rId6"/>
                </a:ext>
              </a:extLst>
            </a:blip>
            <a:stretch>
              <a:fillRect/>
            </a:stretch>
          </a:blipFill>
        </p:spPr>
      </p:sp>
      <p:sp>
        <p:nvSpPr>
          <p:cNvPr id="8" name="Freeform 8"/>
          <p:cNvSpPr/>
          <p:nvPr/>
        </p:nvSpPr>
        <p:spPr>
          <a:xfrm>
            <a:off x="7786017" y="7740415"/>
            <a:ext cx="1426170" cy="1426170"/>
          </a:xfrm>
          <a:custGeom>
            <a:avLst/>
            <a:gdLst/>
            <a:ahLst/>
            <a:cxnLst/>
            <a:rect l="l" t="t" r="r" b="b"/>
            <a:pathLst>
              <a:path w="1426170" h="1426170">
                <a:moveTo>
                  <a:pt x="0" y="0"/>
                </a:moveTo>
                <a:lnTo>
                  <a:pt x="1426170" y="0"/>
                </a:lnTo>
                <a:lnTo>
                  <a:pt x="1426170" y="1426170"/>
                </a:lnTo>
                <a:lnTo>
                  <a:pt x="0" y="1426170"/>
                </a:lnTo>
                <a:lnTo>
                  <a:pt x="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sp>
      <p:sp>
        <p:nvSpPr>
          <p:cNvPr id="9" name="Freeform 9"/>
          <p:cNvSpPr/>
          <p:nvPr/>
        </p:nvSpPr>
        <p:spPr>
          <a:xfrm rot="-2614414">
            <a:off x="13397606" y="6311105"/>
            <a:ext cx="1032921" cy="1159556"/>
          </a:xfrm>
          <a:custGeom>
            <a:avLst/>
            <a:gdLst/>
            <a:ahLst/>
            <a:cxnLst/>
            <a:rect l="l" t="t" r="r" b="b"/>
            <a:pathLst>
              <a:path w="1032921" h="1159556">
                <a:moveTo>
                  <a:pt x="0" y="0"/>
                </a:moveTo>
                <a:lnTo>
                  <a:pt x="1032921" y="0"/>
                </a:lnTo>
                <a:lnTo>
                  <a:pt x="1032921" y="1159555"/>
                </a:lnTo>
                <a:lnTo>
                  <a:pt x="0" y="1159555"/>
                </a:lnTo>
                <a:lnTo>
                  <a:pt x="0" y="0"/>
                </a:lnTo>
                <a:close/>
              </a:path>
            </a:pathLst>
          </a:custGeom>
          <a:blipFill>
            <a:blip r:embed="rId7"/>
            <a:stretch>
              <a:fillRect l="-6129" r="-6129"/>
            </a:stretch>
          </a:blipFill>
        </p:spPr>
      </p:sp>
      <p:grpSp>
        <p:nvGrpSpPr>
          <p:cNvPr id="10" name="Group 10"/>
          <p:cNvGrpSpPr/>
          <p:nvPr/>
        </p:nvGrpSpPr>
        <p:grpSpPr>
          <a:xfrm rot="-2700000">
            <a:off x="13473721" y="6432634"/>
            <a:ext cx="880690" cy="880690"/>
            <a:chOff x="0" y="0"/>
            <a:chExt cx="812800" cy="812800"/>
          </a:xfrm>
        </p:grpSpPr>
        <p:sp>
          <p:nvSpPr>
            <p:cNvPr id="11" name="Freeform 11"/>
            <p:cNvSpPr/>
            <p:nvPr/>
          </p:nvSpPr>
          <p:spPr>
            <a:xfrm>
              <a:off x="0" y="0"/>
              <a:ext cx="812800" cy="812800"/>
            </a:xfrm>
            <a:custGeom>
              <a:avLst/>
              <a:gdLst/>
              <a:ahLst/>
              <a:cxnLst/>
              <a:rect l="l" t="t" r="r" b="b"/>
              <a:pathLst>
                <a:path w="812800" h="812800">
                  <a:moveTo>
                    <a:pt x="105489" y="0"/>
                  </a:moveTo>
                  <a:lnTo>
                    <a:pt x="707311" y="0"/>
                  </a:lnTo>
                  <a:cubicBezTo>
                    <a:pt x="735289" y="0"/>
                    <a:pt x="762120" y="11114"/>
                    <a:pt x="781903" y="30897"/>
                  </a:cubicBezTo>
                  <a:cubicBezTo>
                    <a:pt x="801686" y="50680"/>
                    <a:pt x="812800" y="77511"/>
                    <a:pt x="812800" y="105489"/>
                  </a:cubicBezTo>
                  <a:lnTo>
                    <a:pt x="812800" y="707311"/>
                  </a:lnTo>
                  <a:cubicBezTo>
                    <a:pt x="812800" y="735289"/>
                    <a:pt x="801686" y="762120"/>
                    <a:pt x="781903" y="781903"/>
                  </a:cubicBezTo>
                  <a:cubicBezTo>
                    <a:pt x="762120" y="801686"/>
                    <a:pt x="735289" y="812800"/>
                    <a:pt x="707311" y="812800"/>
                  </a:cubicBezTo>
                  <a:lnTo>
                    <a:pt x="105489" y="812800"/>
                  </a:lnTo>
                  <a:cubicBezTo>
                    <a:pt x="77511" y="812800"/>
                    <a:pt x="50680" y="801686"/>
                    <a:pt x="30897" y="781903"/>
                  </a:cubicBezTo>
                  <a:cubicBezTo>
                    <a:pt x="11114" y="762120"/>
                    <a:pt x="0" y="735289"/>
                    <a:pt x="0" y="707311"/>
                  </a:cubicBezTo>
                  <a:lnTo>
                    <a:pt x="0" y="105489"/>
                  </a:lnTo>
                  <a:cubicBezTo>
                    <a:pt x="0" y="77511"/>
                    <a:pt x="11114" y="50680"/>
                    <a:pt x="30897" y="30897"/>
                  </a:cubicBezTo>
                  <a:cubicBezTo>
                    <a:pt x="50680" y="11114"/>
                    <a:pt x="77511" y="0"/>
                    <a:pt x="105489" y="0"/>
                  </a:cubicBezTo>
                  <a:close/>
                </a:path>
              </a:pathLst>
            </a:custGeom>
            <a:solidFill>
              <a:srgbClr val="119F3B"/>
            </a:solidFill>
            <a:ln w="19050" cap="sq">
              <a:solidFill>
                <a:srgbClr val="338484"/>
              </a:solidFill>
              <a:prstDash val="solid"/>
              <a:miter/>
            </a:ln>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13" name="Freeform 13"/>
          <p:cNvSpPr/>
          <p:nvPr/>
        </p:nvSpPr>
        <p:spPr>
          <a:xfrm rot="-2614414">
            <a:off x="13397606" y="3709998"/>
            <a:ext cx="1032921" cy="1159556"/>
          </a:xfrm>
          <a:custGeom>
            <a:avLst/>
            <a:gdLst/>
            <a:ahLst/>
            <a:cxnLst/>
            <a:rect l="l" t="t" r="r" b="b"/>
            <a:pathLst>
              <a:path w="1032921" h="1159556">
                <a:moveTo>
                  <a:pt x="0" y="0"/>
                </a:moveTo>
                <a:lnTo>
                  <a:pt x="1032921" y="0"/>
                </a:lnTo>
                <a:lnTo>
                  <a:pt x="1032921" y="1159556"/>
                </a:lnTo>
                <a:lnTo>
                  <a:pt x="0" y="1159556"/>
                </a:lnTo>
                <a:lnTo>
                  <a:pt x="0" y="0"/>
                </a:lnTo>
                <a:close/>
              </a:path>
            </a:pathLst>
          </a:custGeom>
          <a:blipFill>
            <a:blip r:embed="rId7"/>
            <a:stretch>
              <a:fillRect l="-6129" r="-6129"/>
            </a:stretch>
          </a:blipFill>
        </p:spPr>
      </p:sp>
      <p:grpSp>
        <p:nvGrpSpPr>
          <p:cNvPr id="14" name="Group 14"/>
          <p:cNvGrpSpPr/>
          <p:nvPr/>
        </p:nvGrpSpPr>
        <p:grpSpPr>
          <a:xfrm rot="-2700000">
            <a:off x="13473721" y="3831527"/>
            <a:ext cx="880690" cy="880690"/>
            <a:chOff x="0" y="0"/>
            <a:chExt cx="812800" cy="812800"/>
          </a:xfrm>
        </p:grpSpPr>
        <p:sp>
          <p:nvSpPr>
            <p:cNvPr id="15" name="Freeform 15"/>
            <p:cNvSpPr/>
            <p:nvPr/>
          </p:nvSpPr>
          <p:spPr>
            <a:xfrm>
              <a:off x="0" y="0"/>
              <a:ext cx="812800" cy="812800"/>
            </a:xfrm>
            <a:custGeom>
              <a:avLst/>
              <a:gdLst/>
              <a:ahLst/>
              <a:cxnLst/>
              <a:rect l="l" t="t" r="r" b="b"/>
              <a:pathLst>
                <a:path w="812800" h="812800">
                  <a:moveTo>
                    <a:pt x="105489" y="0"/>
                  </a:moveTo>
                  <a:lnTo>
                    <a:pt x="707311" y="0"/>
                  </a:lnTo>
                  <a:cubicBezTo>
                    <a:pt x="735289" y="0"/>
                    <a:pt x="762120" y="11114"/>
                    <a:pt x="781903" y="30897"/>
                  </a:cubicBezTo>
                  <a:cubicBezTo>
                    <a:pt x="801686" y="50680"/>
                    <a:pt x="812800" y="77511"/>
                    <a:pt x="812800" y="105489"/>
                  </a:cubicBezTo>
                  <a:lnTo>
                    <a:pt x="812800" y="707311"/>
                  </a:lnTo>
                  <a:cubicBezTo>
                    <a:pt x="812800" y="735289"/>
                    <a:pt x="801686" y="762120"/>
                    <a:pt x="781903" y="781903"/>
                  </a:cubicBezTo>
                  <a:cubicBezTo>
                    <a:pt x="762120" y="801686"/>
                    <a:pt x="735289" y="812800"/>
                    <a:pt x="707311" y="812800"/>
                  </a:cubicBezTo>
                  <a:lnTo>
                    <a:pt x="105489" y="812800"/>
                  </a:lnTo>
                  <a:cubicBezTo>
                    <a:pt x="77511" y="812800"/>
                    <a:pt x="50680" y="801686"/>
                    <a:pt x="30897" y="781903"/>
                  </a:cubicBezTo>
                  <a:cubicBezTo>
                    <a:pt x="11114" y="762120"/>
                    <a:pt x="0" y="735289"/>
                    <a:pt x="0" y="707311"/>
                  </a:cubicBezTo>
                  <a:lnTo>
                    <a:pt x="0" y="105489"/>
                  </a:lnTo>
                  <a:cubicBezTo>
                    <a:pt x="0" y="77511"/>
                    <a:pt x="11114" y="50680"/>
                    <a:pt x="30897" y="30897"/>
                  </a:cubicBezTo>
                  <a:cubicBezTo>
                    <a:pt x="50680" y="11114"/>
                    <a:pt x="77511" y="0"/>
                    <a:pt x="105489" y="0"/>
                  </a:cubicBezTo>
                  <a:close/>
                </a:path>
              </a:pathLst>
            </a:custGeom>
            <a:solidFill>
              <a:srgbClr val="119F3B"/>
            </a:solidFill>
            <a:ln w="19050" cap="sq">
              <a:solidFill>
                <a:srgbClr val="338484"/>
              </a:solidFill>
              <a:prstDash val="solid"/>
              <a:miter/>
            </a:ln>
          </p:spPr>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17" name="Freeform 17"/>
          <p:cNvSpPr/>
          <p:nvPr/>
        </p:nvSpPr>
        <p:spPr>
          <a:xfrm rot="-2614414">
            <a:off x="3950266" y="7601805"/>
            <a:ext cx="1032921" cy="1159556"/>
          </a:xfrm>
          <a:custGeom>
            <a:avLst/>
            <a:gdLst/>
            <a:ahLst/>
            <a:cxnLst/>
            <a:rect l="l" t="t" r="r" b="b"/>
            <a:pathLst>
              <a:path w="1032921" h="1159556">
                <a:moveTo>
                  <a:pt x="0" y="0"/>
                </a:moveTo>
                <a:lnTo>
                  <a:pt x="1032921" y="0"/>
                </a:lnTo>
                <a:lnTo>
                  <a:pt x="1032921" y="1159556"/>
                </a:lnTo>
                <a:lnTo>
                  <a:pt x="0" y="1159556"/>
                </a:lnTo>
                <a:lnTo>
                  <a:pt x="0" y="0"/>
                </a:lnTo>
                <a:close/>
              </a:path>
            </a:pathLst>
          </a:custGeom>
          <a:blipFill>
            <a:blip r:embed="rId7"/>
            <a:stretch>
              <a:fillRect l="-6129" r="-6129"/>
            </a:stretch>
          </a:blipFill>
        </p:spPr>
      </p:sp>
      <p:grpSp>
        <p:nvGrpSpPr>
          <p:cNvPr id="18" name="Group 18"/>
          <p:cNvGrpSpPr/>
          <p:nvPr/>
        </p:nvGrpSpPr>
        <p:grpSpPr>
          <a:xfrm rot="-2700000">
            <a:off x="4026381" y="7723334"/>
            <a:ext cx="880690" cy="880690"/>
            <a:chOff x="0" y="0"/>
            <a:chExt cx="812800" cy="812800"/>
          </a:xfrm>
        </p:grpSpPr>
        <p:sp>
          <p:nvSpPr>
            <p:cNvPr id="19" name="Freeform 19"/>
            <p:cNvSpPr/>
            <p:nvPr/>
          </p:nvSpPr>
          <p:spPr>
            <a:xfrm>
              <a:off x="0" y="0"/>
              <a:ext cx="812800" cy="812800"/>
            </a:xfrm>
            <a:custGeom>
              <a:avLst/>
              <a:gdLst/>
              <a:ahLst/>
              <a:cxnLst/>
              <a:rect l="l" t="t" r="r" b="b"/>
              <a:pathLst>
                <a:path w="812800" h="812800">
                  <a:moveTo>
                    <a:pt x="105489" y="0"/>
                  </a:moveTo>
                  <a:lnTo>
                    <a:pt x="707311" y="0"/>
                  </a:lnTo>
                  <a:cubicBezTo>
                    <a:pt x="735289" y="0"/>
                    <a:pt x="762120" y="11114"/>
                    <a:pt x="781903" y="30897"/>
                  </a:cubicBezTo>
                  <a:cubicBezTo>
                    <a:pt x="801686" y="50680"/>
                    <a:pt x="812800" y="77511"/>
                    <a:pt x="812800" y="105489"/>
                  </a:cubicBezTo>
                  <a:lnTo>
                    <a:pt x="812800" y="707311"/>
                  </a:lnTo>
                  <a:cubicBezTo>
                    <a:pt x="812800" y="735289"/>
                    <a:pt x="801686" y="762120"/>
                    <a:pt x="781903" y="781903"/>
                  </a:cubicBezTo>
                  <a:cubicBezTo>
                    <a:pt x="762120" y="801686"/>
                    <a:pt x="735289" y="812800"/>
                    <a:pt x="707311" y="812800"/>
                  </a:cubicBezTo>
                  <a:lnTo>
                    <a:pt x="105489" y="812800"/>
                  </a:lnTo>
                  <a:cubicBezTo>
                    <a:pt x="77511" y="812800"/>
                    <a:pt x="50680" y="801686"/>
                    <a:pt x="30897" y="781903"/>
                  </a:cubicBezTo>
                  <a:cubicBezTo>
                    <a:pt x="11114" y="762120"/>
                    <a:pt x="0" y="735289"/>
                    <a:pt x="0" y="707311"/>
                  </a:cubicBezTo>
                  <a:lnTo>
                    <a:pt x="0" y="105489"/>
                  </a:lnTo>
                  <a:cubicBezTo>
                    <a:pt x="0" y="77511"/>
                    <a:pt x="11114" y="50680"/>
                    <a:pt x="30897" y="30897"/>
                  </a:cubicBezTo>
                  <a:cubicBezTo>
                    <a:pt x="50680" y="11114"/>
                    <a:pt x="77511" y="0"/>
                    <a:pt x="105489" y="0"/>
                  </a:cubicBezTo>
                  <a:close/>
                </a:path>
              </a:pathLst>
            </a:custGeom>
            <a:solidFill>
              <a:srgbClr val="119F3B"/>
            </a:solidFill>
            <a:ln w="19050" cap="sq">
              <a:solidFill>
                <a:srgbClr val="338484"/>
              </a:solidFill>
              <a:prstDash val="solid"/>
              <a:miter/>
            </a:ln>
          </p:spPr>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21" name="Freeform 21"/>
          <p:cNvSpPr/>
          <p:nvPr/>
        </p:nvSpPr>
        <p:spPr>
          <a:xfrm rot="-2614414">
            <a:off x="3950266" y="5043768"/>
            <a:ext cx="1032921" cy="1159556"/>
          </a:xfrm>
          <a:custGeom>
            <a:avLst/>
            <a:gdLst/>
            <a:ahLst/>
            <a:cxnLst/>
            <a:rect l="l" t="t" r="r" b="b"/>
            <a:pathLst>
              <a:path w="1032921" h="1159556">
                <a:moveTo>
                  <a:pt x="0" y="0"/>
                </a:moveTo>
                <a:lnTo>
                  <a:pt x="1032921" y="0"/>
                </a:lnTo>
                <a:lnTo>
                  <a:pt x="1032921" y="1159556"/>
                </a:lnTo>
                <a:lnTo>
                  <a:pt x="0" y="1159556"/>
                </a:lnTo>
                <a:lnTo>
                  <a:pt x="0" y="0"/>
                </a:lnTo>
                <a:close/>
              </a:path>
            </a:pathLst>
          </a:custGeom>
          <a:blipFill>
            <a:blip r:embed="rId7"/>
            <a:stretch>
              <a:fillRect l="-6129" r="-6129"/>
            </a:stretch>
          </a:blipFill>
        </p:spPr>
      </p:sp>
      <p:grpSp>
        <p:nvGrpSpPr>
          <p:cNvPr id="22" name="Group 22"/>
          <p:cNvGrpSpPr/>
          <p:nvPr/>
        </p:nvGrpSpPr>
        <p:grpSpPr>
          <a:xfrm rot="-2700000">
            <a:off x="4026381" y="5165297"/>
            <a:ext cx="880690" cy="880690"/>
            <a:chOff x="0" y="0"/>
            <a:chExt cx="812800" cy="812800"/>
          </a:xfrm>
        </p:grpSpPr>
        <p:sp>
          <p:nvSpPr>
            <p:cNvPr id="23" name="Freeform 23"/>
            <p:cNvSpPr/>
            <p:nvPr/>
          </p:nvSpPr>
          <p:spPr>
            <a:xfrm>
              <a:off x="0" y="0"/>
              <a:ext cx="812800" cy="812800"/>
            </a:xfrm>
            <a:custGeom>
              <a:avLst/>
              <a:gdLst/>
              <a:ahLst/>
              <a:cxnLst/>
              <a:rect l="l" t="t" r="r" b="b"/>
              <a:pathLst>
                <a:path w="812800" h="812800">
                  <a:moveTo>
                    <a:pt x="105489" y="0"/>
                  </a:moveTo>
                  <a:lnTo>
                    <a:pt x="707311" y="0"/>
                  </a:lnTo>
                  <a:cubicBezTo>
                    <a:pt x="735289" y="0"/>
                    <a:pt x="762120" y="11114"/>
                    <a:pt x="781903" y="30897"/>
                  </a:cubicBezTo>
                  <a:cubicBezTo>
                    <a:pt x="801686" y="50680"/>
                    <a:pt x="812800" y="77511"/>
                    <a:pt x="812800" y="105489"/>
                  </a:cubicBezTo>
                  <a:lnTo>
                    <a:pt x="812800" y="707311"/>
                  </a:lnTo>
                  <a:cubicBezTo>
                    <a:pt x="812800" y="735289"/>
                    <a:pt x="801686" y="762120"/>
                    <a:pt x="781903" y="781903"/>
                  </a:cubicBezTo>
                  <a:cubicBezTo>
                    <a:pt x="762120" y="801686"/>
                    <a:pt x="735289" y="812800"/>
                    <a:pt x="707311" y="812800"/>
                  </a:cubicBezTo>
                  <a:lnTo>
                    <a:pt x="105489" y="812800"/>
                  </a:lnTo>
                  <a:cubicBezTo>
                    <a:pt x="77511" y="812800"/>
                    <a:pt x="50680" y="801686"/>
                    <a:pt x="30897" y="781903"/>
                  </a:cubicBezTo>
                  <a:cubicBezTo>
                    <a:pt x="11114" y="762120"/>
                    <a:pt x="0" y="735289"/>
                    <a:pt x="0" y="707311"/>
                  </a:cubicBezTo>
                  <a:lnTo>
                    <a:pt x="0" y="105489"/>
                  </a:lnTo>
                  <a:cubicBezTo>
                    <a:pt x="0" y="77511"/>
                    <a:pt x="11114" y="50680"/>
                    <a:pt x="30897" y="30897"/>
                  </a:cubicBezTo>
                  <a:cubicBezTo>
                    <a:pt x="50680" y="11114"/>
                    <a:pt x="77511" y="0"/>
                    <a:pt x="105489" y="0"/>
                  </a:cubicBezTo>
                  <a:close/>
                </a:path>
              </a:pathLst>
            </a:custGeom>
            <a:solidFill>
              <a:srgbClr val="119F3B"/>
            </a:solidFill>
            <a:ln w="19050" cap="sq">
              <a:solidFill>
                <a:srgbClr val="338484"/>
              </a:solidFill>
              <a:prstDash val="solid"/>
              <a:miter/>
            </a:ln>
          </p:spPr>
        </p:sp>
        <p:sp>
          <p:nvSpPr>
            <p:cNvPr id="24" name="TextBox 24"/>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25" name="Freeform 25"/>
          <p:cNvSpPr/>
          <p:nvPr/>
        </p:nvSpPr>
        <p:spPr>
          <a:xfrm rot="-2614414">
            <a:off x="3950266" y="2446320"/>
            <a:ext cx="1032921" cy="1159556"/>
          </a:xfrm>
          <a:custGeom>
            <a:avLst/>
            <a:gdLst/>
            <a:ahLst/>
            <a:cxnLst/>
            <a:rect l="l" t="t" r="r" b="b"/>
            <a:pathLst>
              <a:path w="1032921" h="1159556">
                <a:moveTo>
                  <a:pt x="0" y="0"/>
                </a:moveTo>
                <a:lnTo>
                  <a:pt x="1032921" y="0"/>
                </a:lnTo>
                <a:lnTo>
                  <a:pt x="1032921" y="1159556"/>
                </a:lnTo>
                <a:lnTo>
                  <a:pt x="0" y="1159556"/>
                </a:lnTo>
                <a:lnTo>
                  <a:pt x="0" y="0"/>
                </a:lnTo>
                <a:close/>
              </a:path>
            </a:pathLst>
          </a:custGeom>
          <a:blipFill>
            <a:blip r:embed="rId7"/>
            <a:stretch>
              <a:fillRect l="-6129" r="-6129"/>
            </a:stretch>
          </a:blipFill>
        </p:spPr>
      </p:sp>
      <p:grpSp>
        <p:nvGrpSpPr>
          <p:cNvPr id="26" name="Group 26"/>
          <p:cNvGrpSpPr/>
          <p:nvPr/>
        </p:nvGrpSpPr>
        <p:grpSpPr>
          <a:xfrm rot="-2700000">
            <a:off x="4026381" y="2567849"/>
            <a:ext cx="880690" cy="880690"/>
            <a:chOff x="0" y="0"/>
            <a:chExt cx="812800" cy="812800"/>
          </a:xfrm>
        </p:grpSpPr>
        <p:sp>
          <p:nvSpPr>
            <p:cNvPr id="27" name="Freeform 27"/>
            <p:cNvSpPr/>
            <p:nvPr/>
          </p:nvSpPr>
          <p:spPr>
            <a:xfrm>
              <a:off x="0" y="0"/>
              <a:ext cx="812800" cy="812800"/>
            </a:xfrm>
            <a:custGeom>
              <a:avLst/>
              <a:gdLst/>
              <a:ahLst/>
              <a:cxnLst/>
              <a:rect l="l" t="t" r="r" b="b"/>
              <a:pathLst>
                <a:path w="812800" h="812800">
                  <a:moveTo>
                    <a:pt x="105489" y="0"/>
                  </a:moveTo>
                  <a:lnTo>
                    <a:pt x="707311" y="0"/>
                  </a:lnTo>
                  <a:cubicBezTo>
                    <a:pt x="735289" y="0"/>
                    <a:pt x="762120" y="11114"/>
                    <a:pt x="781903" y="30897"/>
                  </a:cubicBezTo>
                  <a:cubicBezTo>
                    <a:pt x="801686" y="50680"/>
                    <a:pt x="812800" y="77511"/>
                    <a:pt x="812800" y="105489"/>
                  </a:cubicBezTo>
                  <a:lnTo>
                    <a:pt x="812800" y="707311"/>
                  </a:lnTo>
                  <a:cubicBezTo>
                    <a:pt x="812800" y="735289"/>
                    <a:pt x="801686" y="762120"/>
                    <a:pt x="781903" y="781903"/>
                  </a:cubicBezTo>
                  <a:cubicBezTo>
                    <a:pt x="762120" y="801686"/>
                    <a:pt x="735289" y="812800"/>
                    <a:pt x="707311" y="812800"/>
                  </a:cubicBezTo>
                  <a:lnTo>
                    <a:pt x="105489" y="812800"/>
                  </a:lnTo>
                  <a:cubicBezTo>
                    <a:pt x="77511" y="812800"/>
                    <a:pt x="50680" y="801686"/>
                    <a:pt x="30897" y="781903"/>
                  </a:cubicBezTo>
                  <a:cubicBezTo>
                    <a:pt x="11114" y="762120"/>
                    <a:pt x="0" y="735289"/>
                    <a:pt x="0" y="707311"/>
                  </a:cubicBezTo>
                  <a:lnTo>
                    <a:pt x="0" y="105489"/>
                  </a:lnTo>
                  <a:cubicBezTo>
                    <a:pt x="0" y="77511"/>
                    <a:pt x="11114" y="50680"/>
                    <a:pt x="30897" y="30897"/>
                  </a:cubicBezTo>
                  <a:cubicBezTo>
                    <a:pt x="50680" y="11114"/>
                    <a:pt x="77511" y="0"/>
                    <a:pt x="105489" y="0"/>
                  </a:cubicBezTo>
                  <a:close/>
                </a:path>
              </a:pathLst>
            </a:custGeom>
            <a:solidFill>
              <a:srgbClr val="119F3B"/>
            </a:solidFill>
            <a:ln w="19050" cap="sq">
              <a:solidFill>
                <a:srgbClr val="338484"/>
              </a:solidFill>
              <a:prstDash val="solid"/>
              <a:miter/>
            </a:ln>
          </p:spPr>
        </p:sp>
        <p:sp>
          <p:nvSpPr>
            <p:cNvPr id="28" name="TextBox 28"/>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29" name="Group 29"/>
          <p:cNvGrpSpPr/>
          <p:nvPr/>
        </p:nvGrpSpPr>
        <p:grpSpPr>
          <a:xfrm>
            <a:off x="2179087" y="948232"/>
            <a:ext cx="13929825" cy="1064796"/>
            <a:chOff x="0" y="0"/>
            <a:chExt cx="6346625" cy="485136"/>
          </a:xfrm>
        </p:grpSpPr>
        <p:sp>
          <p:nvSpPr>
            <p:cNvPr id="30" name="Freeform 30"/>
            <p:cNvSpPr/>
            <p:nvPr/>
          </p:nvSpPr>
          <p:spPr>
            <a:xfrm>
              <a:off x="0" y="0"/>
              <a:ext cx="6346625" cy="485136"/>
            </a:xfrm>
            <a:custGeom>
              <a:avLst/>
              <a:gdLst/>
              <a:ahLst/>
              <a:cxnLst/>
              <a:rect l="l" t="t" r="r" b="b"/>
              <a:pathLst>
                <a:path w="6346625" h="485136">
                  <a:moveTo>
                    <a:pt x="203200" y="0"/>
                  </a:moveTo>
                  <a:lnTo>
                    <a:pt x="6346625" y="0"/>
                  </a:lnTo>
                  <a:lnTo>
                    <a:pt x="6143425" y="485136"/>
                  </a:lnTo>
                  <a:lnTo>
                    <a:pt x="0" y="485136"/>
                  </a:lnTo>
                  <a:lnTo>
                    <a:pt x="203200" y="0"/>
                  </a:lnTo>
                  <a:close/>
                </a:path>
              </a:pathLst>
            </a:custGeom>
            <a:solidFill>
              <a:srgbClr val="FFFFFF"/>
            </a:solidFill>
          </p:spPr>
        </p:sp>
        <p:sp>
          <p:nvSpPr>
            <p:cNvPr id="31" name="TextBox 31"/>
            <p:cNvSpPr txBox="1"/>
            <p:nvPr/>
          </p:nvSpPr>
          <p:spPr>
            <a:xfrm>
              <a:off x="101600" y="-28575"/>
              <a:ext cx="6143425" cy="513711"/>
            </a:xfrm>
            <a:prstGeom prst="rect">
              <a:avLst/>
            </a:prstGeom>
          </p:spPr>
          <p:txBody>
            <a:bodyPr lIns="50800" tIns="50800" rIns="50800" bIns="50800" rtlCol="0" anchor="ctr"/>
            <a:lstStyle/>
            <a:p>
              <a:pPr algn="ctr">
                <a:lnSpc>
                  <a:spcPts val="1960"/>
                </a:lnSpc>
              </a:pPr>
              <a:endParaRPr/>
            </a:p>
          </p:txBody>
        </p:sp>
      </p:grpSp>
      <p:grpSp>
        <p:nvGrpSpPr>
          <p:cNvPr id="32" name="Group 32"/>
          <p:cNvGrpSpPr/>
          <p:nvPr/>
        </p:nvGrpSpPr>
        <p:grpSpPr>
          <a:xfrm>
            <a:off x="15896841" y="1440272"/>
            <a:ext cx="3414225" cy="1064796"/>
            <a:chOff x="0" y="0"/>
            <a:chExt cx="1555569" cy="485136"/>
          </a:xfrm>
        </p:grpSpPr>
        <p:sp>
          <p:nvSpPr>
            <p:cNvPr id="33" name="Freeform 33"/>
            <p:cNvSpPr/>
            <p:nvPr/>
          </p:nvSpPr>
          <p:spPr>
            <a:xfrm>
              <a:off x="0" y="0"/>
              <a:ext cx="1555569" cy="485136"/>
            </a:xfrm>
            <a:custGeom>
              <a:avLst/>
              <a:gdLst/>
              <a:ahLst/>
              <a:cxnLst/>
              <a:rect l="l" t="t" r="r" b="b"/>
              <a:pathLst>
                <a:path w="1555569" h="485136">
                  <a:moveTo>
                    <a:pt x="203200" y="0"/>
                  </a:moveTo>
                  <a:lnTo>
                    <a:pt x="1555569" y="0"/>
                  </a:lnTo>
                  <a:lnTo>
                    <a:pt x="1352369" y="485136"/>
                  </a:lnTo>
                  <a:lnTo>
                    <a:pt x="0" y="485136"/>
                  </a:lnTo>
                  <a:lnTo>
                    <a:pt x="203200" y="0"/>
                  </a:lnTo>
                  <a:close/>
                </a:path>
              </a:pathLst>
            </a:custGeom>
            <a:solidFill>
              <a:srgbClr val="119F3B"/>
            </a:solidFill>
          </p:spPr>
        </p:sp>
        <p:sp>
          <p:nvSpPr>
            <p:cNvPr id="34" name="TextBox 34"/>
            <p:cNvSpPr txBox="1"/>
            <p:nvPr/>
          </p:nvSpPr>
          <p:spPr>
            <a:xfrm>
              <a:off x="101600" y="-28575"/>
              <a:ext cx="1352369" cy="513711"/>
            </a:xfrm>
            <a:prstGeom prst="rect">
              <a:avLst/>
            </a:prstGeom>
          </p:spPr>
          <p:txBody>
            <a:bodyPr lIns="50800" tIns="50800" rIns="50800" bIns="50800" rtlCol="0" anchor="ctr"/>
            <a:lstStyle/>
            <a:p>
              <a:pPr algn="ctr">
                <a:lnSpc>
                  <a:spcPts val="1960"/>
                </a:lnSpc>
              </a:pPr>
              <a:endParaRPr/>
            </a:p>
          </p:txBody>
        </p:sp>
      </p:grpSp>
      <p:grpSp>
        <p:nvGrpSpPr>
          <p:cNvPr id="35" name="Group 35"/>
          <p:cNvGrpSpPr/>
          <p:nvPr/>
        </p:nvGrpSpPr>
        <p:grpSpPr>
          <a:xfrm>
            <a:off x="-1423663" y="496302"/>
            <a:ext cx="3871425" cy="1064796"/>
            <a:chOff x="0" y="0"/>
            <a:chExt cx="1763876" cy="485136"/>
          </a:xfrm>
        </p:grpSpPr>
        <p:sp>
          <p:nvSpPr>
            <p:cNvPr id="36" name="Freeform 36"/>
            <p:cNvSpPr/>
            <p:nvPr/>
          </p:nvSpPr>
          <p:spPr>
            <a:xfrm>
              <a:off x="0" y="0"/>
              <a:ext cx="1763876" cy="485136"/>
            </a:xfrm>
            <a:custGeom>
              <a:avLst/>
              <a:gdLst/>
              <a:ahLst/>
              <a:cxnLst/>
              <a:rect l="l" t="t" r="r" b="b"/>
              <a:pathLst>
                <a:path w="1763876" h="485136">
                  <a:moveTo>
                    <a:pt x="203200" y="0"/>
                  </a:moveTo>
                  <a:lnTo>
                    <a:pt x="1763876" y="0"/>
                  </a:lnTo>
                  <a:lnTo>
                    <a:pt x="1560676" y="485136"/>
                  </a:lnTo>
                  <a:lnTo>
                    <a:pt x="0" y="485136"/>
                  </a:lnTo>
                  <a:lnTo>
                    <a:pt x="203200" y="0"/>
                  </a:lnTo>
                  <a:close/>
                </a:path>
              </a:pathLst>
            </a:custGeom>
            <a:solidFill>
              <a:srgbClr val="119F3B"/>
            </a:solidFill>
          </p:spPr>
        </p:sp>
        <p:sp>
          <p:nvSpPr>
            <p:cNvPr id="37" name="TextBox 37"/>
            <p:cNvSpPr txBox="1"/>
            <p:nvPr/>
          </p:nvSpPr>
          <p:spPr>
            <a:xfrm>
              <a:off x="101600" y="-28575"/>
              <a:ext cx="1560676" cy="513711"/>
            </a:xfrm>
            <a:prstGeom prst="rect">
              <a:avLst/>
            </a:prstGeom>
          </p:spPr>
          <p:txBody>
            <a:bodyPr lIns="50800" tIns="50800" rIns="50800" bIns="50800" rtlCol="0" anchor="ctr"/>
            <a:lstStyle/>
            <a:p>
              <a:pPr algn="ctr">
                <a:lnSpc>
                  <a:spcPts val="1960"/>
                </a:lnSpc>
              </a:pPr>
              <a:endParaRPr/>
            </a:p>
          </p:txBody>
        </p:sp>
      </p:grpSp>
      <p:sp>
        <p:nvSpPr>
          <p:cNvPr id="38" name="AutoShape 38"/>
          <p:cNvSpPr/>
          <p:nvPr/>
        </p:nvSpPr>
        <p:spPr>
          <a:xfrm>
            <a:off x="9835219" y="6897917"/>
            <a:ext cx="2808298" cy="0"/>
          </a:xfrm>
          <a:prstGeom prst="line">
            <a:avLst/>
          </a:prstGeom>
          <a:ln w="19050" cap="flat">
            <a:solidFill>
              <a:srgbClr val="FFDD00"/>
            </a:solidFill>
            <a:prstDash val="solid"/>
            <a:headEnd type="none" w="sm" len="sm"/>
            <a:tailEnd type="oval" w="lg" len="lg"/>
          </a:ln>
        </p:spPr>
      </p:sp>
      <p:sp>
        <p:nvSpPr>
          <p:cNvPr id="39" name="AutoShape 39"/>
          <p:cNvSpPr/>
          <p:nvPr/>
        </p:nvSpPr>
        <p:spPr>
          <a:xfrm>
            <a:off x="9831312" y="4367383"/>
            <a:ext cx="2812206" cy="0"/>
          </a:xfrm>
          <a:prstGeom prst="line">
            <a:avLst/>
          </a:prstGeom>
          <a:ln w="19050" cap="flat">
            <a:solidFill>
              <a:srgbClr val="FFDD00"/>
            </a:solidFill>
            <a:prstDash val="solid"/>
            <a:headEnd type="none" w="sm" len="sm"/>
            <a:tailEnd type="oval" w="lg" len="lg"/>
          </a:ln>
        </p:spPr>
      </p:sp>
      <p:sp>
        <p:nvSpPr>
          <p:cNvPr id="40" name="AutoShape 40"/>
          <p:cNvSpPr/>
          <p:nvPr/>
        </p:nvSpPr>
        <p:spPr>
          <a:xfrm>
            <a:off x="5735492" y="5614349"/>
            <a:ext cx="2795752" cy="0"/>
          </a:xfrm>
          <a:prstGeom prst="line">
            <a:avLst/>
          </a:prstGeom>
          <a:ln w="19050" cap="flat">
            <a:solidFill>
              <a:srgbClr val="FFDD00"/>
            </a:solidFill>
            <a:prstDash val="solid"/>
            <a:headEnd type="oval" w="lg" len="lg"/>
            <a:tailEnd type="none" w="sm" len="sm"/>
          </a:ln>
        </p:spPr>
      </p:sp>
      <p:sp>
        <p:nvSpPr>
          <p:cNvPr id="41" name="AutoShape 41"/>
          <p:cNvSpPr/>
          <p:nvPr/>
        </p:nvSpPr>
        <p:spPr>
          <a:xfrm>
            <a:off x="5735492" y="8190119"/>
            <a:ext cx="2795752" cy="0"/>
          </a:xfrm>
          <a:prstGeom prst="line">
            <a:avLst/>
          </a:prstGeom>
          <a:ln w="19050" cap="flat">
            <a:solidFill>
              <a:srgbClr val="FFDD00"/>
            </a:solidFill>
            <a:prstDash val="solid"/>
            <a:headEnd type="oval" w="lg" len="lg"/>
            <a:tailEnd type="none" w="sm" len="sm"/>
          </a:ln>
        </p:spPr>
      </p:sp>
      <p:sp>
        <p:nvSpPr>
          <p:cNvPr id="42" name="AutoShape 42"/>
          <p:cNvSpPr/>
          <p:nvPr/>
        </p:nvSpPr>
        <p:spPr>
          <a:xfrm flipV="1">
            <a:off x="5735535" y="3026098"/>
            <a:ext cx="2737700" cy="12481"/>
          </a:xfrm>
          <a:prstGeom prst="line">
            <a:avLst/>
          </a:prstGeom>
          <a:ln w="19050" cap="flat">
            <a:solidFill>
              <a:srgbClr val="FFDD00"/>
            </a:solidFill>
            <a:prstDash val="solid"/>
            <a:headEnd type="oval" w="lg" len="lg"/>
            <a:tailEnd type="none" w="sm" len="sm"/>
          </a:ln>
        </p:spPr>
      </p:sp>
      <p:sp>
        <p:nvSpPr>
          <p:cNvPr id="43" name="Freeform 43"/>
          <p:cNvSpPr/>
          <p:nvPr/>
        </p:nvSpPr>
        <p:spPr>
          <a:xfrm>
            <a:off x="15331923" y="8696354"/>
            <a:ext cx="3141022" cy="1590646"/>
          </a:xfrm>
          <a:custGeom>
            <a:avLst/>
            <a:gdLst/>
            <a:ahLst/>
            <a:cxnLst/>
            <a:rect l="l" t="t" r="r" b="b"/>
            <a:pathLst>
              <a:path w="3141022" h="1590646">
                <a:moveTo>
                  <a:pt x="0" y="0"/>
                </a:moveTo>
                <a:lnTo>
                  <a:pt x="3141022" y="0"/>
                </a:lnTo>
                <a:lnTo>
                  <a:pt x="3141022" y="1590646"/>
                </a:lnTo>
                <a:lnTo>
                  <a:pt x="0" y="1590646"/>
                </a:lnTo>
                <a:lnTo>
                  <a:pt x="0" y="0"/>
                </a:lnTo>
                <a:close/>
              </a:path>
            </a:pathLst>
          </a:custGeom>
          <a:blipFill>
            <a:blip r:embed="rId8"/>
            <a:stretch>
              <a:fillRect/>
            </a:stretch>
          </a:blipFill>
        </p:spPr>
      </p:sp>
      <p:sp>
        <p:nvSpPr>
          <p:cNvPr id="44" name="TextBox 44"/>
          <p:cNvSpPr txBox="1"/>
          <p:nvPr/>
        </p:nvSpPr>
        <p:spPr>
          <a:xfrm>
            <a:off x="3024264" y="1099674"/>
            <a:ext cx="12375845" cy="1631949"/>
          </a:xfrm>
          <a:prstGeom prst="rect">
            <a:avLst/>
          </a:prstGeom>
        </p:spPr>
        <p:txBody>
          <a:bodyPr lIns="0" tIns="0" rIns="0" bIns="0" rtlCol="0" anchor="t">
            <a:spAutoFit/>
          </a:bodyPr>
          <a:lstStyle/>
          <a:p>
            <a:pPr algn="ctr">
              <a:lnSpc>
                <a:spcPts val="5320"/>
              </a:lnSpc>
            </a:pPr>
            <a:r>
              <a:rPr lang="en-US" sz="3800" b="1">
                <a:solidFill>
                  <a:srgbClr val="119F3B"/>
                </a:solidFill>
                <a:latin typeface="Inter Bold"/>
                <a:ea typeface="Inter Bold"/>
                <a:cs typeface="Inter Bold"/>
                <a:sym typeface="Inter Bold"/>
              </a:rPr>
              <a:t>El proceso de ordenamiento territorial contribuye a</a:t>
            </a:r>
          </a:p>
          <a:p>
            <a:pPr marL="0" lvl="0" indent="0" algn="ctr">
              <a:lnSpc>
                <a:spcPts val="7980"/>
              </a:lnSpc>
              <a:spcBef>
                <a:spcPct val="0"/>
              </a:spcBef>
            </a:pPr>
            <a:endParaRPr lang="en-US" sz="3800" b="1">
              <a:solidFill>
                <a:srgbClr val="119F3B"/>
              </a:solidFill>
              <a:latin typeface="Inter Bold"/>
              <a:ea typeface="Inter Bold"/>
              <a:cs typeface="Inter Bold"/>
              <a:sym typeface="Inter Bold"/>
            </a:endParaRPr>
          </a:p>
        </p:txBody>
      </p:sp>
      <p:sp>
        <p:nvSpPr>
          <p:cNvPr id="45" name="TextBox 45"/>
          <p:cNvSpPr txBox="1"/>
          <p:nvPr/>
        </p:nvSpPr>
        <p:spPr>
          <a:xfrm>
            <a:off x="11475569" y="4975911"/>
            <a:ext cx="5106978" cy="1471681"/>
          </a:xfrm>
          <a:prstGeom prst="rect">
            <a:avLst/>
          </a:prstGeom>
        </p:spPr>
        <p:txBody>
          <a:bodyPr lIns="0" tIns="0" rIns="0" bIns="0" rtlCol="0" anchor="t">
            <a:spAutoFit/>
          </a:bodyPr>
          <a:lstStyle/>
          <a:p>
            <a:pPr algn="ctr">
              <a:lnSpc>
                <a:spcPts val="2357"/>
              </a:lnSpc>
            </a:pPr>
            <a:r>
              <a:rPr lang="en-US" sz="1746" b="1">
                <a:solidFill>
                  <a:srgbClr val="119F3B"/>
                </a:solidFill>
                <a:latin typeface="Inter Bold"/>
                <a:ea typeface="Inter Bold"/>
                <a:cs typeface="Inter Bold"/>
                <a:sym typeface="Inter Bold"/>
              </a:rPr>
              <a:t>Optimizar la organización de los asentamientos humanos, el arraigo de la población y el acceso a los servicios de infraestructura</a:t>
            </a:r>
          </a:p>
          <a:p>
            <a:pPr marL="0" lvl="0" indent="0" algn="ctr">
              <a:lnSpc>
                <a:spcPts val="2357"/>
              </a:lnSpc>
            </a:pPr>
            <a:endParaRPr lang="en-US" sz="1746" b="1">
              <a:solidFill>
                <a:srgbClr val="119F3B"/>
              </a:solidFill>
              <a:latin typeface="Inter Bold"/>
              <a:ea typeface="Inter Bold"/>
              <a:cs typeface="Inter Bold"/>
              <a:sym typeface="Inter Bold"/>
            </a:endParaRPr>
          </a:p>
        </p:txBody>
      </p:sp>
      <p:sp>
        <p:nvSpPr>
          <p:cNvPr id="46" name="TextBox 46"/>
          <p:cNvSpPr txBox="1"/>
          <p:nvPr/>
        </p:nvSpPr>
        <p:spPr>
          <a:xfrm>
            <a:off x="2454840" y="3718208"/>
            <a:ext cx="4028410" cy="1176406"/>
          </a:xfrm>
          <a:prstGeom prst="rect">
            <a:avLst/>
          </a:prstGeom>
        </p:spPr>
        <p:txBody>
          <a:bodyPr lIns="0" tIns="0" rIns="0" bIns="0" rtlCol="0" anchor="t">
            <a:spAutoFit/>
          </a:bodyPr>
          <a:lstStyle/>
          <a:p>
            <a:pPr algn="ctr">
              <a:lnSpc>
                <a:spcPts val="2357"/>
              </a:lnSpc>
            </a:pPr>
            <a:r>
              <a:rPr lang="en-US" sz="1746" b="1">
                <a:solidFill>
                  <a:srgbClr val="119F3B"/>
                </a:solidFill>
                <a:latin typeface="Inter Bold"/>
                <a:ea typeface="Inter Bold"/>
                <a:cs typeface="Inter Bold"/>
                <a:sym typeface="Inter Bold"/>
              </a:rPr>
              <a:t>Direccionar las inversiones publicas y privadas de infraestructura productiva </a:t>
            </a:r>
          </a:p>
          <a:p>
            <a:pPr marL="0" lvl="0" indent="0" algn="ctr">
              <a:lnSpc>
                <a:spcPts val="2357"/>
              </a:lnSpc>
            </a:pPr>
            <a:endParaRPr lang="en-US" sz="1746" b="1">
              <a:solidFill>
                <a:srgbClr val="119F3B"/>
              </a:solidFill>
              <a:latin typeface="Inter Bold"/>
              <a:ea typeface="Inter Bold"/>
              <a:cs typeface="Inter Bold"/>
              <a:sym typeface="Inter Bold"/>
            </a:endParaRPr>
          </a:p>
        </p:txBody>
      </p:sp>
      <p:sp>
        <p:nvSpPr>
          <p:cNvPr id="47" name="TextBox 47"/>
          <p:cNvSpPr txBox="1"/>
          <p:nvPr/>
        </p:nvSpPr>
        <p:spPr>
          <a:xfrm>
            <a:off x="2447762" y="6371003"/>
            <a:ext cx="4028410" cy="881131"/>
          </a:xfrm>
          <a:prstGeom prst="rect">
            <a:avLst/>
          </a:prstGeom>
        </p:spPr>
        <p:txBody>
          <a:bodyPr lIns="0" tIns="0" rIns="0" bIns="0" rtlCol="0" anchor="t">
            <a:spAutoFit/>
          </a:bodyPr>
          <a:lstStyle/>
          <a:p>
            <a:pPr algn="ctr">
              <a:lnSpc>
                <a:spcPts val="2357"/>
              </a:lnSpc>
            </a:pPr>
            <a:r>
              <a:rPr lang="en-US" sz="1746" b="1">
                <a:solidFill>
                  <a:srgbClr val="119F3B"/>
                </a:solidFill>
                <a:latin typeface="Inter Bold"/>
                <a:ea typeface="Inter Bold"/>
                <a:cs typeface="Inter Bold"/>
                <a:sym typeface="Inter Bold"/>
              </a:rPr>
              <a:t>Disminuir y prevenir los riesgos naturales y antrópicos </a:t>
            </a:r>
          </a:p>
          <a:p>
            <a:pPr marL="0" lvl="0" indent="0" algn="ctr">
              <a:lnSpc>
                <a:spcPts val="2357"/>
              </a:lnSpc>
            </a:pPr>
            <a:endParaRPr lang="en-US" sz="1746" b="1">
              <a:solidFill>
                <a:srgbClr val="119F3B"/>
              </a:solidFill>
              <a:latin typeface="Inter Bold"/>
              <a:ea typeface="Inter Bold"/>
              <a:cs typeface="Inter Bold"/>
              <a:sym typeface="Inter Bold"/>
            </a:endParaRPr>
          </a:p>
        </p:txBody>
      </p:sp>
      <p:sp>
        <p:nvSpPr>
          <p:cNvPr id="48" name="TextBox 48"/>
          <p:cNvSpPr txBox="1"/>
          <p:nvPr/>
        </p:nvSpPr>
        <p:spPr>
          <a:xfrm>
            <a:off x="11696547" y="7638340"/>
            <a:ext cx="4435039" cy="1176406"/>
          </a:xfrm>
          <a:prstGeom prst="rect">
            <a:avLst/>
          </a:prstGeom>
        </p:spPr>
        <p:txBody>
          <a:bodyPr lIns="0" tIns="0" rIns="0" bIns="0" rtlCol="0" anchor="t">
            <a:spAutoFit/>
          </a:bodyPr>
          <a:lstStyle/>
          <a:p>
            <a:pPr marL="0" lvl="0" indent="0" algn="ctr">
              <a:lnSpc>
                <a:spcPts val="2357"/>
              </a:lnSpc>
            </a:pPr>
            <a:r>
              <a:rPr lang="en-US" sz="1746" b="1">
                <a:solidFill>
                  <a:srgbClr val="119F3B"/>
                </a:solidFill>
                <a:latin typeface="Inter Bold"/>
                <a:ea typeface="Inter Bold"/>
                <a:cs typeface="Inter Bold"/>
                <a:sym typeface="Inter Bold"/>
              </a:rPr>
              <a:t>Fomentar la cohesión social y el fortalecimiento del tejido comunitario, impulsando la participación activa en la gestión del territorio</a:t>
            </a:r>
          </a:p>
        </p:txBody>
      </p:sp>
      <p:sp>
        <p:nvSpPr>
          <p:cNvPr id="49" name="TextBox 49"/>
          <p:cNvSpPr txBox="1"/>
          <p:nvPr/>
        </p:nvSpPr>
        <p:spPr>
          <a:xfrm>
            <a:off x="2333148" y="8872146"/>
            <a:ext cx="4271794" cy="881131"/>
          </a:xfrm>
          <a:prstGeom prst="rect">
            <a:avLst/>
          </a:prstGeom>
        </p:spPr>
        <p:txBody>
          <a:bodyPr lIns="0" tIns="0" rIns="0" bIns="0" rtlCol="0" anchor="t">
            <a:spAutoFit/>
          </a:bodyPr>
          <a:lstStyle/>
          <a:p>
            <a:pPr algn="ctr">
              <a:lnSpc>
                <a:spcPts val="2357"/>
              </a:lnSpc>
            </a:pPr>
            <a:r>
              <a:rPr lang="en-US" sz="1746" b="1">
                <a:solidFill>
                  <a:srgbClr val="119F3B"/>
                </a:solidFill>
                <a:latin typeface="Inter Bold"/>
                <a:ea typeface="Inter Bold"/>
                <a:cs typeface="Inter Bold"/>
                <a:sym typeface="Inter Bold"/>
              </a:rPr>
              <a:t>Propiciar el acceso de la población a condiciones de seguridad alimentaria </a:t>
            </a:r>
          </a:p>
          <a:p>
            <a:pPr marL="0" lvl="0" indent="0" algn="ctr">
              <a:lnSpc>
                <a:spcPts val="2357"/>
              </a:lnSpc>
            </a:pPr>
            <a:endParaRPr lang="en-US" sz="1746" b="1">
              <a:solidFill>
                <a:srgbClr val="119F3B"/>
              </a:solidFill>
              <a:latin typeface="Inter Bold"/>
              <a:ea typeface="Inter Bold"/>
              <a:cs typeface="Inter Bold"/>
              <a:sym typeface="Inter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851</TotalTime>
  <Words>4394</Words>
  <Application>Microsoft Office PowerPoint</Application>
  <PresentationFormat>Personalizado</PresentationFormat>
  <Paragraphs>893</Paragraphs>
  <Slides>39</Slides>
  <Notes>16</Notes>
  <HiddenSlides>0</HiddenSlides>
  <MMClips>0</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39</vt:i4>
      </vt:variant>
    </vt:vector>
  </HeadingPairs>
  <TitlesOfParts>
    <vt:vector size="56" baseType="lpstr">
      <vt:lpstr>Century Gothic</vt:lpstr>
      <vt:lpstr>Calibri</vt:lpstr>
      <vt:lpstr>Open Sans Bold</vt:lpstr>
      <vt:lpstr>Pathway Gothic One</vt:lpstr>
      <vt:lpstr>Public Sans Bold</vt:lpstr>
      <vt:lpstr>Aileron Regular Italics</vt:lpstr>
      <vt:lpstr>Aileron Regular Bold</vt:lpstr>
      <vt:lpstr>Inter</vt:lpstr>
      <vt:lpstr>Arial</vt:lpstr>
      <vt:lpstr>Inter Bold</vt:lpstr>
      <vt:lpstr>Aileron Regular</vt:lpstr>
      <vt:lpstr>Garet Bold</vt:lpstr>
      <vt:lpstr>Livvic</vt:lpstr>
      <vt:lpstr>Times New Roman</vt:lpstr>
      <vt:lpstr>Public Sans</vt:lpstr>
      <vt:lpstr>PT Sans</vt:lpstr>
      <vt:lpstr>Office Theme</vt:lpstr>
      <vt:lpstr>Presentación de PowerPoint</vt:lpstr>
      <vt:lpstr>Presentación de PowerPoint</vt:lpstr>
      <vt:lpstr>   Lineamientos generales del ordenamiento territorial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Estado actual de los procesos de ordenamiento territorial en los Municipios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Teal and Yellow Modern Human Resource Transformation Presentation</dc:title>
  <dc:creator>Usuario</dc:creator>
  <cp:lastModifiedBy>Usuario</cp:lastModifiedBy>
  <cp:revision>41</cp:revision>
  <dcterms:created xsi:type="dcterms:W3CDTF">2006-08-16T00:00:00Z</dcterms:created>
  <dcterms:modified xsi:type="dcterms:W3CDTF">2024-11-05T22:09:29Z</dcterms:modified>
  <dc:identifier>DAGTALDfGDY</dc:identifier>
</cp:coreProperties>
</file>